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60" r:id="rId4"/>
    <p:sldId id="261" r:id="rId5"/>
    <p:sldId id="273" r:id="rId6"/>
    <p:sldId id="274" r:id="rId7"/>
    <p:sldId id="27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1" d="100"/>
          <a:sy n="61" d="100"/>
        </p:scale>
        <p:origin x="-104" y="-8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25" Type="http://schemas.microsoft.com/office/2015/10/relationships/revisionInfo" Target="revisionInfo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三大根本</a:t>
            </a:r>
            <a:r>
              <a:rPr lang="zh-CN" altLang="en-US" dirty="0" smtClean="0"/>
              <a:t>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</a:t>
            </a:r>
            <a:r>
              <a:rPr lang="zh-CN" altLang="en-US" dirty="0" smtClean="0"/>
              <a:t>修法</a:t>
            </a:r>
            <a:r>
              <a:rPr lang="zh-CN" altLang="zh-CN" dirty="0"/>
              <a:t>2</a:t>
            </a:r>
            <a:endParaRPr lang="en-US" altLang="zh-CN" dirty="0" smtClean="0"/>
          </a:p>
          <a:p>
            <a:r>
              <a:rPr lang="zh-CN" altLang="en-US" sz="1200" b="1" dirty="0" smtClean="0"/>
              <a:t>根据慈城罗珠上师的开示和</a:t>
            </a:r>
            <a:r>
              <a:rPr lang="en-US" altLang="zh-CN" sz="1200" b="1" dirty="0" smtClean="0"/>
              <a:t>《</a:t>
            </a:r>
            <a:r>
              <a:rPr lang="zh-CN" altLang="en-US" sz="1200" b="1" dirty="0" smtClean="0"/>
              <a:t>大圆满前行引导文</a:t>
            </a:r>
            <a:r>
              <a:rPr lang="en-US" altLang="zh-CN" sz="1200" b="1" dirty="0" smtClean="0"/>
              <a:t>》</a:t>
            </a:r>
            <a:r>
              <a:rPr lang="zh-CN" altLang="en-US" sz="1200" b="1" dirty="0" smtClean="0"/>
              <a:t>整理。仅供禅修班内部学修交流和参考</a:t>
            </a:r>
            <a:endParaRPr lang="en-US" sz="12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3966" y="1341961"/>
            <a:ext cx="71150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/>
            <a:r>
              <a:rPr lang="zh-CN" altLang="en-US" dirty="0" smtClean="0"/>
              <a:t>本</a:t>
            </a:r>
            <a:r>
              <a:rPr lang="zh-CN" altLang="en-US" dirty="0" smtClean="0"/>
              <a:t>次学习内容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认识轮回本体的重要性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观察轮回的总体过患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/>
              <a:t>轮回总过患之三根本</a:t>
            </a:r>
            <a:r>
              <a:rPr lang="zh-CN" altLang="en-US" dirty="0" smtClean="0"/>
              <a:t>苦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总结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3B5A433-0C83-455B-8593-753ADDB15774}"/>
              </a:ext>
            </a:extLst>
          </p:cNvPr>
          <p:cNvSpPr txBox="1"/>
          <p:nvPr/>
        </p:nvSpPr>
        <p:spPr>
          <a:xfrm>
            <a:off x="1560562" y="420589"/>
            <a:ext cx="10200653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b="1" dirty="0" smtClean="0"/>
              <a:t>认识轮回本体的重要性</a:t>
            </a:r>
            <a:endParaRPr lang="en-US" altLang="zh-CN" b="1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b="1" dirty="0"/>
          </a:p>
          <a:p>
            <a:pPr marL="800100" lvl="1" indent="-342900">
              <a:buFont typeface="Arial"/>
              <a:buChar char="•"/>
            </a:pPr>
            <a:r>
              <a:rPr lang="zh-CN" altLang="en-US" dirty="0" smtClean="0"/>
              <a:t>要根治轮回之病，首先要清楚轮回的本体是什么，这样对轮回就不会有强烈的欲望，就可以建立出离心，建立修行的基础。</a:t>
            </a:r>
            <a:endParaRPr lang="en-US" altLang="zh-CN" dirty="0" smtClean="0"/>
          </a:p>
          <a:p>
            <a:pPr marL="800100" lvl="1" indent="-342900">
              <a:buFont typeface="Arial"/>
              <a:buChar char="•"/>
            </a:pPr>
            <a:endParaRPr lang="en-US" altLang="zh-CN" b="1" dirty="0" smtClean="0"/>
          </a:p>
          <a:p>
            <a:pPr marL="800100" lvl="1" indent="-342900">
              <a:buFont typeface="Arial"/>
              <a:buChar char="•"/>
            </a:pPr>
            <a:r>
              <a:rPr lang="zh-CN" altLang="en-US" b="1" dirty="0" smtClean="0"/>
              <a:t>在了解轮回的本体时，首先应该不建立任何观点</a:t>
            </a:r>
            <a:r>
              <a:rPr lang="en-US" altLang="zh-CN" b="1" dirty="0"/>
              <a:t> </a:t>
            </a:r>
            <a:r>
              <a:rPr lang="en-US" altLang="zh-CN" dirty="0" smtClean="0"/>
              <a:t>- </a:t>
            </a:r>
            <a:r>
              <a:rPr lang="zh-CN" altLang="en-US" dirty="0" smtClean="0"/>
              <a:t>即不说它好，也不说不好，</a:t>
            </a:r>
            <a:r>
              <a:rPr lang="zh-CN" altLang="en-US" b="1" dirty="0" smtClean="0"/>
              <a:t>而是通过理性观察，便可一知究竟：若是不好，不好在哪里；若是好，又好在何处。最后会得出结论的。</a:t>
            </a:r>
            <a:endParaRPr lang="en-US" altLang="zh-CN" b="1" dirty="0" smtClean="0"/>
          </a:p>
          <a:p>
            <a:pPr marL="800100" lvl="1" indent="-342900">
              <a:buFont typeface="Arial"/>
              <a:buChar char="•"/>
            </a:pPr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b="1" dirty="0" smtClean="0"/>
              <a:t>观察轮回的总体过患</a:t>
            </a:r>
            <a:endParaRPr lang="en-US" altLang="zh-CN" b="1" dirty="0"/>
          </a:p>
          <a:p>
            <a:pPr marL="342900" indent="-342900"/>
            <a:endParaRPr lang="en-US" altLang="zh-CN" dirty="0"/>
          </a:p>
          <a:p>
            <a:pPr marL="742950" lvl="1" indent="-285750">
              <a:buFont typeface="Arial"/>
              <a:buChar char="•"/>
            </a:pPr>
            <a:r>
              <a:rPr lang="zh-CN" altLang="en-US" dirty="0"/>
              <a:t>佛并不是说轮回中没有任何的幸福和快乐。如果我们积累福报，也可以在轮回中享受一些快乐。但是即使我们现世是幸福的，时间却太短暂了。而且，</a:t>
            </a:r>
            <a:endParaRPr lang="en-US" altLang="zh-CN" dirty="0"/>
          </a:p>
          <a:p>
            <a:pPr marL="800100" lvl="1" indent="-342900">
              <a:buFont typeface="+mj-lt"/>
              <a:buAutoNum type="arabicParenR"/>
            </a:pPr>
            <a:endParaRPr lang="en-US" altLang="zh-CN" dirty="0"/>
          </a:p>
          <a:p>
            <a:pPr marL="1314450" lvl="2" indent="-400050">
              <a:buFont typeface="+mj-lt"/>
              <a:buAutoNum type="romanLcPeriod"/>
            </a:pPr>
            <a:r>
              <a:rPr lang="zh-CN" altLang="en-US" dirty="0"/>
              <a:t>如果我们以一个比较长远的眼光来观察轮回，就会发现轮回中大部分时间是痛苦的，相比之下，</a:t>
            </a:r>
            <a:r>
              <a:rPr lang="zh-CN" altLang="en-US" b="1" dirty="0"/>
              <a:t>幸福的时间非常少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1314450" lvl="2" indent="-400050">
              <a:buFont typeface="+mj-lt"/>
              <a:buAutoNum type="romanLcPeriod"/>
            </a:pPr>
            <a:endParaRPr lang="en-US" altLang="zh-CN" dirty="0"/>
          </a:p>
          <a:p>
            <a:pPr marL="1314450" lvl="2" indent="-400050">
              <a:buFont typeface="+mj-lt"/>
              <a:buAutoNum type="romanLcPeriod"/>
            </a:pPr>
            <a:r>
              <a:rPr lang="zh-CN" altLang="en-US" dirty="0"/>
              <a:t>如果我们以一个比较广大的眼光来观察轮回，就会发现轮回中大部分的生命都在感受痛苦，相比之下，</a:t>
            </a:r>
            <a:r>
              <a:rPr lang="zh-CN" altLang="en-US" b="1" dirty="0"/>
              <a:t>享受幸福的生命非常少</a:t>
            </a:r>
            <a:r>
              <a:rPr lang="zh-CN" altLang="en-US" dirty="0"/>
              <a:t>。</a:t>
            </a:r>
            <a:endParaRPr lang="en-US" altLang="zh-CN" dirty="0"/>
          </a:p>
          <a:p>
            <a:pPr marL="1314450" lvl="2" indent="-400050">
              <a:buFont typeface="+mj-lt"/>
              <a:buAutoNum type="romanLcPeriod"/>
            </a:pPr>
            <a:endParaRPr lang="en-US" altLang="zh-CN" dirty="0"/>
          </a:p>
          <a:p>
            <a:pPr marL="742950" lvl="1" indent="-285750">
              <a:buFont typeface="Arial"/>
              <a:buChar char="•"/>
            </a:pPr>
            <a:r>
              <a:rPr lang="zh-CN" altLang="en-US" b="1" dirty="0" smtClean="0"/>
              <a:t>如果没有智慧，没有修行功德，轮回就是封闭式的，把所有有情众生关闭于其中，轮转不息，永远不能逃离，这就是轮回的真实状况。</a:t>
            </a: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317855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B4ED651-5229-4389-A88E-A5359AFC126A}"/>
              </a:ext>
            </a:extLst>
          </p:cNvPr>
          <p:cNvSpPr/>
          <p:nvPr/>
        </p:nvSpPr>
        <p:spPr>
          <a:xfrm>
            <a:off x="1608682" y="339291"/>
            <a:ext cx="10121140" cy="6518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zh-CN" altLang="en-US" b="1" dirty="0" smtClean="0"/>
              <a:t>轮回总过患之三</a:t>
            </a:r>
            <a:r>
              <a:rPr lang="zh-CN" altLang="en-US" b="1" dirty="0" smtClean="0"/>
              <a:t>根本苦</a:t>
            </a:r>
            <a:endParaRPr lang="en-US" altLang="zh-CN" b="1" dirty="0" smtClean="0"/>
          </a:p>
          <a:p>
            <a:pPr marL="342900" indent="-342900">
              <a:buFont typeface="+mj-lt"/>
              <a:buAutoNum type="arabicPeriod" startAt="3"/>
            </a:pPr>
            <a:endParaRPr lang="en-US" altLang="zh-CN" b="1" dirty="0"/>
          </a:p>
          <a:p>
            <a:pPr marL="800100" lvl="1" indent="-342900">
              <a:lnSpc>
                <a:spcPct val="130000"/>
              </a:lnSpc>
              <a:buFont typeface="Arial"/>
              <a:buChar char="•"/>
            </a:pPr>
            <a:r>
              <a:rPr lang="zh-CN" altLang="en-US" dirty="0"/>
              <a:t>轮回里的一切有情无不受着“三苦”</a:t>
            </a:r>
            <a:r>
              <a:rPr lang="en-US" altLang="zh-CN" dirty="0"/>
              <a:t>——</a:t>
            </a:r>
            <a:r>
              <a:rPr lang="zh-CN" altLang="en-US" dirty="0"/>
              <a:t>苦苦、变苦、行苦的折磨</a:t>
            </a:r>
            <a:r>
              <a:rPr lang="zh-CN" altLang="en-US" dirty="0" smtClean="0"/>
              <a:t>。</a:t>
            </a:r>
            <a:r>
              <a:rPr lang="zh-CN" altLang="en-US" dirty="0"/>
              <a:t>但人类感受得更为明显，</a:t>
            </a:r>
            <a:r>
              <a:rPr lang="zh-CN" altLang="en-US" dirty="0" smtClean="0"/>
              <a:t>故</a:t>
            </a:r>
            <a:r>
              <a:rPr lang="zh-CN" altLang="en-US" dirty="0" smtClean="0"/>
              <a:t>在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大圆满前行引导文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</a:t>
            </a:r>
            <a:r>
              <a:rPr lang="zh-CN" altLang="en-US" dirty="0" smtClean="0"/>
              <a:t>将</a:t>
            </a:r>
            <a:r>
              <a:rPr lang="zh-CN" altLang="en-US" dirty="0"/>
              <a:t>其安立在“人类之苦”里</a:t>
            </a:r>
            <a:r>
              <a:rPr lang="zh-CN" altLang="en-US" dirty="0" smtClean="0"/>
              <a:t>。</a:t>
            </a:r>
            <a:r>
              <a:rPr lang="zh-CN" altLang="en-US" dirty="0" smtClean="0"/>
              <a:t>大恩慈城罗珠上师的开示视频里也是主要针对人类来讲的三根本苦，所以此处关于三根本苦的观修也以人类为主。</a:t>
            </a:r>
            <a:endParaRPr lang="en-US" altLang="zh-CN" dirty="0" smtClean="0"/>
          </a:p>
          <a:p>
            <a:pPr>
              <a:lnSpc>
                <a:spcPct val="130000"/>
              </a:lnSpc>
            </a:pPr>
            <a:endParaRPr lang="en-US" altLang="zh-CN" dirty="0"/>
          </a:p>
          <a:p>
            <a:pPr marL="800100" lvl="1" indent="-342900">
              <a:lnSpc>
                <a:spcPct val="130000"/>
              </a:lnSpc>
              <a:buFont typeface="+mj-lt"/>
              <a:buAutoNum type="arabicParenR"/>
            </a:pPr>
            <a:r>
              <a:rPr lang="zh-CN" altLang="en-US" b="1" dirty="0"/>
              <a:t>苦</a:t>
            </a:r>
            <a:r>
              <a:rPr lang="zh-CN" altLang="en-US" b="1" dirty="0" smtClean="0"/>
              <a:t>苦</a:t>
            </a:r>
            <a:endParaRPr lang="en-US" altLang="zh-CN" b="1" dirty="0" smtClean="0"/>
          </a:p>
          <a:p>
            <a:pPr marL="800100" lvl="1" indent="-342900">
              <a:lnSpc>
                <a:spcPct val="130000"/>
              </a:lnSpc>
              <a:buFont typeface="+mj-lt"/>
              <a:buAutoNum type="arabicParenR"/>
            </a:pPr>
            <a:endParaRPr lang="en-US" altLang="zh-CN" dirty="0"/>
          </a:p>
          <a:p>
            <a:pPr marL="742950" lvl="1" indent="-285750">
              <a:lnSpc>
                <a:spcPct val="130000"/>
              </a:lnSpc>
              <a:buFont typeface="Arial"/>
              <a:buChar char="•"/>
            </a:pPr>
            <a:r>
              <a:rPr lang="zh-CN" altLang="en-US" dirty="0" smtClean="0"/>
              <a:t>所谓</a:t>
            </a:r>
            <a:r>
              <a:rPr lang="zh-CN" altLang="en-US" dirty="0"/>
              <a:t>苦苦，是指苦上加苦，即明显的痛苦。地狱、饿鬼等三恶趣众生，就长劫饱受着苦苦的煎熬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742950" lvl="1" indent="-285750">
              <a:lnSpc>
                <a:spcPct val="130000"/>
              </a:lnSpc>
              <a:buFont typeface="Arial"/>
              <a:buChar char="•"/>
            </a:pPr>
            <a:endParaRPr lang="en-US" altLang="zh-CN" dirty="0"/>
          </a:p>
          <a:p>
            <a:pPr marL="742950" lvl="1" indent="-285750">
              <a:lnSpc>
                <a:spcPct val="130000"/>
              </a:lnSpc>
              <a:buFont typeface="Arial"/>
              <a:buChar char="•"/>
            </a:pPr>
            <a:r>
              <a:rPr lang="zh-CN" altLang="en-US" dirty="0" smtClean="0"/>
              <a:t>对于人类而言，就是</a:t>
            </a:r>
            <a:r>
              <a:rPr lang="zh-CN" altLang="en-US" dirty="0" smtClean="0"/>
              <a:t>大家公认</a:t>
            </a:r>
            <a:r>
              <a:rPr lang="zh-CN" altLang="en-US" dirty="0"/>
              <a:t>的痛苦。</a:t>
            </a:r>
            <a:r>
              <a:rPr lang="en-US" altLang="zh-CN" dirty="0"/>
              <a:t> </a:t>
            </a:r>
            <a:r>
              <a:rPr lang="zh-CN" altLang="en-US" dirty="0"/>
              <a:t>比如生病，破产，失去亲人</a:t>
            </a:r>
            <a:r>
              <a:rPr lang="zh-CN" altLang="en-US" dirty="0" smtClean="0"/>
              <a:t>。是指</a:t>
            </a:r>
            <a:r>
              <a:rPr lang="zh-CN" altLang="en-US" dirty="0"/>
              <a:t>前面的痛苦还没有烟消云散，后面的打击又接踵而至，可以说一波未平，一波又起。比如说，麻风病还没有痊愈又生毒痈，毒痈还没有好转又生疮；父亲不幸逝世，紧接着母亲又撒手离去；被怨敌抢劫一空，又加上心爱之人命归黄泉。在这个轮回中，无论是生在任何地方，都唯有以苦上加苦而消磨时光，连一刹那安安稳稳、快快乐乐的机会也没有。</a:t>
            </a:r>
            <a:endParaRPr lang="en-US" altLang="zh-CN" dirty="0" smtClean="0"/>
          </a:p>
          <a:p>
            <a:pPr marL="800100" lvl="1" indent="-342900">
              <a:buFont typeface="+mj-lt"/>
              <a:buAutoNum type="arabicParenR"/>
            </a:pPr>
            <a:endParaRPr lang="en-US" altLang="zh-CN" dirty="0"/>
          </a:p>
          <a:p>
            <a:pPr marL="342900" indent="-342900"/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813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1144" y="594275"/>
            <a:ext cx="10117443" cy="59647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altLang="zh-CN" b="1" dirty="0" smtClean="0"/>
              <a:t>2</a:t>
            </a:r>
            <a:r>
              <a:rPr lang="zh-CN" altLang="en-US" b="1" dirty="0" smtClean="0"/>
              <a:t>）</a:t>
            </a:r>
            <a:r>
              <a:rPr lang="zh-CN" altLang="en-US" b="1" dirty="0" smtClean="0"/>
              <a:t>变苦</a:t>
            </a:r>
            <a:endParaRPr lang="en-US" altLang="zh-CN" b="1" dirty="0"/>
          </a:p>
          <a:p>
            <a:endParaRPr lang="en-US" altLang="zh-CN" dirty="0" smtClean="0"/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zh-CN" altLang="en-US" dirty="0"/>
              <a:t>即变化而产生的</a:t>
            </a:r>
            <a:r>
              <a:rPr lang="zh-CN" altLang="en-US" dirty="0" smtClean="0"/>
              <a:t>痛苦</a:t>
            </a:r>
            <a:r>
              <a:rPr lang="zh-CN" altLang="en-US" dirty="0" smtClean="0"/>
              <a:t>。</a:t>
            </a:r>
            <a:r>
              <a:rPr lang="zh-CN" altLang="en-US" dirty="0" smtClean="0"/>
              <a:t>是指现在虽不觉</a:t>
            </a:r>
            <a:r>
              <a:rPr lang="zh-CN" altLang="en-US" dirty="0"/>
              <a:t>痛苦，但乐不久长，终要变化，当不再拥有以前那些所谓的快乐时，会倍觉痛苦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endParaRPr lang="en-US" altLang="zh-CN" dirty="0" smtClean="0"/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zh-CN" altLang="en-US" dirty="0" smtClean="0"/>
              <a:t>世俗人认为</a:t>
            </a:r>
            <a:r>
              <a:rPr lang="zh-CN" altLang="en-US" dirty="0"/>
              <a:t>的快乐，但从另一个角度来看就是</a:t>
            </a:r>
            <a:r>
              <a:rPr lang="zh-CN" altLang="en-US" dirty="0" smtClean="0"/>
              <a:t>痛苦</a:t>
            </a:r>
            <a:r>
              <a:rPr lang="zh-CN" altLang="en-US" dirty="0" smtClean="0"/>
              <a:t>。</a:t>
            </a:r>
            <a:r>
              <a:rPr lang="zh-CN" altLang="en-US" dirty="0"/>
              <a:t>比如：和亲人在一起的时候非常的快乐，但是正因为如此，分散的时候就会格外的痛苦。</a:t>
            </a:r>
            <a:r>
              <a:rPr lang="zh-CN" altLang="en-US" b="1" dirty="0"/>
              <a:t>这是一个自然的规律，痛苦和快乐永远都在一起。我们的欲望让我们去寻找一个完全没有痛苦的幸福，但这是不可能的。我们当下感受到的幸福和快乐，一旦失去的时候，会感受到同等或更大的</a:t>
            </a:r>
            <a:r>
              <a:rPr lang="zh-CN" altLang="en-US" b="1" dirty="0" smtClean="0"/>
              <a:t>痛苦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endParaRPr lang="en-US" altLang="zh-CN" b="1" dirty="0" smtClean="0"/>
          </a:p>
          <a:p>
            <a:pPr marL="342900" indent="-342900">
              <a:lnSpc>
                <a:spcPct val="130000"/>
              </a:lnSpc>
              <a:buFont typeface="Arial"/>
              <a:buChar char="•"/>
            </a:pPr>
            <a:r>
              <a:rPr lang="zh-CN" altLang="en-US" dirty="0"/>
              <a:t>现在的人们所拥有的片刻快乐也是瞬息万变，可以说转眼间就会变成痛苦。比如说，本来食用对身体有利的饮食以后，正当觉得吃饱喝足、心情愉快的时候，没想到胃肠里生了寄生虫，突然染上了严重的浪踏病，痛苦不堪。正当快快乐乐的时候，忽然间，怨敌赶走了家畜、大火烧毁了房屋、病魔缠身或者听到别人的恶语中伤等等，顷刻之间就会乐极生悲。从这一点来说，</a:t>
            </a:r>
            <a:r>
              <a:rPr lang="zh-CN" altLang="en-US" b="1" dirty="0"/>
              <a:t>在这个生死轮回中，表面拥有的安乐、幸福、名誉，其实都没有一丝一毫的恒常性、稳固性，终究离不开痛苦。因此，我们一定要对轮回生起厌恶之</a:t>
            </a:r>
            <a:r>
              <a:rPr lang="zh-CN" altLang="en-US" b="1" dirty="0" smtClean="0"/>
              <a:t>心</a:t>
            </a:r>
            <a:r>
              <a:rPr lang="zh-CN" altLang="en-US" b="1" dirty="0" smtClean="0"/>
              <a:t>。</a:t>
            </a:r>
            <a:endParaRPr lang="en-US" altLang="zh-CN" b="1" dirty="0"/>
          </a:p>
          <a:p>
            <a:pPr marL="342900" indent="-342900">
              <a:buFont typeface="+mj-lt"/>
              <a:buAutoNum type="alphaLcParenR" startAt="2"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6246" y="735725"/>
            <a:ext cx="9862930" cy="6440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/>
              <a:t>3</a:t>
            </a:r>
            <a:r>
              <a:rPr lang="zh-CN" altLang="en-US" b="1" dirty="0" smtClean="0"/>
              <a:t>）</a:t>
            </a:r>
            <a:r>
              <a:rPr lang="zh-CN" altLang="en-US" b="1" dirty="0" smtClean="0"/>
              <a:t>行苦</a:t>
            </a:r>
            <a:endParaRPr lang="en-US" altLang="zh-CN" b="1" dirty="0" smtClean="0"/>
          </a:p>
          <a:p>
            <a:endParaRPr lang="en-US" altLang="zh-CN" dirty="0"/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zh-CN" altLang="en-US" dirty="0" smtClean="0"/>
              <a:t>即</a:t>
            </a:r>
            <a:r>
              <a:rPr lang="zh-CN" altLang="en-US" dirty="0" smtClean="0"/>
              <a:t>潜在的痛苦</a:t>
            </a:r>
            <a:r>
              <a:rPr lang="zh-CN" altLang="en-US" dirty="0" smtClean="0"/>
              <a:t>。</a:t>
            </a:r>
            <a:r>
              <a:rPr lang="zh-CN" altLang="en-US" dirty="0">
                <a:solidFill>
                  <a:srgbClr val="333333"/>
                </a:solidFill>
                <a:latin typeface="Arial" panose="020B0604020202020204" pitchFamily="34" charset="0"/>
              </a:rPr>
              <a:t>行是迁流之意</a:t>
            </a:r>
            <a:r>
              <a:rPr lang="zh-CN" alt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。</a:t>
            </a:r>
            <a:r>
              <a:rPr lang="zh-CN" altLang="en-US" b="1" dirty="0"/>
              <a:t>只要是变动迁流的事物，即是一种痛苦</a:t>
            </a:r>
            <a:r>
              <a:rPr lang="zh-CN" altLang="en-US" dirty="0"/>
              <a:t>。</a:t>
            </a:r>
            <a:r>
              <a:rPr lang="zh-CN" alt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所有法都是一刹那一刹那毁灭</a:t>
            </a:r>
            <a:r>
              <a:rPr lang="zh-CN" altLang="en-US" dirty="0">
                <a:solidFill>
                  <a:srgbClr val="333333"/>
                </a:solidFill>
                <a:latin typeface="Arial" panose="020B0604020202020204" pitchFamily="34" charset="0"/>
              </a:rPr>
              <a:t>的。 </a:t>
            </a:r>
            <a:r>
              <a:rPr lang="zh-CN" altLang="en-US" dirty="0" smtClean="0">
                <a:solidFill>
                  <a:srgbClr val="333333"/>
                </a:solidFill>
                <a:latin typeface="Arial" panose="020B0604020202020204" pitchFamily="34" charset="0"/>
              </a:rPr>
              <a:t>假如一人享有幸福的时间包括一百个刹那，当这一百个刹那过去以后，他就开始感受痛苦。如果前面缺少任何一个刹那，后面的痛苦都不会产生，所以此幸福的第一，第二，第三刹那等都是迎接后面痛苦的一种因素。</a:t>
            </a:r>
            <a:r>
              <a:rPr lang="zh-CN" altLang="en-US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这种万物的刹那迁流之性就是行苦，它很细微，难以察觉。</a:t>
            </a:r>
            <a:endParaRPr lang="en-US" altLang="zh-CN" b="1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endParaRPr lang="en-US" altLang="zh-CN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zh-CN" altLang="en-US" dirty="0"/>
              <a:t>现在我们这些自以为安乐的人们，表面看起来好像没有亲身受苦，但实际上也绝没有摆脱痛苦之因，比如，吃饭穿衣、住房受用、装饰设宴等等这一切都可能成为造罪业的因，所作所为完全是罪恶的伪装，这一切的后果无疑就是痛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endParaRPr lang="en-US" altLang="zh-CN" dirty="0" smtClean="0"/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zh-CN" altLang="en-US" b="1" dirty="0" smtClean="0"/>
              <a:t>现在我们</a:t>
            </a:r>
            <a:r>
              <a:rPr lang="zh-CN" altLang="en-US" b="1" dirty="0" smtClean="0"/>
              <a:t>认为</a:t>
            </a:r>
            <a:r>
              <a:rPr lang="zh-CN" altLang="en-US" b="1" dirty="0"/>
              <a:t>幸福的所有事物，包括口中吃的、身上穿的，一切财物、食品、受用，都唯一是通过造罪业才得来</a:t>
            </a:r>
            <a:r>
              <a:rPr lang="zh-CN" altLang="en-US" b="1" dirty="0" smtClean="0"/>
              <a:t>的</a:t>
            </a:r>
            <a:r>
              <a:rPr lang="zh-CN" altLang="en-US" b="1" dirty="0" smtClean="0"/>
              <a:t>，</a:t>
            </a:r>
            <a:r>
              <a:rPr lang="zh-CN" altLang="en-US" b="1" dirty="0"/>
              <a:t>这一切的果报终将要感受漫漫无边</a:t>
            </a:r>
            <a:r>
              <a:rPr lang="zh-CN" altLang="en-US" b="1" dirty="0" smtClean="0"/>
              <a:t>的恶趣之苦</a:t>
            </a:r>
            <a:r>
              <a:rPr lang="zh-CN" altLang="en-US" b="1" dirty="0" smtClean="0"/>
              <a:t>。因此说，</a:t>
            </a:r>
            <a:r>
              <a:rPr lang="zh-CN" altLang="en-US" b="1" dirty="0" smtClean="0"/>
              <a:t>现在一切</a:t>
            </a:r>
            <a:r>
              <a:rPr lang="zh-CN" altLang="en-US" b="1" dirty="0" smtClean="0"/>
              <a:t>表面的快乐</a:t>
            </a:r>
            <a:r>
              <a:rPr lang="zh-CN" altLang="en-US" b="1" dirty="0" smtClean="0"/>
              <a:t>皆不离</a:t>
            </a:r>
            <a:r>
              <a:rPr lang="zh-CN" altLang="en-US" b="1" dirty="0"/>
              <a:t>行苦的本性。</a:t>
            </a:r>
            <a:endParaRPr lang="en-US" b="1" dirty="0"/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8235" y="283882"/>
            <a:ext cx="9920941" cy="7382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/>
              <a:t>4.  </a:t>
            </a:r>
            <a:r>
              <a:rPr lang="zh-CN" altLang="en-US" b="1" dirty="0" smtClean="0"/>
              <a:t>总</a:t>
            </a:r>
            <a:r>
              <a:rPr lang="zh-CN" altLang="en-US" b="1" dirty="0" smtClean="0"/>
              <a:t>结</a:t>
            </a:r>
            <a:endParaRPr lang="en-US" altLang="zh-CN" b="1" dirty="0" smtClean="0"/>
          </a:p>
          <a:p>
            <a:endParaRPr lang="en-US" dirty="0"/>
          </a:p>
          <a:p>
            <a:r>
              <a:rPr lang="zh-CN" altLang="en-US" dirty="0"/>
              <a:t>在</a:t>
            </a:r>
            <a:r>
              <a:rPr lang="en-US" altLang="zh-CN" dirty="0"/>
              <a:t>《</a:t>
            </a:r>
            <a:r>
              <a:rPr lang="zh-CN" altLang="en-US" dirty="0"/>
              <a:t>入胎藏会</a:t>
            </a:r>
            <a:r>
              <a:rPr lang="en-US" altLang="zh-CN" dirty="0"/>
              <a:t>》</a:t>
            </a:r>
            <a:r>
              <a:rPr lang="zh-CN" altLang="en-US" dirty="0"/>
              <a:t>中说</a:t>
            </a:r>
            <a:r>
              <a:rPr lang="zh-CN" altLang="en-US" dirty="0" smtClean="0"/>
              <a:t>：</a:t>
            </a:r>
            <a:r>
              <a:rPr lang="zh-CN" altLang="en-US" dirty="0"/>
              <a:t>“</a:t>
            </a:r>
            <a:r>
              <a:rPr lang="zh-CN" altLang="en-US" b="1" dirty="0" smtClean="0"/>
              <a:t>此等皆是舍</a:t>
            </a:r>
            <a:r>
              <a:rPr lang="zh-CN" altLang="en-US" b="1" dirty="0"/>
              <a:t>苦求苦，唯是苦生，唯是苦灭，</a:t>
            </a:r>
            <a:r>
              <a:rPr lang="zh-CN" altLang="en-US" b="1" dirty="0" smtClean="0"/>
              <a:t>诸行因缘相续而起</a:t>
            </a:r>
            <a:r>
              <a:rPr lang="zh-CN" altLang="en-US" b="1" dirty="0" smtClean="0"/>
              <a:t>。</a:t>
            </a:r>
            <a:r>
              <a:rPr lang="zh-CN" altLang="en-US" b="1" dirty="0"/>
              <a:t>如来了知故，说有情生死之法，诸行无常，非真究竟，是变坏法，不可保守，当求知足，深生厌患，勤求解脱</a:t>
            </a:r>
            <a:r>
              <a:rPr lang="zh-CN" altLang="en-US" b="1" dirty="0" smtClean="0"/>
              <a:t>”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lnSpc>
                <a:spcPct val="130000"/>
              </a:lnSpc>
            </a:pPr>
            <a:endParaRPr lang="en-US" dirty="0"/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zh-CN" altLang="en-US" dirty="0"/>
              <a:t>在这人世间，人们都是舍一苦又求一苦，这里只是苦在生，也只是苦在灭。</a:t>
            </a:r>
            <a:r>
              <a:rPr lang="zh-CN" altLang="en-US" b="1" dirty="0"/>
              <a:t>无论发生任何事情都是苦在生，身心受逼恼是苦苦，</a:t>
            </a:r>
            <a:r>
              <a:rPr lang="zh-CN" altLang="en-US" b="1" dirty="0" smtClean="0"/>
              <a:t>快乐是</a:t>
            </a:r>
            <a:r>
              <a:rPr lang="zh-CN" altLang="en-US" b="1" dirty="0" smtClean="0"/>
              <a:t>变（</a:t>
            </a:r>
            <a:r>
              <a:rPr lang="zh-CN" altLang="en-US" b="1" dirty="0" smtClean="0"/>
              <a:t>坏</a:t>
            </a:r>
            <a:r>
              <a:rPr lang="zh-CN" altLang="en-US" b="1" dirty="0" smtClean="0"/>
              <a:t>）</a:t>
            </a:r>
            <a:r>
              <a:rPr lang="zh-CN" altLang="en-US" b="1" dirty="0" smtClean="0"/>
              <a:t>苦</a:t>
            </a:r>
            <a:r>
              <a:rPr lang="zh-CN" altLang="en-US" b="1" dirty="0"/>
              <a:t>，任何时处都是行苦；而任何事情灭去也只是苦在灭</a:t>
            </a:r>
            <a:r>
              <a:rPr lang="zh-CN" altLang="en-US" dirty="0"/>
              <a:t>。因此，这样由烦恼和业所支配的、所变现的法全都是苦。诸法生时是苦生，诸法灭时是苦灭，唯一只是苦在生灭、苦在相续。</a:t>
            </a:r>
            <a:r>
              <a:rPr lang="zh-CN" altLang="en-US" dirty="0" smtClean="0"/>
              <a:t>这一事实从人生的八苦历程可以清楚地</a:t>
            </a:r>
            <a:r>
              <a:rPr lang="zh-CN" altLang="en-US" dirty="0"/>
              <a:t>看</a:t>
            </a:r>
            <a:r>
              <a:rPr lang="zh-CN" altLang="en-US" dirty="0" smtClean="0"/>
              <a:t>到</a:t>
            </a:r>
            <a:r>
              <a:rPr lang="zh-CN" altLang="en-US" dirty="0" smtClean="0"/>
              <a:t>。（我们会在接下来的几次共修中详细学习人生八苦）</a:t>
            </a:r>
            <a:endParaRPr lang="en-US" dirty="0"/>
          </a:p>
          <a:p>
            <a:pPr>
              <a:lnSpc>
                <a:spcPct val="130000"/>
              </a:lnSpc>
            </a:pPr>
            <a:endParaRPr lang="en-US" dirty="0"/>
          </a:p>
          <a:p>
            <a:pPr marL="285750" indent="-285750">
              <a:lnSpc>
                <a:spcPct val="130000"/>
              </a:lnSpc>
              <a:buFont typeface="Arial"/>
              <a:buChar char="•"/>
            </a:pPr>
            <a:r>
              <a:rPr lang="zh-CN" altLang="en-US" b="1" dirty="0"/>
              <a:t>由于因缘发生的这些有漏法的运行都是不断地在出苦，任何一个可意的地方都没办法保持，佛知道这个的缘故，就说有情生死的法，这一切诸行都是无常的</a:t>
            </a:r>
            <a:r>
              <a:rPr lang="zh-CN" altLang="en-US" dirty="0"/>
              <a:t>。在这个有漏生的变现当中，任何一个东西都持不住，都不是究竟的，</a:t>
            </a:r>
            <a:r>
              <a:rPr lang="zh-CN" altLang="en-US" dirty="0" smtClean="0"/>
              <a:t>都是坏</a:t>
            </a:r>
            <a:r>
              <a:rPr lang="zh-CN" altLang="en-US" dirty="0" smtClean="0"/>
              <a:t>灭</a:t>
            </a:r>
            <a:r>
              <a:rPr lang="zh-CN" altLang="en-US" dirty="0" smtClean="0"/>
              <a:t>的</a:t>
            </a:r>
            <a:r>
              <a:rPr lang="zh-CN" altLang="en-US" dirty="0"/>
              <a:t>，都是保不住的。</a:t>
            </a:r>
            <a:r>
              <a:rPr lang="zh-CN" altLang="en-US" b="1" dirty="0"/>
              <a:t>所以应当求知足，应当把现世的追求全部都退下来，有一点吃的、穿的、住的就行了。对于这世上的一切法应当深生厌患，因为从最初受生到最后死之间全都是苦啊。</a:t>
            </a:r>
            <a:r>
              <a:rPr lang="zh-CN" altLang="en-US" dirty="0"/>
              <a:t>对于苦不应当追求，应当厌患，</a:t>
            </a:r>
            <a:r>
              <a:rPr lang="zh-CN" altLang="en-US" dirty="0" smtClean="0"/>
              <a:t>应当希求从中</a:t>
            </a:r>
            <a:r>
              <a:rPr lang="zh-CN" altLang="en-US" dirty="0"/>
              <a:t>解脱，不能再做白日梦，以为这里面真的有乐可得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285750" indent="-285750" algn="r">
              <a:lnSpc>
                <a:spcPct val="130000"/>
              </a:lnSpc>
              <a:buFont typeface="Arial"/>
              <a:buChar char="•"/>
            </a:pPr>
            <a:r>
              <a:rPr lang="zh-CN" altLang="en-US" dirty="0" smtClean="0"/>
              <a:t>摘</a:t>
            </a:r>
            <a:r>
              <a:rPr lang="zh-CN" altLang="en-US" dirty="0" smtClean="0"/>
              <a:t>自</a:t>
            </a:r>
            <a:r>
              <a:rPr lang="en-US" altLang="zh-CN" dirty="0" smtClean="0"/>
              <a:t>~ </a:t>
            </a:r>
            <a:r>
              <a:rPr lang="zh-CN" altLang="en-US" dirty="0" smtClean="0"/>
              <a:t>益西彭措堪布</a:t>
            </a:r>
            <a:r>
              <a:rPr lang="en-US" altLang="zh-CN" dirty="0" smtClean="0"/>
              <a:t> </a:t>
            </a:r>
            <a:r>
              <a:rPr lang="zh-CN" altLang="en-US" dirty="0" smtClean="0"/>
              <a:t>《佛为阿难说人处胎会讲记</a:t>
            </a:r>
            <a:r>
              <a:rPr lang="en-US" altLang="zh-CN" dirty="0" smtClean="0"/>
              <a:t>》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12BD510-C5BE-4A8D-92FD-D7F693DFBF40}"/>
              </a:ext>
            </a:extLst>
          </p:cNvPr>
          <p:cNvSpPr/>
          <p:nvPr/>
        </p:nvSpPr>
        <p:spPr>
          <a:xfrm>
            <a:off x="1673295" y="1135510"/>
            <a:ext cx="10107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思考题</a:t>
            </a:r>
            <a:r>
              <a:rPr lang="en-US" altLang="zh-CN" dirty="0" smtClean="0"/>
              <a:t>: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在学习“轮回过患”之前</a:t>
            </a:r>
            <a:r>
              <a:rPr lang="zh-CN" altLang="en-US" dirty="0" smtClean="0"/>
              <a:t>，</a:t>
            </a:r>
            <a:r>
              <a:rPr lang="zh-CN" altLang="en-US" dirty="0" smtClean="0"/>
              <a:t>您认为轮回是痛苦的吗？请结合“三根本苦”，用生活中的实例来说明为什么凡夫心中的幸福，其本质都是痛苦的。</a:t>
            </a:r>
            <a:r>
              <a:rPr lang="en-US" altLang="zh-CN" dirty="0" smtClean="0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通过这两次对轮回总体过患的学习，您对生命轮回的看法有所改变吗？请举例说明。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660744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2537</TotalTime>
  <Words>855</Words>
  <Application>Microsoft Macintosh PowerPoint</Application>
  <PresentationFormat>Custom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三大根本苦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Xiaokai Dong</cp:lastModifiedBy>
  <cp:revision>73</cp:revision>
  <dcterms:created xsi:type="dcterms:W3CDTF">2018-03-29T17:57:20Z</dcterms:created>
  <dcterms:modified xsi:type="dcterms:W3CDTF">2018-04-18T00:56:50Z</dcterms:modified>
</cp:coreProperties>
</file>