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74" r:id="rId3"/>
    <p:sldId id="276" r:id="rId4"/>
    <p:sldId id="277" r:id="rId5"/>
    <p:sldId id="280" r:id="rId6"/>
    <p:sldId id="282" r:id="rId7"/>
    <p:sldId id="283" r:id="rId8"/>
    <p:sldId id="279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2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660"/>
  </p:normalViewPr>
  <p:slideViewPr>
    <p:cSldViewPr snapToGrid="0">
      <p:cViewPr>
        <p:scale>
          <a:sx n="96" d="100"/>
          <a:sy n="96" d="100"/>
        </p:scale>
        <p:origin x="-1062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9FC9F3-564D-46AC-BCE4-9E27F00227D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E84FBD-4A85-4624-A080-0445998516EC}" type="pres">
      <dgm:prSet presAssocID="{B99FC9F3-564D-46AC-BCE4-9E27F00227D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</dgm:ptLst>
  <dgm:cxnLst>
    <dgm:cxn modelId="{C513FD6C-D485-4B9C-B93F-22C8A50A5BA0}" type="presOf" srcId="{B99FC9F3-564D-46AC-BCE4-9E27F00227D5}" destId="{90E84FBD-4A85-4624-A080-0445998516EC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A180EB-2331-4CF6-ACF8-9E4226196221}" type="doc">
      <dgm:prSet loTypeId="urn:microsoft.com/office/officeart/2005/8/layout/target3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43F31358-F967-4F61-BE47-A4645EC2A53A}">
      <dgm:prSet phldrT="[Text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了解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gm:t>
    </dgm:pt>
    <dgm:pt modelId="{F465B06F-2539-4843-ACEE-3DFBBE47E3A5}" type="parTrans" cxnId="{6A872136-1D0E-494A-B2D8-651D10FB68B4}">
      <dgm:prSet/>
      <dgm:spPr/>
      <dgm:t>
        <a:bodyPr/>
        <a:lstStyle/>
        <a:p>
          <a:endParaRPr lang="en-CA"/>
        </a:p>
      </dgm:t>
    </dgm:pt>
    <dgm:pt modelId="{AEC663A9-9E3B-421E-BC0B-B169FD384672}" type="sibTrans" cxnId="{6A872136-1D0E-494A-B2D8-651D10FB68B4}">
      <dgm:prSet/>
      <dgm:spPr/>
      <dgm:t>
        <a:bodyPr/>
        <a:lstStyle/>
        <a:p>
          <a:endParaRPr lang="en-CA"/>
        </a:p>
      </dgm:t>
    </dgm:pt>
    <dgm:pt modelId="{7FE0149D-BDB5-4D63-9312-F6BA7D3202AA}">
      <dgm:prSet phldrT="[Text]" custT="1"/>
      <dgm:spPr/>
      <dgm:t>
        <a:bodyPr/>
        <a:lstStyle/>
        <a:p>
          <a:r>
            <a:rPr lang="zh-CN" altLang="en-US" sz="2000" b="1" dirty="0" smtClean="0"/>
            <a:t>环境</a:t>
          </a:r>
          <a:endParaRPr lang="en-CA" sz="2000" b="1" dirty="0"/>
        </a:p>
      </dgm:t>
    </dgm:pt>
    <dgm:pt modelId="{1CD2900D-98FF-4C72-BC5A-A64C327EB772}" type="parTrans" cxnId="{D5903BA8-84B7-400B-B766-40C139BA707A}">
      <dgm:prSet/>
      <dgm:spPr/>
      <dgm:t>
        <a:bodyPr/>
        <a:lstStyle/>
        <a:p>
          <a:endParaRPr lang="en-CA"/>
        </a:p>
      </dgm:t>
    </dgm:pt>
    <dgm:pt modelId="{AA28223F-36FC-4295-BD65-C168E0FE7979}" type="sibTrans" cxnId="{D5903BA8-84B7-400B-B766-40C139BA707A}">
      <dgm:prSet/>
      <dgm:spPr/>
      <dgm:t>
        <a:bodyPr/>
        <a:lstStyle/>
        <a:p>
          <a:endParaRPr lang="en-CA"/>
        </a:p>
      </dgm:t>
    </dgm:pt>
    <dgm:pt modelId="{D3690E69-EE93-4CDB-AC69-1B84F07EE7C9}">
      <dgm:prSet phldrT="[Text]" custT="1"/>
      <dgm:spPr/>
      <dgm:t>
        <a:bodyPr/>
        <a:lstStyle/>
        <a:p>
          <a:r>
            <a:rPr lang="zh-CN" altLang="en-US" sz="2000" b="1" dirty="0" smtClean="0"/>
            <a:t>身体</a:t>
          </a:r>
          <a:endParaRPr lang="en-CA" sz="2000" b="1" dirty="0"/>
        </a:p>
      </dgm:t>
    </dgm:pt>
    <dgm:pt modelId="{831963D1-C26E-4798-AD69-3162B316E1A3}" type="parTrans" cxnId="{A55C2CB4-0212-42DC-8A0C-D865B5B3634E}">
      <dgm:prSet/>
      <dgm:spPr/>
      <dgm:t>
        <a:bodyPr/>
        <a:lstStyle/>
        <a:p>
          <a:endParaRPr lang="en-CA"/>
        </a:p>
      </dgm:t>
    </dgm:pt>
    <dgm:pt modelId="{CE3C36B6-4E5C-4C9A-9A83-522D3E1F9014}" type="sibTrans" cxnId="{A55C2CB4-0212-42DC-8A0C-D865B5B3634E}">
      <dgm:prSet/>
      <dgm:spPr/>
      <dgm:t>
        <a:bodyPr/>
        <a:lstStyle/>
        <a:p>
          <a:endParaRPr lang="en-CA"/>
        </a:p>
      </dgm:t>
    </dgm:pt>
    <dgm:pt modelId="{75B22078-3DEC-41F6-B21D-4679E8309D1F}">
      <dgm:prSet phldrT="[Text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对比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gm:t>
    </dgm:pt>
    <dgm:pt modelId="{8C235322-5D98-4126-8457-ED4E3817476C}" type="parTrans" cxnId="{0A641169-3CA0-4478-A748-DFD35DB3A10B}">
      <dgm:prSet/>
      <dgm:spPr/>
      <dgm:t>
        <a:bodyPr/>
        <a:lstStyle/>
        <a:p>
          <a:endParaRPr lang="en-CA"/>
        </a:p>
      </dgm:t>
    </dgm:pt>
    <dgm:pt modelId="{75D6B0F7-21CD-4192-AA63-8EE5587FDFDC}" type="sibTrans" cxnId="{0A641169-3CA0-4478-A748-DFD35DB3A10B}">
      <dgm:prSet/>
      <dgm:spPr/>
      <dgm:t>
        <a:bodyPr/>
        <a:lstStyle/>
        <a:p>
          <a:endParaRPr lang="en-CA"/>
        </a:p>
      </dgm:t>
    </dgm:pt>
    <dgm:pt modelId="{B9D6E88D-CB2B-45BB-85A4-5C8536BFAAEE}">
      <dgm:prSet phldrT="[Text]"/>
      <dgm:spPr/>
      <dgm:t>
        <a:bodyPr/>
        <a:lstStyle/>
        <a:p>
          <a:r>
            <a:rPr kumimoji="1" lang="zh-CN" altLang="en-US" dirty="0" smtClean="0"/>
            <a:t>在拥有机会的时候应该对比思维别人没有这些机会，深深体会到这些都来之不易，不应该浪费，要珍惜。</a:t>
          </a:r>
          <a:endParaRPr lang="en-CA" dirty="0"/>
        </a:p>
      </dgm:t>
    </dgm:pt>
    <dgm:pt modelId="{6EBAFDB2-D775-4716-86C6-18924272C1A4}" type="parTrans" cxnId="{801219A5-7148-4525-94BA-C307A5EEA4C9}">
      <dgm:prSet/>
      <dgm:spPr/>
      <dgm:t>
        <a:bodyPr/>
        <a:lstStyle/>
        <a:p>
          <a:endParaRPr lang="en-CA"/>
        </a:p>
      </dgm:t>
    </dgm:pt>
    <dgm:pt modelId="{1F11F27D-87A4-47E3-8580-0AD8A236FF77}" type="sibTrans" cxnId="{801219A5-7148-4525-94BA-C307A5EEA4C9}">
      <dgm:prSet/>
      <dgm:spPr/>
      <dgm:t>
        <a:bodyPr/>
        <a:lstStyle/>
        <a:p>
          <a:endParaRPr lang="en-CA"/>
        </a:p>
      </dgm:t>
    </dgm:pt>
    <dgm:pt modelId="{193C5043-F5ED-476D-AD1F-9E7ADF0AB47B}">
      <dgm:prSet phldrT="[Text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结论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gm:t>
    </dgm:pt>
    <dgm:pt modelId="{A9335494-2FD4-4DA4-847A-85113A117D41}" type="parTrans" cxnId="{E8B23536-78FB-42B6-AE15-2320B42EB4EC}">
      <dgm:prSet/>
      <dgm:spPr/>
      <dgm:t>
        <a:bodyPr/>
        <a:lstStyle/>
        <a:p>
          <a:endParaRPr lang="en-CA"/>
        </a:p>
      </dgm:t>
    </dgm:pt>
    <dgm:pt modelId="{843272B6-BBDA-4B02-BF4E-97A6486354EE}" type="sibTrans" cxnId="{E8B23536-78FB-42B6-AE15-2320B42EB4EC}">
      <dgm:prSet/>
      <dgm:spPr/>
      <dgm:t>
        <a:bodyPr/>
        <a:lstStyle/>
        <a:p>
          <a:endParaRPr lang="en-CA"/>
        </a:p>
      </dgm:t>
    </dgm:pt>
    <dgm:pt modelId="{F7CE6113-9DB0-4D72-8E82-311416BD3D8C}">
      <dgm:prSet phldrT="[Text]"/>
      <dgm:spPr/>
      <dgm:t>
        <a:bodyPr/>
        <a:lstStyle/>
        <a:p>
          <a:r>
            <a:rPr kumimoji="1" lang="zh-CN" altLang="en-US" dirty="0" smtClean="0"/>
            <a:t>肯定自己的生命价值，过有意义的生活，去修行成佛。</a:t>
          </a:r>
          <a:endParaRPr lang="en-CA" dirty="0"/>
        </a:p>
      </dgm:t>
    </dgm:pt>
    <dgm:pt modelId="{357B23B2-6EAD-4BCF-8818-16451E674999}" type="parTrans" cxnId="{F013E8AA-A4C9-43F0-A2A7-F2892E38F895}">
      <dgm:prSet/>
      <dgm:spPr/>
      <dgm:t>
        <a:bodyPr/>
        <a:lstStyle/>
        <a:p>
          <a:endParaRPr lang="en-CA"/>
        </a:p>
      </dgm:t>
    </dgm:pt>
    <dgm:pt modelId="{4FE57C74-7DDE-4DBD-A6EB-80C95D02F8B5}" type="sibTrans" cxnId="{F013E8AA-A4C9-43F0-A2A7-F2892E38F895}">
      <dgm:prSet/>
      <dgm:spPr/>
      <dgm:t>
        <a:bodyPr/>
        <a:lstStyle/>
        <a:p>
          <a:endParaRPr lang="en-CA"/>
        </a:p>
      </dgm:t>
    </dgm:pt>
    <dgm:pt modelId="{FBE43D43-2DFA-4C33-8746-3911AB465944}">
      <dgm:prSet phldrT="[Text]" custT="1"/>
      <dgm:spPr/>
      <dgm:t>
        <a:bodyPr/>
        <a:lstStyle/>
        <a:p>
          <a:r>
            <a:rPr lang="zh-CN" altLang="en-US" sz="2000" b="1" dirty="0" smtClean="0"/>
            <a:t>感受</a:t>
          </a:r>
          <a:endParaRPr lang="en-CA" sz="2000" b="1" dirty="0"/>
        </a:p>
      </dgm:t>
    </dgm:pt>
    <dgm:pt modelId="{CB0AABF6-FFEC-4D3A-8D82-D53269E77D27}" type="parTrans" cxnId="{E41EE1FB-D00D-4CD5-BD1A-A52CB60C9FFC}">
      <dgm:prSet/>
      <dgm:spPr/>
      <dgm:t>
        <a:bodyPr/>
        <a:lstStyle/>
        <a:p>
          <a:endParaRPr lang="en-CA"/>
        </a:p>
      </dgm:t>
    </dgm:pt>
    <dgm:pt modelId="{CF18C19F-5F91-4541-8B49-CBD7E73EC03C}" type="sibTrans" cxnId="{E41EE1FB-D00D-4CD5-BD1A-A52CB60C9FFC}">
      <dgm:prSet/>
      <dgm:spPr/>
      <dgm:t>
        <a:bodyPr/>
        <a:lstStyle/>
        <a:p>
          <a:endParaRPr lang="en-CA"/>
        </a:p>
      </dgm:t>
    </dgm:pt>
    <dgm:pt modelId="{9CD50104-B32B-42C1-8413-2170AE8C8E11}">
      <dgm:prSet phldrT="[Text]" custT="1"/>
      <dgm:spPr/>
      <dgm:t>
        <a:bodyPr/>
        <a:lstStyle/>
        <a:p>
          <a:r>
            <a:rPr lang="zh-CN" altLang="en-US" sz="2000" b="1" dirty="0" smtClean="0"/>
            <a:t>寿命</a:t>
          </a:r>
          <a:endParaRPr lang="en-CA" sz="2000" b="1" dirty="0"/>
        </a:p>
      </dgm:t>
    </dgm:pt>
    <dgm:pt modelId="{3674F138-F19B-49EE-9771-64974DB34462}" type="parTrans" cxnId="{ABF78B92-0223-496C-BAC8-B47F95BA7864}">
      <dgm:prSet/>
      <dgm:spPr/>
      <dgm:t>
        <a:bodyPr/>
        <a:lstStyle/>
        <a:p>
          <a:endParaRPr lang="en-CA"/>
        </a:p>
      </dgm:t>
    </dgm:pt>
    <dgm:pt modelId="{D71C1E3D-81AF-49E9-AF6C-FB7A80B46668}" type="sibTrans" cxnId="{ABF78B92-0223-496C-BAC8-B47F95BA7864}">
      <dgm:prSet/>
      <dgm:spPr/>
      <dgm:t>
        <a:bodyPr/>
        <a:lstStyle/>
        <a:p>
          <a:endParaRPr lang="en-CA"/>
        </a:p>
      </dgm:t>
    </dgm:pt>
    <dgm:pt modelId="{46FCBAC3-6C0F-4237-890E-CCEFD19F34DB}" type="pres">
      <dgm:prSet presAssocID="{EDA180EB-2331-4CF6-ACF8-9E422619622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F41F82EF-51E5-4689-B57C-A4286FF21EAE}" type="pres">
      <dgm:prSet presAssocID="{43F31358-F967-4F61-BE47-A4645EC2A53A}" presName="circle1" presStyleLbl="node1" presStyleIdx="0" presStyleCnt="3"/>
      <dgm:spPr/>
    </dgm:pt>
    <dgm:pt modelId="{4F2A1100-599E-495D-BF09-7B486C4658D6}" type="pres">
      <dgm:prSet presAssocID="{43F31358-F967-4F61-BE47-A4645EC2A53A}" presName="space" presStyleCnt="0"/>
      <dgm:spPr/>
    </dgm:pt>
    <dgm:pt modelId="{3A76D5F5-833B-457D-A5E7-7468439FC93E}" type="pres">
      <dgm:prSet presAssocID="{43F31358-F967-4F61-BE47-A4645EC2A53A}" presName="rect1" presStyleLbl="alignAcc1" presStyleIdx="0" presStyleCnt="3"/>
      <dgm:spPr/>
      <dgm:t>
        <a:bodyPr/>
        <a:lstStyle/>
        <a:p>
          <a:endParaRPr lang="en-CA"/>
        </a:p>
      </dgm:t>
    </dgm:pt>
    <dgm:pt modelId="{01CAD096-59C9-47B6-B520-801E14AFEBF4}" type="pres">
      <dgm:prSet presAssocID="{75B22078-3DEC-41F6-B21D-4679E8309D1F}" presName="vertSpace2" presStyleLbl="node1" presStyleIdx="0" presStyleCnt="3"/>
      <dgm:spPr/>
    </dgm:pt>
    <dgm:pt modelId="{BB8E3207-5922-48AE-A027-8F4959A4A8EF}" type="pres">
      <dgm:prSet presAssocID="{75B22078-3DEC-41F6-B21D-4679E8309D1F}" presName="circle2" presStyleLbl="node1" presStyleIdx="1" presStyleCnt="3"/>
      <dgm:spPr/>
    </dgm:pt>
    <dgm:pt modelId="{76E01891-3C91-4D57-8E86-1FFC558F0105}" type="pres">
      <dgm:prSet presAssocID="{75B22078-3DEC-41F6-B21D-4679E8309D1F}" presName="rect2" presStyleLbl="alignAcc1" presStyleIdx="1" presStyleCnt="3"/>
      <dgm:spPr/>
      <dgm:t>
        <a:bodyPr/>
        <a:lstStyle/>
        <a:p>
          <a:endParaRPr lang="en-CA"/>
        </a:p>
      </dgm:t>
    </dgm:pt>
    <dgm:pt modelId="{14942438-14DF-485F-A0B6-BB79E2F08373}" type="pres">
      <dgm:prSet presAssocID="{193C5043-F5ED-476D-AD1F-9E7ADF0AB47B}" presName="vertSpace3" presStyleLbl="node1" presStyleIdx="1" presStyleCnt="3"/>
      <dgm:spPr/>
    </dgm:pt>
    <dgm:pt modelId="{B1E6BA34-D840-463E-9A3D-498F91DFC24C}" type="pres">
      <dgm:prSet presAssocID="{193C5043-F5ED-476D-AD1F-9E7ADF0AB47B}" presName="circle3" presStyleLbl="node1" presStyleIdx="2" presStyleCnt="3"/>
      <dgm:spPr/>
    </dgm:pt>
    <dgm:pt modelId="{E61C7C75-E2C8-4C03-A7DA-20156FD77E91}" type="pres">
      <dgm:prSet presAssocID="{193C5043-F5ED-476D-AD1F-9E7ADF0AB47B}" presName="rect3" presStyleLbl="alignAcc1" presStyleIdx="2" presStyleCnt="3"/>
      <dgm:spPr/>
      <dgm:t>
        <a:bodyPr/>
        <a:lstStyle/>
        <a:p>
          <a:endParaRPr lang="en-CA"/>
        </a:p>
      </dgm:t>
    </dgm:pt>
    <dgm:pt modelId="{51F5B44F-1BE6-4422-82EE-04B80B2D2733}" type="pres">
      <dgm:prSet presAssocID="{43F31358-F967-4F61-BE47-A4645EC2A53A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C2BE7CD-47B4-47FC-AE51-C42AE84A0AD1}" type="pres">
      <dgm:prSet presAssocID="{43F31358-F967-4F61-BE47-A4645EC2A53A}" presName="rect1ChTx" presStyleLbl="alignAcc1" presStyleIdx="2" presStyleCnt="3" custScaleX="10447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1F0F59E-7B33-408B-8411-C1795E6574C2}" type="pres">
      <dgm:prSet presAssocID="{75B22078-3DEC-41F6-B21D-4679E8309D1F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99FA402-F457-4DD2-B36D-05451725E976}" type="pres">
      <dgm:prSet presAssocID="{75B22078-3DEC-41F6-B21D-4679E8309D1F}" presName="rect2ChTx" presStyleLbl="alignAcc1" presStyleIdx="2" presStyleCnt="3" custScaleX="10000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63C1C28-95F3-4966-86AB-50804F88D0B0}" type="pres">
      <dgm:prSet presAssocID="{193C5043-F5ED-476D-AD1F-9E7ADF0AB47B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FFAA2A8-7307-4EB1-AF6A-E5A9CD9508EC}" type="pres">
      <dgm:prSet presAssocID="{193C5043-F5ED-476D-AD1F-9E7ADF0AB47B}" presName="rect3ChTx" presStyleLbl="alignAcc1" presStyleIdx="2" presStyleCnt="3" custScaleX="10000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55C2CB4-0212-42DC-8A0C-D865B5B3634E}" srcId="{43F31358-F967-4F61-BE47-A4645EC2A53A}" destId="{D3690E69-EE93-4CDB-AC69-1B84F07EE7C9}" srcOrd="1" destOrd="0" parTransId="{831963D1-C26E-4798-AD69-3162B316E1A3}" sibTransId="{CE3C36B6-4E5C-4C9A-9A83-522D3E1F9014}"/>
    <dgm:cxn modelId="{B2A53536-5F75-408B-BA3C-28746DEE62AA}" type="presOf" srcId="{75B22078-3DEC-41F6-B21D-4679E8309D1F}" destId="{F1F0F59E-7B33-408B-8411-C1795E6574C2}" srcOrd="1" destOrd="0" presId="urn:microsoft.com/office/officeart/2005/8/layout/target3"/>
    <dgm:cxn modelId="{0A641169-3CA0-4478-A748-DFD35DB3A10B}" srcId="{EDA180EB-2331-4CF6-ACF8-9E4226196221}" destId="{75B22078-3DEC-41F6-B21D-4679E8309D1F}" srcOrd="1" destOrd="0" parTransId="{8C235322-5D98-4126-8457-ED4E3817476C}" sibTransId="{75D6B0F7-21CD-4192-AA63-8EE5587FDFDC}"/>
    <dgm:cxn modelId="{ABF78B92-0223-496C-BAC8-B47F95BA7864}" srcId="{43F31358-F967-4F61-BE47-A4645EC2A53A}" destId="{9CD50104-B32B-42C1-8413-2170AE8C8E11}" srcOrd="3" destOrd="0" parTransId="{3674F138-F19B-49EE-9771-64974DB34462}" sibTransId="{D71C1E3D-81AF-49E9-AF6C-FB7A80B46668}"/>
    <dgm:cxn modelId="{D5FEBAA2-C9AD-476C-A841-735D5A946654}" type="presOf" srcId="{43F31358-F967-4F61-BE47-A4645EC2A53A}" destId="{51F5B44F-1BE6-4422-82EE-04B80B2D2733}" srcOrd="1" destOrd="0" presId="urn:microsoft.com/office/officeart/2005/8/layout/target3"/>
    <dgm:cxn modelId="{E8B23536-78FB-42B6-AE15-2320B42EB4EC}" srcId="{EDA180EB-2331-4CF6-ACF8-9E4226196221}" destId="{193C5043-F5ED-476D-AD1F-9E7ADF0AB47B}" srcOrd="2" destOrd="0" parTransId="{A9335494-2FD4-4DA4-847A-85113A117D41}" sibTransId="{843272B6-BBDA-4B02-BF4E-97A6486354EE}"/>
    <dgm:cxn modelId="{55BB84CE-B36C-4EF3-8D9B-6F18066A88C9}" type="presOf" srcId="{F7CE6113-9DB0-4D72-8E82-311416BD3D8C}" destId="{7FFAA2A8-7307-4EB1-AF6A-E5A9CD9508EC}" srcOrd="0" destOrd="0" presId="urn:microsoft.com/office/officeart/2005/8/layout/target3"/>
    <dgm:cxn modelId="{FF359D58-BCE2-4FF3-8DF8-E7573D2E8CFB}" type="presOf" srcId="{9CD50104-B32B-42C1-8413-2170AE8C8E11}" destId="{7C2BE7CD-47B4-47FC-AE51-C42AE84A0AD1}" srcOrd="0" destOrd="3" presId="urn:microsoft.com/office/officeart/2005/8/layout/target3"/>
    <dgm:cxn modelId="{F013E8AA-A4C9-43F0-A2A7-F2892E38F895}" srcId="{193C5043-F5ED-476D-AD1F-9E7ADF0AB47B}" destId="{F7CE6113-9DB0-4D72-8E82-311416BD3D8C}" srcOrd="0" destOrd="0" parTransId="{357B23B2-6EAD-4BCF-8818-16451E674999}" sibTransId="{4FE57C74-7DDE-4DBD-A6EB-80C95D02F8B5}"/>
    <dgm:cxn modelId="{98CCDBD4-E5DA-44DB-914D-688613B15588}" type="presOf" srcId="{193C5043-F5ED-476D-AD1F-9E7ADF0AB47B}" destId="{A63C1C28-95F3-4966-86AB-50804F88D0B0}" srcOrd="1" destOrd="0" presId="urn:microsoft.com/office/officeart/2005/8/layout/target3"/>
    <dgm:cxn modelId="{BF504F34-B181-4E8D-82E0-B5C41F9DD392}" type="presOf" srcId="{75B22078-3DEC-41F6-B21D-4679E8309D1F}" destId="{76E01891-3C91-4D57-8E86-1FFC558F0105}" srcOrd="0" destOrd="0" presId="urn:microsoft.com/office/officeart/2005/8/layout/target3"/>
    <dgm:cxn modelId="{6E767D77-3AA0-4904-AB85-18D2F73938B6}" type="presOf" srcId="{B9D6E88D-CB2B-45BB-85A4-5C8536BFAAEE}" destId="{E99FA402-F457-4DD2-B36D-05451725E976}" srcOrd="0" destOrd="0" presId="urn:microsoft.com/office/officeart/2005/8/layout/target3"/>
    <dgm:cxn modelId="{392CD700-5AEB-458B-BADE-1CFBE757C9B2}" type="presOf" srcId="{7FE0149D-BDB5-4D63-9312-F6BA7D3202AA}" destId="{7C2BE7CD-47B4-47FC-AE51-C42AE84A0AD1}" srcOrd="0" destOrd="0" presId="urn:microsoft.com/office/officeart/2005/8/layout/target3"/>
    <dgm:cxn modelId="{801219A5-7148-4525-94BA-C307A5EEA4C9}" srcId="{75B22078-3DEC-41F6-B21D-4679E8309D1F}" destId="{B9D6E88D-CB2B-45BB-85A4-5C8536BFAAEE}" srcOrd="0" destOrd="0" parTransId="{6EBAFDB2-D775-4716-86C6-18924272C1A4}" sibTransId="{1F11F27D-87A4-47E3-8580-0AD8A236FF77}"/>
    <dgm:cxn modelId="{6A872136-1D0E-494A-B2D8-651D10FB68B4}" srcId="{EDA180EB-2331-4CF6-ACF8-9E4226196221}" destId="{43F31358-F967-4F61-BE47-A4645EC2A53A}" srcOrd="0" destOrd="0" parTransId="{F465B06F-2539-4843-ACEE-3DFBBE47E3A5}" sibTransId="{AEC663A9-9E3B-421E-BC0B-B169FD384672}"/>
    <dgm:cxn modelId="{C9C9084B-FD27-4B3E-A636-6E2A35CC6EBD}" type="presOf" srcId="{FBE43D43-2DFA-4C33-8746-3911AB465944}" destId="{7C2BE7CD-47B4-47FC-AE51-C42AE84A0AD1}" srcOrd="0" destOrd="2" presId="urn:microsoft.com/office/officeart/2005/8/layout/target3"/>
    <dgm:cxn modelId="{D52CD55C-D840-477C-8F52-04808CA2EF24}" type="presOf" srcId="{193C5043-F5ED-476D-AD1F-9E7ADF0AB47B}" destId="{E61C7C75-E2C8-4C03-A7DA-20156FD77E91}" srcOrd="0" destOrd="0" presId="urn:microsoft.com/office/officeart/2005/8/layout/target3"/>
    <dgm:cxn modelId="{E41EE1FB-D00D-4CD5-BD1A-A52CB60C9FFC}" srcId="{43F31358-F967-4F61-BE47-A4645EC2A53A}" destId="{FBE43D43-2DFA-4C33-8746-3911AB465944}" srcOrd="2" destOrd="0" parTransId="{CB0AABF6-FFEC-4D3A-8D82-D53269E77D27}" sibTransId="{CF18C19F-5F91-4541-8B49-CBD7E73EC03C}"/>
    <dgm:cxn modelId="{ED015575-7DB8-49F0-9413-82B4BCA5215C}" type="presOf" srcId="{43F31358-F967-4F61-BE47-A4645EC2A53A}" destId="{3A76D5F5-833B-457D-A5E7-7468439FC93E}" srcOrd="0" destOrd="0" presId="urn:microsoft.com/office/officeart/2005/8/layout/target3"/>
    <dgm:cxn modelId="{5094002B-52F7-48C9-B06B-05BC2AC09336}" type="presOf" srcId="{D3690E69-EE93-4CDB-AC69-1B84F07EE7C9}" destId="{7C2BE7CD-47B4-47FC-AE51-C42AE84A0AD1}" srcOrd="0" destOrd="1" presId="urn:microsoft.com/office/officeart/2005/8/layout/target3"/>
    <dgm:cxn modelId="{42F32A17-76D5-4A02-9FC7-D132743519A9}" type="presOf" srcId="{EDA180EB-2331-4CF6-ACF8-9E4226196221}" destId="{46FCBAC3-6C0F-4237-890E-CCEFD19F34DB}" srcOrd="0" destOrd="0" presId="urn:microsoft.com/office/officeart/2005/8/layout/target3"/>
    <dgm:cxn modelId="{D5903BA8-84B7-400B-B766-40C139BA707A}" srcId="{43F31358-F967-4F61-BE47-A4645EC2A53A}" destId="{7FE0149D-BDB5-4D63-9312-F6BA7D3202AA}" srcOrd="0" destOrd="0" parTransId="{1CD2900D-98FF-4C72-BC5A-A64C327EB772}" sibTransId="{AA28223F-36FC-4295-BD65-C168E0FE7979}"/>
    <dgm:cxn modelId="{FC97B9D8-55A5-42BC-A07E-C0E5B6439D87}" type="presParOf" srcId="{46FCBAC3-6C0F-4237-890E-CCEFD19F34DB}" destId="{F41F82EF-51E5-4689-B57C-A4286FF21EAE}" srcOrd="0" destOrd="0" presId="urn:microsoft.com/office/officeart/2005/8/layout/target3"/>
    <dgm:cxn modelId="{F1D896FB-BEB8-4AEC-AEFE-983E8E44B121}" type="presParOf" srcId="{46FCBAC3-6C0F-4237-890E-CCEFD19F34DB}" destId="{4F2A1100-599E-495D-BF09-7B486C4658D6}" srcOrd="1" destOrd="0" presId="urn:microsoft.com/office/officeart/2005/8/layout/target3"/>
    <dgm:cxn modelId="{3127C130-1772-40BE-A2D4-213436FB52D6}" type="presParOf" srcId="{46FCBAC3-6C0F-4237-890E-CCEFD19F34DB}" destId="{3A76D5F5-833B-457D-A5E7-7468439FC93E}" srcOrd="2" destOrd="0" presId="urn:microsoft.com/office/officeart/2005/8/layout/target3"/>
    <dgm:cxn modelId="{E81B00D3-9717-4D3B-A185-C83FC6DAFACB}" type="presParOf" srcId="{46FCBAC3-6C0F-4237-890E-CCEFD19F34DB}" destId="{01CAD096-59C9-47B6-B520-801E14AFEBF4}" srcOrd="3" destOrd="0" presId="urn:microsoft.com/office/officeart/2005/8/layout/target3"/>
    <dgm:cxn modelId="{AD0CC37F-28EC-4B1C-BEC0-D0498A2CB330}" type="presParOf" srcId="{46FCBAC3-6C0F-4237-890E-CCEFD19F34DB}" destId="{BB8E3207-5922-48AE-A027-8F4959A4A8EF}" srcOrd="4" destOrd="0" presId="urn:microsoft.com/office/officeart/2005/8/layout/target3"/>
    <dgm:cxn modelId="{FEB93E52-40D0-4861-B7D4-B3F9C98ED173}" type="presParOf" srcId="{46FCBAC3-6C0F-4237-890E-CCEFD19F34DB}" destId="{76E01891-3C91-4D57-8E86-1FFC558F0105}" srcOrd="5" destOrd="0" presId="urn:microsoft.com/office/officeart/2005/8/layout/target3"/>
    <dgm:cxn modelId="{B495C2B5-38D7-4696-85CC-E3EDBF687A51}" type="presParOf" srcId="{46FCBAC3-6C0F-4237-890E-CCEFD19F34DB}" destId="{14942438-14DF-485F-A0B6-BB79E2F08373}" srcOrd="6" destOrd="0" presId="urn:microsoft.com/office/officeart/2005/8/layout/target3"/>
    <dgm:cxn modelId="{2DF98FCF-5BB9-4752-80F4-7CC0110FD8A2}" type="presParOf" srcId="{46FCBAC3-6C0F-4237-890E-CCEFD19F34DB}" destId="{B1E6BA34-D840-463E-9A3D-498F91DFC24C}" srcOrd="7" destOrd="0" presId="urn:microsoft.com/office/officeart/2005/8/layout/target3"/>
    <dgm:cxn modelId="{DD6A7346-F3E3-4DB7-A25F-E340D57C22D1}" type="presParOf" srcId="{46FCBAC3-6C0F-4237-890E-CCEFD19F34DB}" destId="{E61C7C75-E2C8-4C03-A7DA-20156FD77E91}" srcOrd="8" destOrd="0" presId="urn:microsoft.com/office/officeart/2005/8/layout/target3"/>
    <dgm:cxn modelId="{0856E9FA-1B03-472C-AF4A-5C560BCB1C6E}" type="presParOf" srcId="{46FCBAC3-6C0F-4237-890E-CCEFD19F34DB}" destId="{51F5B44F-1BE6-4422-82EE-04B80B2D2733}" srcOrd="9" destOrd="0" presId="urn:microsoft.com/office/officeart/2005/8/layout/target3"/>
    <dgm:cxn modelId="{F5B5F1B4-8C6B-47ED-97B3-A9EB1F732ACA}" type="presParOf" srcId="{46FCBAC3-6C0F-4237-890E-CCEFD19F34DB}" destId="{7C2BE7CD-47B4-47FC-AE51-C42AE84A0AD1}" srcOrd="10" destOrd="0" presId="urn:microsoft.com/office/officeart/2005/8/layout/target3"/>
    <dgm:cxn modelId="{BEF5BDCC-9139-4626-BA4F-73E623639C8F}" type="presParOf" srcId="{46FCBAC3-6C0F-4237-890E-CCEFD19F34DB}" destId="{F1F0F59E-7B33-408B-8411-C1795E6574C2}" srcOrd="11" destOrd="0" presId="urn:microsoft.com/office/officeart/2005/8/layout/target3"/>
    <dgm:cxn modelId="{96AB4E00-5B80-4D87-BFD2-D6F318BC2079}" type="presParOf" srcId="{46FCBAC3-6C0F-4237-890E-CCEFD19F34DB}" destId="{E99FA402-F457-4DD2-B36D-05451725E976}" srcOrd="12" destOrd="0" presId="urn:microsoft.com/office/officeart/2005/8/layout/target3"/>
    <dgm:cxn modelId="{A7D357F6-6425-4561-9ADE-1A871E06A5B2}" type="presParOf" srcId="{46FCBAC3-6C0F-4237-890E-CCEFD19F34DB}" destId="{A63C1C28-95F3-4966-86AB-50804F88D0B0}" srcOrd="13" destOrd="0" presId="urn:microsoft.com/office/officeart/2005/8/layout/target3"/>
    <dgm:cxn modelId="{5F762F30-516C-4043-A439-62C20DBB101B}" type="presParOf" srcId="{46FCBAC3-6C0F-4237-890E-CCEFD19F34DB}" destId="{7FFAA2A8-7307-4EB1-AF6A-E5A9CD9508EC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F82EF-51E5-4689-B57C-A4286FF21EAE}">
      <dsp:nvSpPr>
        <dsp:cNvPr id="0" name=""/>
        <dsp:cNvSpPr/>
      </dsp:nvSpPr>
      <dsp:spPr>
        <a:xfrm>
          <a:off x="-31804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76D5F5-833B-457D-A5E7-7468439FC93E}">
      <dsp:nvSpPr>
        <dsp:cNvPr id="0" name=""/>
        <dsp:cNvSpPr/>
      </dsp:nvSpPr>
      <dsp:spPr>
        <a:xfrm>
          <a:off x="2406595" y="270933"/>
          <a:ext cx="5689599" cy="4876800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了解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sp:txBody>
      <dsp:txXfrm>
        <a:off x="2406595" y="270933"/>
        <a:ext cx="2844799" cy="1463043"/>
      </dsp:txXfrm>
    </dsp:sp>
    <dsp:sp modelId="{BB8E3207-5922-48AE-A027-8F4959A4A8EF}">
      <dsp:nvSpPr>
        <dsp:cNvPr id="0" name=""/>
        <dsp:cNvSpPr/>
      </dsp:nvSpPr>
      <dsp:spPr>
        <a:xfrm>
          <a:off x="821636" y="1733976"/>
          <a:ext cx="3169916" cy="31699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E01891-3C91-4D57-8E86-1FFC558F0105}">
      <dsp:nvSpPr>
        <dsp:cNvPr id="0" name=""/>
        <dsp:cNvSpPr/>
      </dsp:nvSpPr>
      <dsp:spPr>
        <a:xfrm>
          <a:off x="2406595" y="1733976"/>
          <a:ext cx="5689599" cy="3169916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对比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sp:txBody>
      <dsp:txXfrm>
        <a:off x="2406595" y="1733976"/>
        <a:ext cx="2844799" cy="1463038"/>
      </dsp:txXfrm>
    </dsp:sp>
    <dsp:sp modelId="{B1E6BA34-D840-463E-9A3D-498F91DFC24C}">
      <dsp:nvSpPr>
        <dsp:cNvPr id="0" name=""/>
        <dsp:cNvSpPr/>
      </dsp:nvSpPr>
      <dsp:spPr>
        <a:xfrm>
          <a:off x="1675075" y="3197014"/>
          <a:ext cx="1463038" cy="14630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C7C75-E2C8-4C03-A7DA-20156FD77E91}">
      <dsp:nvSpPr>
        <dsp:cNvPr id="0" name=""/>
        <dsp:cNvSpPr/>
      </dsp:nvSpPr>
      <dsp:spPr>
        <a:xfrm>
          <a:off x="2406595" y="3197014"/>
          <a:ext cx="5689599" cy="1463038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zh-CN" altLang="en-US" sz="44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rPr>
            <a:t>结论</a:t>
          </a:r>
          <a:endParaRPr kumimoji="1" lang="en-CA" sz="44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endParaRPr>
        </a:p>
      </dsp:txBody>
      <dsp:txXfrm>
        <a:off x="2406595" y="3197014"/>
        <a:ext cx="2844799" cy="1463038"/>
      </dsp:txXfrm>
    </dsp:sp>
    <dsp:sp modelId="{7C2BE7CD-47B4-47FC-AE51-C42AE84A0AD1}">
      <dsp:nvSpPr>
        <dsp:cNvPr id="0" name=""/>
        <dsp:cNvSpPr/>
      </dsp:nvSpPr>
      <dsp:spPr>
        <a:xfrm>
          <a:off x="5187785" y="270933"/>
          <a:ext cx="2972019" cy="1463043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dirty="0" smtClean="0"/>
            <a:t>环境</a:t>
          </a:r>
          <a:endParaRPr lang="en-CA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dirty="0" smtClean="0"/>
            <a:t>身体</a:t>
          </a:r>
          <a:endParaRPr lang="en-CA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dirty="0" smtClean="0"/>
            <a:t>感受</a:t>
          </a:r>
          <a:endParaRPr lang="en-CA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dirty="0" smtClean="0"/>
            <a:t>寿命</a:t>
          </a:r>
          <a:endParaRPr lang="en-CA" sz="2000" b="1" kern="1200" dirty="0"/>
        </a:p>
      </dsp:txBody>
      <dsp:txXfrm>
        <a:off x="5187785" y="270933"/>
        <a:ext cx="2972019" cy="1463043"/>
      </dsp:txXfrm>
    </dsp:sp>
    <dsp:sp modelId="{E99FA402-F457-4DD2-B36D-05451725E976}">
      <dsp:nvSpPr>
        <dsp:cNvPr id="0" name=""/>
        <dsp:cNvSpPr/>
      </dsp:nvSpPr>
      <dsp:spPr>
        <a:xfrm>
          <a:off x="5251395" y="1733976"/>
          <a:ext cx="2844799" cy="1463038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zh-CN" altLang="en-US" sz="1800" kern="1200" dirty="0" smtClean="0"/>
            <a:t>在拥有机会的时候应该对比思维别人没有这些机会，深深体会到这些都来之不易，不应该浪费，要珍惜。</a:t>
          </a:r>
          <a:endParaRPr lang="en-CA" sz="1800" kern="1200" dirty="0"/>
        </a:p>
      </dsp:txBody>
      <dsp:txXfrm>
        <a:off x="5251395" y="1733976"/>
        <a:ext cx="2844799" cy="1463038"/>
      </dsp:txXfrm>
    </dsp:sp>
    <dsp:sp modelId="{7FFAA2A8-7307-4EB1-AF6A-E5A9CD9508EC}">
      <dsp:nvSpPr>
        <dsp:cNvPr id="0" name=""/>
        <dsp:cNvSpPr/>
      </dsp:nvSpPr>
      <dsp:spPr>
        <a:xfrm>
          <a:off x="5251395" y="3197014"/>
          <a:ext cx="2844799" cy="1463038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zh-CN" altLang="en-US" sz="1800" kern="1200" dirty="0" smtClean="0"/>
            <a:t>肯定自己的生命价值，过有意义的生活，去修行成佛。</a:t>
          </a:r>
          <a:endParaRPr lang="en-CA" sz="1800" kern="1200" dirty="0"/>
        </a:p>
      </dsp:txBody>
      <dsp:txXfrm>
        <a:off x="5251395" y="3197014"/>
        <a:ext cx="2844799" cy="1463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5/22/2018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5/22/2018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5/22/2018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833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5/22/2018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0054"/>
            <a:ext cx="2895600" cy="368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324100" y="3886200"/>
            <a:ext cx="7086600" cy="27432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顶礼本师释迦牟尼佛！顶礼文殊智慧勇识！</a:t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顶礼传承大恩上师！</a:t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无上甚深微妙法  百千万劫难遭遇</a:t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我今见闻得受持  愿解如来真实义</a:t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为度化一切众生，请大家发无上殊胜的菩提心！</a:t>
            </a:r>
            <a:endParaRPr lang="en-CA" sz="24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97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96512"/>
            <a:ext cx="10360501" cy="787400"/>
          </a:xfrm>
        </p:spPr>
        <p:txBody>
          <a:bodyPr/>
          <a:lstStyle/>
          <a:p>
            <a:pPr algn="ctr"/>
            <a:r>
              <a:rPr lang="zh-CN" altLang="en-US" dirty="0">
                <a:solidFill>
                  <a:srgbClr val="C00000"/>
                </a:solidFill>
              </a:rPr>
              <a:t>人生的终极目标</a:t>
            </a:r>
            <a:endParaRPr lang="en-CA" b="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1135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3874" y="986589"/>
            <a:ext cx="11049000" cy="55104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生存的终极目标就是解脱成佛，发菩提心，利益众生，帮助众生解决生老病死的问题。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首先要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懂得我们现在的人身是多么的难得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，明白这个道理，才不会把自己宝贵的生命浪费在吃喝玩乐上，就会抓紧时间修行。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闻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思修三者缺一不可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，光学习理论还不够，还要具体的修，这里的修是指专门闭关修，每天一到两个小时闭关修。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修行刚开始的时候有点枯燥有点难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，但只要坚持下去就会越来越快乐，最终达到生活就是修行，修行就是生活。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但是对初学者来说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没有经过专门的修行打坐的训练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，是不可能一开始就做到生活和修行结合的，一开始修行和生活甚至是矛盾的，一定要坚持下去。</a:t>
            </a:r>
            <a:endParaRPr lang="en-US" altLang="zh-CN" sz="2400" b="1" dirty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396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04800"/>
            <a:ext cx="10360501" cy="787400"/>
          </a:xfrm>
        </p:spPr>
        <p:txBody>
          <a:bodyPr/>
          <a:lstStyle/>
          <a:p>
            <a:pPr algn="ctr"/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人身难得 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八种无暇（违缘）</a:t>
            </a:r>
            <a:endParaRPr lang="en-CA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1135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4053" y="1371600"/>
            <a:ext cx="9023421" cy="44958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地狱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上节课已讲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饿鬼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上节课已讲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旁生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这节课讲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长寿天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这节课讲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边</a:t>
            </a: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地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下节课讲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邪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见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下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佛不出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世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下节课讲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喑哑 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下节课讲</a:t>
            </a:r>
            <a:endParaRPr lang="en-US" alt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arenR"/>
            </a:pP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4872802" y="1740932"/>
            <a:ext cx="481263" cy="1676036"/>
          </a:xfrm>
          <a:prstGeom prst="rightBrace">
            <a:avLst/>
          </a:prstGeom>
          <a:ln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6563" y="2314246"/>
            <a:ext cx="3212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非人类的四种无暇</a:t>
            </a:r>
            <a:endParaRPr lang="en-CA" sz="2800" b="1" dirty="0"/>
          </a:p>
        </p:txBody>
      </p:sp>
      <p:sp>
        <p:nvSpPr>
          <p:cNvPr id="7" name="Right Brace 6"/>
          <p:cNvSpPr/>
          <p:nvPr/>
        </p:nvSpPr>
        <p:spPr>
          <a:xfrm>
            <a:off x="4904882" y="3914708"/>
            <a:ext cx="481263" cy="1676036"/>
          </a:xfrm>
          <a:prstGeom prst="rightBrace">
            <a:avLst/>
          </a:prstGeom>
          <a:ln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46562" y="4491116"/>
            <a:ext cx="3212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人的四种无暇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16728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43" y="304800"/>
            <a:ext cx="10435389" cy="699052"/>
          </a:xfrm>
        </p:spPr>
        <p:txBody>
          <a:bodyPr/>
          <a:lstStyle/>
          <a:p>
            <a:pPr algn="ctr"/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八无暇 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dirty="0" smtClean="0">
                <a:solidFill>
                  <a:srgbClr val="C00000"/>
                </a:solidFill>
              </a:rPr>
              <a:t>旁</a:t>
            </a:r>
            <a:r>
              <a:rPr lang="zh-CN" altLang="en-US" dirty="0">
                <a:solidFill>
                  <a:srgbClr val="C00000"/>
                </a:solidFill>
              </a:rPr>
              <a:t>生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144" y="1215189"/>
            <a:ext cx="10435389" cy="525779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如果我们的心在动物的身体当中，由动物的大脑支配我们的心的话，我们有机会去相信轮回，有机会去修慈悲心，有机会去学习佛法吗等等；</a:t>
            </a:r>
            <a:endParaRPr lang="en-US" altLang="zh-CN" sz="20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从四个方面和旁生对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</a:t>
            </a:r>
            <a:r>
              <a:rPr lang="zh-CN" altLang="en-US" sz="20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环境，身体，痛苦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感受，寿命；</a:t>
            </a:r>
            <a:endParaRPr lang="en-US" altLang="zh-CN" sz="20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结果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：人身难得，我一定要珍惜。</a:t>
            </a:r>
            <a:endParaRPr lang="en-US" altLang="zh-CN" sz="20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参考资料：观修</a:t>
            </a:r>
            <a:r>
              <a:rPr lang="zh-CN" altLang="en-US" sz="20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材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料，大圆满前行广释视频和文字，也可以从电视、网络等媒体寻找观想资料。</a:t>
            </a:r>
            <a:endParaRPr lang="en-US" altLang="zh-CN" sz="2000" b="1" dirty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/>
              <a:t>加拿大爱护动物协会</a:t>
            </a:r>
            <a:r>
              <a:rPr lang="en-US" altLang="zh-CN" sz="2000" b="1" dirty="0"/>
              <a:t>2016</a:t>
            </a:r>
            <a:r>
              <a:rPr lang="zh-CN" altLang="en-US" sz="2000" b="1" dirty="0"/>
              <a:t>年</a:t>
            </a:r>
            <a:r>
              <a:rPr lang="en-US" altLang="zh-CN" sz="2000" b="1" dirty="0"/>
              <a:t>12</a:t>
            </a:r>
            <a:r>
              <a:rPr lang="zh-CN" altLang="en-US" sz="2000" b="1" dirty="0"/>
              <a:t>月发布的报告中提到，</a:t>
            </a:r>
            <a:r>
              <a:rPr lang="en-US" altLang="zh-CN" sz="2000" b="1" dirty="0"/>
              <a:t>2015</a:t>
            </a:r>
            <a:r>
              <a:rPr lang="zh-CN" altLang="en-US" sz="2000" b="1" dirty="0"/>
              <a:t>年，共有</a:t>
            </a:r>
            <a:r>
              <a:rPr lang="en-US" altLang="zh-CN" sz="2000" b="1" dirty="0"/>
              <a:t>15,341</a:t>
            </a:r>
            <a:r>
              <a:rPr lang="zh-CN" altLang="en-US" sz="2000" b="1" dirty="0"/>
              <a:t>只猫和</a:t>
            </a:r>
            <a:r>
              <a:rPr lang="en-US" altLang="zh-CN" sz="2000" b="1" dirty="0"/>
              <a:t>2820</a:t>
            </a:r>
            <a:r>
              <a:rPr lang="zh-CN" altLang="en-US" sz="2000" b="1" dirty="0"/>
              <a:t>只狗被安乐死</a:t>
            </a:r>
            <a:r>
              <a:rPr lang="zh-CN" altLang="en-US" sz="2000" b="1" dirty="0" smtClean="0"/>
              <a:t>。</a:t>
            </a:r>
            <a:endParaRPr lang="en-CA" altLang="zh-CN" sz="2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/>
              <a:t>美国北卡罗来纳州的动物收容所，这里每年有超过</a:t>
            </a:r>
            <a:r>
              <a:rPr lang="en-US" altLang="zh-CN" sz="2000" b="1" dirty="0"/>
              <a:t>250</a:t>
            </a:r>
            <a:r>
              <a:rPr lang="zh-CN" altLang="en-US" sz="2000" b="1" dirty="0"/>
              <a:t>，</a:t>
            </a:r>
            <a:r>
              <a:rPr lang="en-US" altLang="zh-CN" sz="2000" b="1" dirty="0"/>
              <a:t>000</a:t>
            </a:r>
            <a:r>
              <a:rPr lang="zh-CN" altLang="en-US" sz="2000" b="1" dirty="0"/>
              <a:t>的动物被处以安乐死</a:t>
            </a:r>
            <a:r>
              <a:rPr lang="zh-CN" altLang="en-US" sz="2000" b="1" dirty="0" smtClean="0"/>
              <a:t>。</a:t>
            </a:r>
            <a:r>
              <a:rPr lang="zh-CN" altLang="en-US" sz="2000" b="1" dirty="0"/>
              <a:t>在北卡罗来纳州，因为数量庞大，收容所无法负担起数量巨大的宠物，来到这的动物</a:t>
            </a:r>
            <a:r>
              <a:rPr lang="en-US" altLang="zh-CN" sz="2000" b="1" dirty="0"/>
              <a:t>50%</a:t>
            </a:r>
            <a:r>
              <a:rPr lang="zh-CN" altLang="en-US" sz="2000" b="1" dirty="0"/>
              <a:t>都要被实施安乐死。让人难过的是，这其中并不是全部都是流浪动物，有相当一部分的动物是因为主人的抛弃而彻底改变了他们的命运</a:t>
            </a:r>
            <a:r>
              <a:rPr lang="zh-CN" altLang="en-US" sz="2000" b="1" dirty="0" smtClean="0"/>
              <a:t>。</a:t>
            </a:r>
            <a:endParaRPr lang="en-CA" altLang="zh-CN" sz="2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/>
              <a:t>在多伦多，虽然对动物处以安乐死的比率并没有高达</a:t>
            </a:r>
            <a:r>
              <a:rPr lang="en-US" altLang="zh-CN" sz="2000" b="1" dirty="0"/>
              <a:t>50%</a:t>
            </a:r>
            <a:r>
              <a:rPr lang="zh-CN" altLang="en-US" sz="2000" b="1" dirty="0"/>
              <a:t>，但是也有</a:t>
            </a:r>
            <a:r>
              <a:rPr lang="en-US" altLang="zh-CN" sz="2000" b="1" dirty="0"/>
              <a:t>5.16</a:t>
            </a:r>
            <a:r>
              <a:rPr lang="en-US" altLang="zh-CN" sz="2000" b="1" dirty="0" smtClean="0"/>
              <a:t>%.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507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旁生无暇观修材</a:t>
            </a:r>
            <a:r>
              <a:rPr lang="zh-CN" altLang="en-US" dirty="0" smtClean="0"/>
              <a:t>料  被</a:t>
            </a:r>
            <a:r>
              <a:rPr lang="zh-CN" altLang="en-US" dirty="0" smtClean="0"/>
              <a:t>执行安乐死的动物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025" y="1421157"/>
            <a:ext cx="4376838" cy="45783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737" y="2913201"/>
            <a:ext cx="5086350" cy="30194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64087" y="1461052"/>
            <a:ext cx="4641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 </a:t>
            </a:r>
            <a:r>
              <a:rPr lang="zh-CN" altLang="en-US" dirty="0" smtClean="0"/>
              <a:t>      </a:t>
            </a:r>
            <a:r>
              <a:rPr lang="en-US" altLang="zh-CN" dirty="0" smtClean="0"/>
              <a:t>:</a:t>
            </a:r>
            <a:r>
              <a:rPr lang="zh-CN" altLang="en-US" dirty="0" smtClean="0"/>
              <a:t>  </a:t>
            </a:r>
            <a:r>
              <a:rPr lang="en-US" altLang="zh-CN" b="1" dirty="0" smtClean="0"/>
              <a:t>Aspen</a:t>
            </a:r>
            <a:r>
              <a:rPr lang="zh-CN" altLang="en-US" b="1" dirty="0"/>
              <a:t>，</a:t>
            </a:r>
            <a:r>
              <a:rPr lang="en-US" altLang="zh-CN" b="1" dirty="0"/>
              <a:t>4</a:t>
            </a:r>
            <a:r>
              <a:rPr lang="zh-CN" altLang="en-US" b="1" dirty="0"/>
              <a:t>岁，哈士奇</a:t>
            </a:r>
            <a:endParaRPr lang="zh-CN" altLang="en-US" dirty="0"/>
          </a:p>
          <a:p>
            <a:r>
              <a:rPr lang="zh-CN" altLang="en-US" b="1" dirty="0"/>
              <a:t>执行安乐死时间：</a:t>
            </a:r>
            <a:r>
              <a:rPr lang="en-US" altLang="zh-CN" b="1" dirty="0"/>
              <a:t>2017</a:t>
            </a:r>
            <a:r>
              <a:rPr lang="zh-CN" altLang="en-US" b="1" dirty="0"/>
              <a:t>年</a:t>
            </a:r>
            <a:r>
              <a:rPr lang="en-US" altLang="zh-CN" b="1" dirty="0"/>
              <a:t>1</a:t>
            </a:r>
            <a:r>
              <a:rPr lang="zh-CN" altLang="en-US" b="1" dirty="0"/>
              <a:t>月</a:t>
            </a:r>
            <a:r>
              <a:rPr lang="en-US" altLang="zh-CN" b="1" dirty="0"/>
              <a:t>2</a:t>
            </a:r>
            <a:r>
              <a:rPr lang="zh-CN" altLang="en-US" b="1" dirty="0"/>
              <a:t>日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       </a:t>
            </a:r>
            <a:r>
              <a:rPr lang="en-US" altLang="zh-CN" dirty="0" smtClean="0"/>
              <a:t>:</a:t>
            </a:r>
            <a:r>
              <a:rPr lang="zh-CN" altLang="en-US" dirty="0" smtClean="0"/>
              <a:t> </a:t>
            </a:r>
            <a:r>
              <a:rPr lang="zh-CN" altLang="en-US" b="1" dirty="0" smtClean="0"/>
              <a:t>一</a:t>
            </a:r>
            <a:r>
              <a:rPr lang="zh-CN" altLang="en-US" b="1" dirty="0"/>
              <a:t>只正在被安乐死的小猫</a:t>
            </a:r>
            <a:endParaRPr lang="en-CA" b="1" dirty="0"/>
          </a:p>
        </p:txBody>
      </p:sp>
      <p:sp>
        <p:nvSpPr>
          <p:cNvPr id="7" name="Right Arrow 6"/>
          <p:cNvSpPr/>
          <p:nvPr/>
        </p:nvSpPr>
        <p:spPr>
          <a:xfrm flipH="1">
            <a:off x="5794513" y="1520686"/>
            <a:ext cx="437322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Down Arrow 7"/>
          <p:cNvSpPr/>
          <p:nvPr/>
        </p:nvSpPr>
        <p:spPr>
          <a:xfrm>
            <a:off x="5963479" y="2269935"/>
            <a:ext cx="218661" cy="3937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/>
          <p:cNvSpPr txBox="1"/>
          <p:nvPr/>
        </p:nvSpPr>
        <p:spPr>
          <a:xfrm>
            <a:off x="1371600" y="6086925"/>
            <a:ext cx="6689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https://mp.weixin.qq.com/s/aI24h7WWlYgdgE_fKDwbAA</a:t>
            </a:r>
          </a:p>
        </p:txBody>
      </p:sp>
    </p:spTree>
    <p:extLst>
      <p:ext uri="{BB962C8B-B14F-4D97-AF65-F5344CB8AC3E}">
        <p14:creationId xmlns:p14="http://schemas.microsoft.com/office/powerpoint/2010/main" val="104589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096" y="357809"/>
            <a:ext cx="9886784" cy="606287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旁</a:t>
            </a:r>
            <a:r>
              <a:rPr lang="zh-CN" altLang="en-US" dirty="0" smtClean="0"/>
              <a:t>生无暇观修材料 纪录片 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海豚湾</a:t>
            </a:r>
            <a:r>
              <a:rPr lang="en-US" altLang="zh-CN" dirty="0" smtClean="0"/>
              <a:t>》The Cove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922" y="1600200"/>
            <a:ext cx="3975652" cy="442938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这</a:t>
            </a:r>
            <a:r>
              <a:rPr lang="zh-CN" altLang="en-US" dirty="0"/>
              <a:t>个世界上，不是只有人类才有感情、才拥有思考的能力。海豚同样如此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海豚是海洋世界里最聪明的动物，一只成年海豚的智力大概相当于</a:t>
            </a:r>
            <a:r>
              <a:rPr lang="en-US" altLang="zh-CN" dirty="0"/>
              <a:t>6-10</a:t>
            </a:r>
            <a:r>
              <a:rPr lang="zh-CN" altLang="en-US" dirty="0"/>
              <a:t>岁的儿童。与此同时，它们也是</a:t>
            </a:r>
            <a:r>
              <a:rPr lang="zh-CN" altLang="en-US" dirty="0"/>
              <a:t>唯一会主动拯救人类的可知野生动物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r>
              <a:rPr lang="zh-CN" altLang="en-US" dirty="0"/>
              <a:t>海豚这种群体动物，在逃离的时候不会让任何小海豚落下，猎捕人残酷地利用了海豚这一天性，追猎行动让海豚筋疲力尽，受伤的海豚有的因为衰竭而死，怀孕的海豚在极度惊恐中生下小海</a:t>
            </a:r>
            <a:r>
              <a:rPr lang="zh-CN" altLang="en-US" dirty="0" smtClean="0"/>
              <a:t>豚。</a:t>
            </a:r>
            <a:endParaRPr lang="zh-CN" altLang="en-US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087" y="1908313"/>
            <a:ext cx="7180469" cy="41744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0808" y="1033670"/>
            <a:ext cx="830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/>
              <a:t>荣获</a:t>
            </a:r>
            <a:r>
              <a:rPr lang="en-US" altLang="zh-CN" b="1" dirty="0"/>
              <a:t>2010</a:t>
            </a:r>
            <a:r>
              <a:rPr lang="zh-CN" altLang="en-US" b="1" dirty="0"/>
              <a:t>年第</a:t>
            </a:r>
            <a:r>
              <a:rPr lang="en-US" altLang="zh-CN" b="1" dirty="0"/>
              <a:t>82</a:t>
            </a:r>
            <a:r>
              <a:rPr lang="zh-CN" altLang="en-US" b="1" dirty="0"/>
              <a:t>届奥斯卡金像奖最佳纪录长片</a:t>
            </a:r>
            <a:r>
              <a:rPr lang="zh-CN" altLang="en-US" b="1" dirty="0" smtClean="0"/>
              <a:t>奖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824330" y="1485108"/>
            <a:ext cx="349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每</a:t>
            </a:r>
            <a:r>
              <a:rPr lang="zh-CN" altLang="en-US" dirty="0"/>
              <a:t>年有</a:t>
            </a:r>
            <a:r>
              <a:rPr lang="en-US" altLang="zh-CN" b="1" dirty="0"/>
              <a:t>2.3</a:t>
            </a:r>
            <a:r>
              <a:rPr lang="zh-CN" altLang="en-US" b="1" dirty="0"/>
              <a:t>万余只海豚</a:t>
            </a:r>
            <a:r>
              <a:rPr lang="zh-CN" altLang="en-US" b="1" dirty="0" smtClean="0"/>
              <a:t>被残忍杀</a:t>
            </a:r>
            <a:r>
              <a:rPr lang="zh-CN" altLang="en-US" b="1" dirty="0"/>
              <a:t>戮</a:t>
            </a:r>
            <a:endParaRPr lang="en-CA" dirty="0"/>
          </a:p>
        </p:txBody>
      </p:sp>
      <p:sp>
        <p:nvSpPr>
          <p:cNvPr id="7" name="Down Arrow 6"/>
          <p:cNvSpPr/>
          <p:nvPr/>
        </p:nvSpPr>
        <p:spPr>
          <a:xfrm>
            <a:off x="5544145" y="1570382"/>
            <a:ext cx="242316" cy="2385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2715145" y="6196256"/>
            <a:ext cx="621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https://mp.weixin.qq.com/s/xfEMjyahDyskchYiCY71Uw</a:t>
            </a:r>
          </a:p>
        </p:txBody>
      </p:sp>
    </p:spTree>
    <p:extLst>
      <p:ext uri="{BB962C8B-B14F-4D97-AF65-F5344CB8AC3E}">
        <p14:creationId xmlns:p14="http://schemas.microsoft.com/office/powerpoint/2010/main" val="410447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04800"/>
            <a:ext cx="10360501" cy="787400"/>
          </a:xfrm>
        </p:spPr>
        <p:txBody>
          <a:bodyPr/>
          <a:lstStyle/>
          <a:p>
            <a:pPr algn="ctr"/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八无暇 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长寿天 </a:t>
            </a:r>
            <a:endParaRPr lang="en-CA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144" y="1215189"/>
            <a:ext cx="10435389" cy="525779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长寿天虽然是天人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但是没有机会修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长寿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天投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身的时候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心特别宁静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几乎没有思维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不需要修禅定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身体也是细微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的物质，像光一样，没有思维没有痛苦没有衰老，寿命长达上千万年。但是他没有出离心菩提心，不会证悟空性，就像人进入深度睡眠一样。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长寿天认为那个宁静的状态就是解脱，不会再有投生的问题。当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生命即将结束之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前突然有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思维了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，发现没有解脱，还要面临投生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的问题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。就对佛法生起邪见，认为解脱是不存在的。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有些坐禅坐得好的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人，心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非常平静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但没有证悟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就会投生长寿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天。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假如我们投身在长寿天的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话，几</a:t>
            </a:r>
            <a:r>
              <a:rPr lang="zh-CN" altLang="en-US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千万年没有思维没有念头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，等过了几千万年再回来的时候，可能地球和佛法都不存在了，所以没有闻思而瞎练的话是很危险的。</a:t>
            </a:r>
            <a:endParaRPr lang="en-US" altLang="zh-CN" sz="2400" b="1" dirty="0" smtClean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我们没有投身地狱，饿鬼，旁生，以及长寿天，我们现在投生为人身是多么不容易，要珍惜现在的人身，精进修行。</a:t>
            </a:r>
            <a:endParaRPr lang="en-US" sz="2400" b="1" dirty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210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200" dirty="0" smtClean="0"/>
              <a:t>打坐思维分三个阶段：适用于</a:t>
            </a:r>
            <a:r>
              <a:rPr kumimoji="1" lang="en-US" altLang="zh-CN" sz="3200" dirty="0" smtClean="0"/>
              <a:t>24</a:t>
            </a:r>
            <a:r>
              <a:rPr kumimoji="1" lang="zh-CN" altLang="en-US" sz="3200" dirty="0" smtClean="0"/>
              <a:t>个修法</a:t>
            </a:r>
            <a:endParaRPr kumimoji="1" lang="zh-CN" alt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282534"/>
              </p:ext>
            </p:extLst>
          </p:nvPr>
        </p:nvGraphicFramePr>
        <p:xfrm>
          <a:off x="1341438" y="1455089"/>
          <a:ext cx="9509125" cy="4574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50390040"/>
              </p:ext>
            </p:extLst>
          </p:nvPr>
        </p:nvGraphicFramePr>
        <p:xfrm>
          <a:off x="1300480" y="11331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802161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1472</Words>
  <Application>Microsoft Office PowerPoint</Application>
  <PresentationFormat>Custom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Banded Design Yellow 16x9</vt:lpstr>
      <vt:lpstr>PowerPoint Presentation</vt:lpstr>
      <vt:lpstr>人生的终极目标</vt:lpstr>
      <vt:lpstr>人身难得 – 八种无暇（违缘）</vt:lpstr>
      <vt:lpstr>八无暇 – 旁生</vt:lpstr>
      <vt:lpstr>旁生无暇观修材料  被执行安乐死的动物</vt:lpstr>
      <vt:lpstr>旁生无暇观修材料 纪录片 《海豚湾》The Cove</vt:lpstr>
      <vt:lpstr>八无暇 – 长寿天 </vt:lpstr>
      <vt:lpstr>打坐思维分三个阶段：适用于24个修法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2015-09-26T20:05:38Z</dcterms:created>
  <dcterms:modified xsi:type="dcterms:W3CDTF">2018-05-22T23:14:57Z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