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97" r:id="rId1"/>
  </p:sldMasterIdLst>
  <p:notesMasterIdLst>
    <p:notesMasterId r:id="rId15"/>
  </p:notesMasterIdLst>
  <p:sldIdLst>
    <p:sldId id="257" r:id="rId2"/>
    <p:sldId id="302" r:id="rId3"/>
    <p:sldId id="310" r:id="rId4"/>
    <p:sldId id="312" r:id="rId5"/>
    <p:sldId id="313" r:id="rId6"/>
    <p:sldId id="311" r:id="rId7"/>
    <p:sldId id="305" r:id="rId8"/>
    <p:sldId id="306" r:id="rId9"/>
    <p:sldId id="307" r:id="rId10"/>
    <p:sldId id="308" r:id="rId11"/>
    <p:sldId id="309" r:id="rId12"/>
    <p:sldId id="303" r:id="rId13"/>
    <p:sldId id="30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6114"/>
    <a:srgbClr val="BA6315"/>
    <a:srgbClr val="BD6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6"/>
    <p:restoredTop sz="94633"/>
  </p:normalViewPr>
  <p:slideViewPr>
    <p:cSldViewPr snapToGrid="0" snapToObjects="1">
      <p:cViewPr varScale="1">
        <p:scale>
          <a:sx n="74" d="100"/>
          <a:sy n="74" d="100"/>
        </p:scale>
        <p:origin x="-1096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C7649-F455-9B4E-86C2-37FB600751D7}" type="datetimeFigureOut">
              <a:rPr lang="en-US" smtClean="0"/>
              <a:t>5/1/18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4AA9F-D386-4F46-9778-AE77432F8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8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DDA51639-B2D6-4652-B8C3-1B4C224A7BAF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B4E0BF79-FAC6-4A96-8DE1-F7B82E2E1652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44961B7-6B89-48AB-966F-622E2788EECC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1CF131DD-A141-4471-BCF9-C6073EDD7E20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CBC48EC7-AF6A-48D3-8284-14BACBEBDD84}" type="datetimeFigureOut">
              <a:rPr lang="en-US" smtClean="0"/>
              <a:t>5/1/18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9197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zhibeifw.com/ssfb/dxb/dayuanmanqx/main.php" TargetMode="External"/><Relationship Id="rId3" Type="http://schemas.openxmlformats.org/officeDocument/2006/relationships/hyperlink" Target="http://www.zhibeifw.com/cmsc/bencandy.php?fid=793&amp;id=768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enku.baidu.com/view/de3b10fc770bf78a65295423.html" TargetMode="External"/><Relationship Id="rId4" Type="http://schemas.openxmlformats.org/officeDocument/2006/relationships/hyperlink" Target="https://www.youtube.com/watch?v=0gAsdEUNUJY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huidengzhiguang.com/index.php/qita-lanmu/xiangguan-jinglun/jingdian/1326-d00141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17916" y="2191109"/>
            <a:ext cx="90303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800" dirty="0">
                <a:latin typeface="KaiTi" charset="-122"/>
                <a:ea typeface="KaiTi" charset="-122"/>
                <a:cs typeface="KaiTi" charset="-122"/>
              </a:rPr>
              <a:t>轮回共修 </a:t>
            </a:r>
            <a:r>
              <a:rPr lang="en-US" altLang="zh-CN" sz="4800" dirty="0">
                <a:latin typeface="KaiTi" charset="-122"/>
                <a:ea typeface="KaiTi" charset="-122"/>
                <a:cs typeface="KaiTi" charset="-122"/>
              </a:rPr>
              <a:t>–</a:t>
            </a:r>
            <a:r>
              <a:rPr lang="zh-CN" altLang="en-US" sz="4800" dirty="0">
                <a:latin typeface="KaiTi" charset="-122"/>
                <a:ea typeface="KaiTi" charset="-122"/>
                <a:cs typeface="KaiTi" charset="-122"/>
              </a:rPr>
              <a:t>人道生苦</a:t>
            </a:r>
            <a:endParaRPr lang="en-US" altLang="zh-CN" sz="4800" dirty="0">
              <a:latin typeface="KaiTi" charset="-122"/>
              <a:ea typeface="KaiTi" charset="-122"/>
              <a:cs typeface="KaiTi" charset="-122"/>
            </a:endParaRPr>
          </a:p>
          <a:p>
            <a:pPr algn="ctr"/>
            <a:endParaRPr lang="en-US" altLang="zh-CN" sz="4800" dirty="0">
              <a:latin typeface="KaiTi" charset="-122"/>
              <a:ea typeface="KaiTi" charset="-122"/>
              <a:cs typeface="KaiTi" charset="-122"/>
            </a:endParaRPr>
          </a:p>
          <a:p>
            <a:pPr algn="ctr"/>
            <a:r>
              <a:rPr lang="zh-CN" altLang="en-US" sz="3600" dirty="0"/>
              <a:t>空性慧</a:t>
            </a:r>
            <a:endParaRPr lang="en-US" altLang="zh-CN" sz="3600" dirty="0"/>
          </a:p>
          <a:p>
            <a:pPr algn="ctr"/>
            <a:r>
              <a:rPr lang="en-US" altLang="zh-CN" sz="4800" dirty="0">
                <a:latin typeface="KaiTi" charset="-122"/>
                <a:ea typeface="KaiTi" charset="-122"/>
                <a:cs typeface="KaiTi" charset="-122"/>
              </a:rPr>
              <a:t>05/03/2018 </a:t>
            </a:r>
            <a:endParaRPr lang="en-US" sz="4800" dirty="0"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9008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423" y="690113"/>
            <a:ext cx="1012741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八支分苦：生苦  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(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引导文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婴儿生下来之后被放在垫子上，这时他觉得像落到了荆棘丛中一样；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当护士剥脱背上的胎膜时，他又觉得似乎活活剥皮一般；在擦拭他身上的不净物时，也感受好像在用荆棘鞭子抽打自己；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当母亲满怀慈爱将他抱在怀里的时候，他反而觉得像雏鸡被鹞鹰叼捉一样的痛苦；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当在他的头顶涂敷酥油（藏族的风俗，小孩出生后祝愿吉祥的仪式）时，犹如被捆绑起来丢进坑里一样；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当把他放在睡床上时，他感到沉溺在粪尿里一样。当然，作为婴儿，不管是饥饿、口渴、疼痛还是苦恼，他也只能是嗷嗷啼哭</a:t>
            </a:r>
          </a:p>
        </p:txBody>
      </p:sp>
    </p:spTree>
    <p:extLst>
      <p:ext uri="{BB962C8B-B14F-4D97-AF65-F5344CB8AC3E}">
        <p14:creationId xmlns:p14="http://schemas.microsoft.com/office/powerpoint/2010/main" val="4157355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423" y="690113"/>
            <a:ext cx="1012741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八支分苦：生苦  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(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引导文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)</a:t>
            </a:r>
          </a:p>
          <a:p>
            <a:endParaRPr lang="en-US" altLang="zh-CN" sz="3200" b="1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随着岁月的流逝，昔日的婴儿也在不断地发育成长，当到韶华之年，表面看来青春美满，但实际上人的生命在一天天地缩短，正一步步地走向死亡。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今生尘世的一切琐事没完没了，就好像水面的波纹一样此起彼伏、不断涌现，而且这一切也都是与罪业紧密相联，结果也只能成为恶趣之因罢了。</a:t>
            </a:r>
          </a:p>
          <a:p>
            <a:endParaRPr lang="en-US" altLang="zh-CN" sz="3200" b="1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9654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5" y="1167633"/>
            <a:ext cx="1012741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III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。问题讨论：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endParaRPr lang="zh-CN" altLang="en-US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514350" indent="-514350">
              <a:buAutoNum type="arabi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第一问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: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人类具体有哪些生苦？你觉得这些描写得真实吗？你对此有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何体会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？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514350" indent="-514350">
              <a:buFontTx/>
              <a:buAutoNum type="arabi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第二问：了解了生苦，你觉得会改变什么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想法？什么价值观？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514350" indent="-514350">
              <a:buAutoNum type="arabicPeriod"/>
            </a:pPr>
            <a:endParaRPr lang="zh-CN" altLang="en-US" sz="32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5281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9223" y="568193"/>
            <a:ext cx="1012741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VI</a:t>
            </a: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。观修重点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：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生苦： （大圆满心性休息）</a:t>
            </a:r>
          </a:p>
          <a:p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前行：皈依、发心。</a:t>
            </a:r>
          </a:p>
          <a:p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正行：观想生老病死四大瀑流中的生苦： 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中阴的寻香意识到处漂泊时，与父母的精血融合，于七七日中分别形成凝酪、疱膜等，直至形成身体，之后逐渐增长。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住于母胎期间，感受臭气熏天、令人发呕、身体蜷曲之苦。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因母亲衣食行为不当，时而如住火坑感到十分炎热， 时而如落雪水中感到极为寒冷，时而如被高山所压感到沉重，时而如坠深渊感到恐怖，头足颠倒而瑟瑟发抖，痛苦不堪。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降生时，如在众合地狱一般顷刻昏厥。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落地后，身体被手接触时如同宝剑割肉一般无法忍受，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沐浴时如同剥皮般痛苦，诸如此等痛苦无量。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无论于何处出生都不离此等痛苦，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因此，为不转生轮回，我现在必须精勤修法。</a:t>
            </a:r>
          </a:p>
          <a:p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后行：回向善根。</a:t>
            </a:r>
          </a:p>
        </p:txBody>
      </p:sp>
    </p:spTree>
    <p:extLst>
      <p:ext uri="{BB962C8B-B14F-4D97-AF65-F5344CB8AC3E}">
        <p14:creationId xmlns:p14="http://schemas.microsoft.com/office/powerpoint/2010/main" val="228446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5" y="690113"/>
            <a:ext cx="1012741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I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。视频总结：</a:t>
            </a:r>
            <a:r>
              <a:rPr lang="en-US" altLang="zh-CN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(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视频九 </a:t>
            </a:r>
            <a:r>
              <a:rPr lang="en-US" altLang="zh-CN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55-73min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）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endParaRPr lang="zh-CN" altLang="en-US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人类的痛苦很多，这里讲了人类的几个基本的痛苦，是所有人都有的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学习内容：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arabi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effectLst/>
                <a:latin typeface="KaiTi" charset="-122"/>
                <a:ea typeface="KaiTi" charset="-122"/>
                <a:cs typeface="KaiTi" charset="-122"/>
              </a:rPr>
              <a:t>大园满前行 </a:t>
            </a: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effectLst/>
                <a:latin typeface="KaiTi" charset="-122"/>
                <a:ea typeface="KaiTi" charset="-122"/>
                <a:cs typeface="KaiTi" charset="-122"/>
              </a:rPr>
              <a:t>（</a:t>
            </a:r>
            <a:r>
              <a:rPr lang="en-US" altLang="zh-CN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2"/>
              </a:rPr>
              <a:t>http://www.zhibeifw.com/ssfb/dxb/dayuanmanqx/main.php</a:t>
            </a: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）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arabi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effectLst/>
                <a:latin typeface="KaiTi" charset="-122"/>
                <a:ea typeface="KaiTi" charset="-122"/>
                <a:cs typeface="KaiTi" charset="-122"/>
              </a:rPr>
              <a:t>慧灯之光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effectLst/>
                <a:latin typeface="KaiTi" charset="-122"/>
                <a:ea typeface="KaiTi" charset="-122"/>
                <a:cs typeface="KaiTi" charset="-122"/>
              </a:rPr>
              <a:t>2</a:t>
            </a:r>
          </a:p>
          <a:p>
            <a:pPr marL="1028700" lvl="1" indent="-571500">
              <a:buFont typeface="+mj-lt"/>
              <a:buAutoNum type="arabicPeriod"/>
            </a:pP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前行备忘录 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 </a:t>
            </a:r>
            <a:r>
              <a:rPr lang="en-US" altLang="zh-CN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3"/>
              </a:rPr>
              <a:t>http</a:t>
            </a:r>
            <a:r>
              <a:rPr lang="en-US" altLang="zh-CN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3"/>
              </a:rPr>
              <a:t>://www.zhibeifw.com/cmsc/bencandy.php?fid=793&amp;id=7684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arabi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宗喀巴大师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《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菩提道次第广论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3370278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4" y="690113"/>
            <a:ext cx="1025546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视频总结：</a:t>
            </a:r>
            <a:endParaRPr lang="en-US" altLang="zh-CN" sz="3600" b="1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人的生老病死等根本苦，我们先思考生的痛苦。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入胎和出生的痛苦，虽没法回忆，但是有痛苦的。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胎儿发育了几周后，开始有痛苦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romanLcPeriod"/>
            </a:pP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《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阿难入胎经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》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中有比教全面的资料，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（</a:t>
            </a:r>
            <a:r>
              <a:rPr lang="en-US" altLang="zh-CN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2"/>
              </a:rPr>
              <a:t>http://www.huidengzhiguang.com/index.php/qita-lanmu/xiangguan-jinglun/jingdian/1326-d00141</a:t>
            </a: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）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romanLcPeriod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嘎举派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《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解脱庄严论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》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 </a:t>
            </a:r>
            <a:r>
              <a:rPr lang="zh-CN" altLang="en-US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（</a:t>
            </a:r>
            <a:r>
              <a:rPr lang="en-US" altLang="zh-CN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3"/>
              </a:rPr>
              <a:t>https://wenku.baidu.com/view/de3b10fc770bf78a65295423.html</a:t>
            </a:r>
            <a:r>
              <a:rPr lang="zh-CN" altLang="en-US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）</a:t>
            </a:r>
            <a:endParaRPr lang="en-US" altLang="zh-CN" sz="2000" dirty="0" smtClean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1028700" lvl="1" indent="-571500">
              <a:buFont typeface="+mj-lt"/>
              <a:buAutoNum type="romanLcPeriod"/>
            </a:pP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国家地理杂志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纪录片</a:t>
            </a:r>
            <a:r>
              <a:rPr lang="en-US" altLang="zh-CN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 </a:t>
            </a:r>
            <a:r>
              <a:rPr lang="zh-CN" altLang="en-US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（</a:t>
            </a:r>
            <a:r>
              <a:rPr lang="en-US" altLang="zh-CN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4"/>
              </a:rPr>
              <a:t>https</a:t>
            </a:r>
            <a:r>
              <a:rPr lang="en-US" altLang="zh-CN" sz="20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4"/>
              </a:rPr>
              <a:t>://www.youtube.com/watch?v=</a:t>
            </a:r>
            <a:r>
              <a:rPr lang="en-US" altLang="zh-CN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  <a:hlinkClick r:id="rId4"/>
              </a:rPr>
              <a:t>0gAsdEUNUJY</a:t>
            </a:r>
            <a:r>
              <a:rPr lang="zh-CN" altLang="en-US" sz="20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）</a:t>
            </a:r>
            <a:endParaRPr lang="en-US" altLang="zh-CN" sz="20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endParaRPr lang="en-US" altLang="zh-CN" sz="20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728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4" y="690113"/>
            <a:ext cx="1025546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视频总结：</a:t>
            </a: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人还没出生已开始面临痛苦</a:t>
            </a:r>
            <a:endParaRPr lang="en-US" altLang="zh-CN" sz="36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胎儿在前几周，感受不到外面的世界。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胎儿发育了几周后，有心跳，呼吸，和感观。器官慢慢的发育了，开始感受到外面的世界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母胎感觉很狭窄，有挤在小空间的痛苦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气味，漆黑等等，这样的痛苦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妈妈吃了烫，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热的东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西，胎儿觉到大火烧身的苦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妈妈喝了凉水，胎儿觉到冰冷的苦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妈妈吃得很饱，胎儿觉到大山压下来的苦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妈妈空腹，胎儿有掉悬崖的感受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妈妈剧烈运动，胎儿很恐怖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endParaRPr lang="en-US" altLang="zh-CN" sz="20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296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4" y="690113"/>
            <a:ext cx="1025546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视频总结：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刚刚出生时，皮肤对外界很敏感，出生过程也是非常痛苦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胎儿生下来后，会忘掉这些感受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医学或心理学，并不了解怀胎的感受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佛用佛的智慧来观察，知道胎儿的痛苦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这个痛苦比地狱，饿鬼的苦，不是什么很大的痛苦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endParaRPr lang="en-US" altLang="zh-CN" sz="20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584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294" y="690113"/>
            <a:ext cx="1025546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视频总结：</a:t>
            </a:r>
            <a:endParaRPr lang="en-US" altLang="zh-CN" sz="3600" b="1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打坐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前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，先去了解生的痛苦资料，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具体的内容一个一个计下来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大部分内容最好背下来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打坐的时侯，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静下来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放下其它杂念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反复思考，观想我是胎儿，在感受痛苦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其目的是让我们把生的痛苦，留下深刻的印象，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从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而</a:t>
            </a:r>
            <a:r>
              <a:rPr lang="zh-CN" altLang="en-US" sz="3200" dirty="0" smtClean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改变我们很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多的想法和价值观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  <a:cs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endParaRPr lang="en-US" altLang="zh-CN" sz="20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92486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423" y="771393"/>
            <a:ext cx="1012741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II</a:t>
            </a: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>。大园满前行</a:t>
            </a:r>
            <a:r>
              <a:rPr lang="zh-CN" altLang="en-US" sz="36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引导文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 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- 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人道：八支分苦 </a:t>
            </a: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  <a:t/>
            </a:r>
            <a:b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  <a:cs typeface="KaiTi" charset="-122"/>
              </a:rPr>
            </a:br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一、生苦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二、老苦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三、病苦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四、死苦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五、怨憎会苦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六、爱别离苦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七、求不得苦</a:t>
            </a:r>
            <a:endParaRPr lang="en-US" altLang="zh-CN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八、不欲临苦</a:t>
            </a:r>
            <a:endParaRPr lang="en-US" sz="32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514350" indent="-514350">
              <a:buAutoNum type="arabicPeriod"/>
            </a:pPr>
            <a:endParaRPr lang="zh-CN" altLang="en-US" sz="32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763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423" y="690113"/>
            <a:ext cx="1012741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八支分苦：生苦  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(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引导文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)</a:t>
            </a:r>
          </a:p>
          <a:p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南赡部洲的人们大多数是胎生的，中阴寻香的神识进入父母的精血中间，逐步形成凝酪、膜疱、血肉、坚肉和支节</a:t>
            </a:r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……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，体验</a:t>
            </a:r>
            <a:r>
              <a:rPr lang="zh-CN" altLang="en-US" sz="28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住胎的痛苦</a:t>
            </a:r>
            <a:r>
              <a:rPr lang="en-US" altLang="zh-CN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到支支节节诸根都齐全的时候，胎儿会觉得母胎里非常狭窄、臭气扑鼻、漆黑一片，仿佛感到了关在监狱里的痛苦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当母亲吃热的饮食时，胎儿会像置身火里烧灼一样的痛苦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母亲食用凉的饮食又会给他带来浸在冷水中一样的痛苦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母亲睡觉之际，他感到如同被大山压着一样的痛苦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母亲饱足的时候，他又觉得像夹在山崖间一样痛苦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母亲饥饿的时候，他会有如堕入万丈深渊般的痛苦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母亲在行住活动的时候，他也觉得像被狂风席卷一样痛苦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endParaRPr lang="en-US" altLang="zh-CN" sz="24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  <a:p>
            <a:endParaRPr lang="zh-CN" altLang="en-US" sz="32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289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2423" y="690113"/>
            <a:ext cx="1012741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八支分苦：生苦  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(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引导文</a:t>
            </a:r>
            <a:r>
              <a:rPr lang="en-US" altLang="zh-CN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)</a:t>
            </a:r>
          </a:p>
          <a:p>
            <a:r>
              <a:rPr lang="zh-CN" altLang="en-US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住胎月数圆满以后，紧接着就面临</a:t>
            </a:r>
            <a:r>
              <a:rPr lang="zh-CN" altLang="en-US" sz="3200" b="1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出生的痛苦</a:t>
            </a:r>
            <a:r>
              <a:rPr lang="en-US" altLang="zh-CN" sz="32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人在出胎降生时，由于三有业风的吹动，致使头足倒转，也就是大头朝下，当通过产门时，好似被一个大力士拉着脚拽出来摔在墙壁上一样痛苦。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从经过整个盆腔中间出来的过程中，就好像通过（铁斧头上的）铁孔一样痛苦。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如果母亲产门过于狭窄而生不下来，也许就这样惨死在母亲的肚子里，或者母子二人同归于尽，就算侥幸没有送命，但也已经感受到了接近死亡的痛苦。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latin typeface="KaiTi" charset="-122"/>
                <a:ea typeface="KaiTi" charset="-122"/>
              </a:rPr>
              <a:t>莲花生大士曾经形象地说：“母子二人中阴迈半步，母除颌骨余骨皆分裂。”</a:t>
            </a:r>
            <a:endParaRPr lang="en-US" altLang="zh-CN" sz="2800" dirty="0">
              <a:solidFill>
                <a:schemeClr val="accent6">
                  <a:lumMod val="50000"/>
                </a:schemeClr>
              </a:solidFill>
              <a:latin typeface="KaiTi" charset="-122"/>
              <a:ea typeface="KaiTi" charset="-122"/>
            </a:endParaRPr>
          </a:p>
          <a:p>
            <a:endParaRPr lang="zh-CN" altLang="en-US" sz="3200" dirty="0">
              <a:solidFill>
                <a:schemeClr val="accent6">
                  <a:lumMod val="50000"/>
                </a:schemeClr>
              </a:solidFill>
              <a:effectLst/>
              <a:latin typeface="KaiTi" charset="-122"/>
              <a:ea typeface="KaiTi" charset="-122"/>
              <a:cs typeface="Ka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2076109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/>
        <a:ea typeface=""/>
        <a:cs typeface=""/>
      </a:majorFont>
      <a:minorFont>
        <a:latin typeface="Calibri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1733</TotalTime>
  <Words>584</Words>
  <Application>Microsoft Macintosh PowerPoint</Application>
  <PresentationFormat>Custom</PresentationFormat>
  <Paragraphs>103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Feathered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1720</dc:creator>
  <cp:lastModifiedBy>Xiaokai Dong</cp:lastModifiedBy>
  <cp:revision>44</cp:revision>
  <dcterms:created xsi:type="dcterms:W3CDTF">2018-02-14T09:12:44Z</dcterms:created>
  <dcterms:modified xsi:type="dcterms:W3CDTF">2018-05-02T03:17:20Z</dcterms:modified>
</cp:coreProperties>
</file>