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22"/>
  </p:notesMasterIdLst>
  <p:handoutMasterIdLst>
    <p:handoutMasterId r:id="rId23"/>
  </p:handoutMasterIdLst>
  <p:sldIdLst>
    <p:sldId id="274" r:id="rId3"/>
    <p:sldId id="280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91" r:id="rId14"/>
    <p:sldId id="292" r:id="rId15"/>
    <p:sldId id="293" r:id="rId16"/>
    <p:sldId id="294" r:id="rId17"/>
    <p:sldId id="295" r:id="rId18"/>
    <p:sldId id="297" r:id="rId19"/>
    <p:sldId id="298" r:id="rId20"/>
    <p:sldId id="299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A42D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62" autoAdjust="0"/>
    <p:restoredTop sz="94660"/>
  </p:normalViewPr>
  <p:slideViewPr>
    <p:cSldViewPr snapToGrid="0">
      <p:cViewPr varScale="1">
        <p:scale>
          <a:sx n="89" d="100"/>
          <a:sy n="89" d="100"/>
        </p:scale>
        <p:origin x="-360" y="-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283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9D2DDA-69D8-473F-A583-B6774B31A77B}" type="datetimeFigureOut">
              <a:rPr lang="en-US"/>
              <a:t>5/15/2018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392CCB-FF08-4D29-8DA3-E1FD8604480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621533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1F6DFB-6833-46E4-B515-70E0D9178056}" type="datetimeFigureOut">
              <a:rPr lang="en-US"/>
              <a:t>5/15/2018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8706C7-F2C3-48B6-8A22-C484D800B5D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99506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11EC53-F507-411E-9ADC-FBCFECE09D3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5922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11EC53-F507-411E-9ADC-FBCFECE09D3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5845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11EC53-F507-411E-9ADC-FBCFECE09D3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617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11EC53-F507-411E-9ADC-FBCFECE09D3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7569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11EC53-F507-411E-9ADC-FBCFECE09D3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6525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11EC53-F507-411E-9ADC-FBCFECE09D3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8742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11EC53-F507-411E-9ADC-FBCFECE09D3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3150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11EC53-F507-411E-9ADC-FBCFECE09D3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5016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11EC53-F507-411E-9ADC-FBCFECE09D3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524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11EC53-F507-411E-9ADC-FBCFECE09D3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8034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11EC53-F507-411E-9ADC-FBCFECE09D3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0535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11EC53-F507-411E-9ADC-FBCFECE09D3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0371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11EC53-F507-411E-9ADC-FBCFECE09D3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3934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-1" y="1905000"/>
            <a:ext cx="12188826" cy="3200400"/>
          </a:xfrm>
          <a:prstGeom prst="rect">
            <a:avLst/>
          </a:prstGeom>
          <a:gradFill flip="none" rotWithShape="1">
            <a:gsLst>
              <a:gs pos="100000">
                <a:schemeClr val="accent1">
                  <a:alpha val="50000"/>
                </a:schemeClr>
              </a:gs>
              <a:gs pos="0">
                <a:schemeClr val="accent1">
                  <a:lumMod val="60000"/>
                  <a:lumOff val="40000"/>
                  <a:alpha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-2" y="1795132"/>
            <a:ext cx="12188826" cy="73152"/>
          </a:xfrm>
          <a:prstGeom prst="rect">
            <a:avLst/>
          </a:prstGeom>
          <a:gradFill flip="none" rotWithShape="1">
            <a:gsLst>
              <a:gs pos="100000">
                <a:schemeClr val="accent1">
                  <a:alpha val="80000"/>
                </a:schemeClr>
              </a:gs>
              <a:gs pos="0">
                <a:schemeClr val="accent1">
                  <a:lumMod val="60000"/>
                  <a:lumOff val="40000"/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-2" y="5142116"/>
            <a:ext cx="12188826" cy="73152"/>
          </a:xfrm>
          <a:prstGeom prst="rect">
            <a:avLst/>
          </a:prstGeom>
          <a:gradFill flip="none" rotWithShape="1">
            <a:gsLst>
              <a:gs pos="100000">
                <a:schemeClr val="accent1">
                  <a:alpha val="80000"/>
                </a:schemeClr>
              </a:gs>
              <a:gs pos="0">
                <a:schemeClr val="accent1">
                  <a:lumMod val="60000"/>
                  <a:lumOff val="40000"/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2079812"/>
            <a:ext cx="9601200" cy="1724092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959352"/>
            <a:ext cx="9601200" cy="9144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000"/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985752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/>
              <a:t>5/15/2018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35931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274638"/>
            <a:ext cx="26289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/>
              <a:t>5/15/2018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30509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/>
              <a:t>5/15/2018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17319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=""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gradFill rotWithShape="1">
          <a:gsLst>
            <a:gs pos="100000">
              <a:schemeClr val="accent1">
                <a:alpha val="80000"/>
              </a:schemeClr>
            </a:gs>
            <a:gs pos="0">
              <a:schemeClr val="accent1">
                <a:lumMod val="40000"/>
                <a:lumOff val="60000"/>
                <a:alpha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130552"/>
            <a:ext cx="9601200" cy="2359152"/>
          </a:xfrm>
        </p:spPr>
        <p:txBody>
          <a:bodyPr anchor="b">
            <a:normAutofit/>
          </a:bodyPr>
          <a:lstStyle>
            <a:lvl1pPr algn="ctr">
              <a:defRPr sz="5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572000"/>
            <a:ext cx="9601200" cy="841248"/>
          </a:xfrm>
        </p:spPr>
        <p:txBody>
          <a:bodyPr anchor="t"/>
          <a:lstStyle>
            <a:lvl1pPr marL="0" indent="0" algn="ctr">
              <a:spcBef>
                <a:spcPts val="0"/>
              </a:spcBef>
              <a:buNone/>
              <a:defRPr sz="2000">
                <a:solidFill>
                  <a:schemeClr val="tx1">
                    <a:lumMod val="90000"/>
                    <a:lumOff val="1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/>
              <a:t>5/15/2018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62033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41120" y="1901952"/>
            <a:ext cx="4572000" cy="412394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78880" y="1901952"/>
            <a:ext cx="4572000" cy="412394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/>
              <a:t>5/15/2018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76357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1837464"/>
            <a:ext cx="4572000" cy="766588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2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1120" y="2740732"/>
            <a:ext cx="4572000" cy="328884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78880" y="1837464"/>
            <a:ext cx="4572000" cy="766588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2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78880" y="2740732"/>
            <a:ext cx="4572000" cy="328884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/>
              <a:t>5/15/2018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54392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/>
              <a:t>5/15/2018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12916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 flipV="1">
            <a:off x="1585" y="0"/>
            <a:ext cx="12188827" cy="377952"/>
            <a:chOff x="-1" y="6480048"/>
            <a:chExt cx="12188827" cy="377952"/>
          </a:xfrm>
        </p:grpSpPr>
        <p:sp>
          <p:nvSpPr>
            <p:cNvPr id="6" name="Rectangle 5"/>
            <p:cNvSpPr/>
            <p:nvPr/>
          </p:nvSpPr>
          <p:spPr>
            <a:xfrm>
              <a:off x="0" y="6583680"/>
              <a:ext cx="12188826" cy="274320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50000"/>
                  </a:schemeClr>
                </a:gs>
                <a:gs pos="0">
                  <a:schemeClr val="accent1">
                    <a:lumMod val="60000"/>
                    <a:lumOff val="40000"/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  <p:sp>
          <p:nvSpPr>
            <p:cNvPr id="7" name="Rectangle 6"/>
            <p:cNvSpPr/>
            <p:nvPr/>
          </p:nvSpPr>
          <p:spPr>
            <a:xfrm>
              <a:off x="-1" y="6480048"/>
              <a:ext cx="12188826" cy="73152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80000"/>
                  </a:schemeClr>
                </a:gs>
                <a:gs pos="0">
                  <a:schemeClr val="accent1">
                    <a:lumMod val="60000"/>
                    <a:lumOff val="40000"/>
                    <a:alpha val="8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/>
              <a:t>5/15/2018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95436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 flipV="1">
            <a:off x="1585" y="0"/>
            <a:ext cx="12188827" cy="377952"/>
            <a:chOff x="-1" y="6480048"/>
            <a:chExt cx="12188827" cy="377952"/>
          </a:xfrm>
        </p:grpSpPr>
        <p:sp>
          <p:nvSpPr>
            <p:cNvPr id="9" name="Rectangle 8"/>
            <p:cNvSpPr/>
            <p:nvPr/>
          </p:nvSpPr>
          <p:spPr>
            <a:xfrm>
              <a:off x="0" y="6583680"/>
              <a:ext cx="12188826" cy="274320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50000"/>
                  </a:schemeClr>
                </a:gs>
                <a:gs pos="0">
                  <a:schemeClr val="accent1">
                    <a:lumMod val="60000"/>
                    <a:lumOff val="40000"/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-1" y="6480048"/>
              <a:ext cx="12188826" cy="73152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80000"/>
                  </a:schemeClr>
                </a:gs>
                <a:gs pos="0">
                  <a:schemeClr val="accent1">
                    <a:lumMod val="60000"/>
                    <a:lumOff val="40000"/>
                    <a:alpha val="8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0648" y="2350008"/>
            <a:ext cx="4206240" cy="1993392"/>
          </a:xfrm>
        </p:spPr>
        <p:txBody>
          <a:bodyPr anchor="b">
            <a:normAutofit/>
          </a:bodyPr>
          <a:lstStyle>
            <a:lvl1pPr>
              <a:defRPr sz="3400" b="1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58952"/>
            <a:ext cx="6629400" cy="533095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70648" y="4361688"/>
            <a:ext cx="4206240" cy="1728216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/>
              <a:t>5/15/2018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39374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 flipV="1">
            <a:off x="1585" y="0"/>
            <a:ext cx="12188827" cy="377952"/>
            <a:chOff x="-1" y="6480048"/>
            <a:chExt cx="12188827" cy="377952"/>
          </a:xfrm>
        </p:grpSpPr>
        <p:sp>
          <p:nvSpPr>
            <p:cNvPr id="9" name="Rectangle 8"/>
            <p:cNvSpPr/>
            <p:nvPr/>
          </p:nvSpPr>
          <p:spPr>
            <a:xfrm>
              <a:off x="0" y="6583680"/>
              <a:ext cx="12188826" cy="274320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50000"/>
                  </a:schemeClr>
                </a:gs>
                <a:gs pos="0">
                  <a:schemeClr val="accent1">
                    <a:lumMod val="60000"/>
                    <a:lumOff val="40000"/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-1" y="6480048"/>
              <a:ext cx="12188826" cy="73152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80000"/>
                  </a:schemeClr>
                </a:gs>
                <a:gs pos="0">
                  <a:schemeClr val="accent1">
                    <a:lumMod val="60000"/>
                    <a:lumOff val="40000"/>
                    <a:alpha val="8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0648" y="2350008"/>
            <a:ext cx="4206240" cy="1993392"/>
          </a:xfrm>
        </p:spPr>
        <p:txBody>
          <a:bodyPr anchor="b">
            <a:normAutofit/>
          </a:bodyPr>
          <a:lstStyle>
            <a:lvl1pPr>
              <a:defRPr sz="3400" b="1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1" y="506104"/>
            <a:ext cx="6858002" cy="5843016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70648" y="4361688"/>
            <a:ext cx="4206240" cy="1728216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/>
              <a:t>5/15/2018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01986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20000"/>
                <a:lumOff val="80000"/>
                <a:alpha val="59000"/>
              </a:schemeClr>
            </a:gs>
            <a:gs pos="40000">
              <a:schemeClr val="accent1">
                <a:lumMod val="20000"/>
                <a:lumOff val="80000"/>
                <a:alpha val="66000"/>
              </a:schemeClr>
            </a:gs>
            <a:gs pos="100000">
              <a:schemeClr val="accent1">
                <a:lumMod val="40000"/>
                <a:lumOff val="6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" y="6480048"/>
            <a:ext cx="12188827" cy="377952"/>
            <a:chOff x="-1" y="6480048"/>
            <a:chExt cx="12188827" cy="377952"/>
          </a:xfrm>
        </p:grpSpPr>
        <p:sp>
          <p:nvSpPr>
            <p:cNvPr id="7" name="Rectangle 6"/>
            <p:cNvSpPr/>
            <p:nvPr/>
          </p:nvSpPr>
          <p:spPr>
            <a:xfrm>
              <a:off x="0" y="6583680"/>
              <a:ext cx="12188826" cy="274320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50000"/>
                  </a:schemeClr>
                </a:gs>
                <a:gs pos="0">
                  <a:schemeClr val="accent1">
                    <a:lumMod val="60000"/>
                    <a:lumOff val="40000"/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-1" y="6480048"/>
              <a:ext cx="12188826" cy="73152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80000"/>
                  </a:schemeClr>
                </a:gs>
                <a:gs pos="0">
                  <a:schemeClr val="accent1">
                    <a:lumMod val="60000"/>
                    <a:lumOff val="40000"/>
                    <a:alpha val="8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1120" y="467360"/>
            <a:ext cx="9509760" cy="68334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1901952"/>
            <a:ext cx="9509760" cy="4127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B277187-C200-495F-A386-621319EADA8F}" type="datetimeFigureOut">
              <a:rPr lang="en-US"/>
              <a:pPr/>
              <a:t>5/15/2018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41120" y="6601968"/>
            <a:ext cx="7159752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10800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FC749032-2A07-4AE8-BA90-74324CAE0C87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70023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b="1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000" kern="1200">
          <a:solidFill>
            <a:schemeClr val="tx1">
              <a:lumMod val="90000"/>
              <a:lumOff val="10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SzPct val="100000"/>
        <a:buFont typeface="Arial" pitchFamily="34" charset="0"/>
        <a:buChar char="▪"/>
        <a:defRPr sz="1800" kern="1200">
          <a:solidFill>
            <a:schemeClr val="tx1">
              <a:lumMod val="90000"/>
              <a:lumOff val="10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600" kern="1200">
          <a:solidFill>
            <a:schemeClr val="tx1">
              <a:lumMod val="90000"/>
              <a:lumOff val="10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>
              <a:lumMod val="90000"/>
              <a:lumOff val="10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>
              <a:lumMod val="90000"/>
              <a:lumOff val="10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20054"/>
            <a:ext cx="2895600" cy="36813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ounded Rectangle 2"/>
          <p:cNvSpPr/>
          <p:nvPr/>
        </p:nvSpPr>
        <p:spPr>
          <a:xfrm>
            <a:off x="2324100" y="3886200"/>
            <a:ext cx="7086600" cy="2743200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sym typeface="Arial" panose="020B0604020202020204" pitchFamily="34" charset="0"/>
              </a:rPr>
              <a:t>顶礼本师释迦牟尼佛！顶礼文殊智慧勇识！</a:t>
            </a:r>
            <a:b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sym typeface="Arial" panose="020B0604020202020204" pitchFamily="34" charset="0"/>
              </a:rPr>
            </a:b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sym typeface="Arial" panose="020B0604020202020204" pitchFamily="34" charset="0"/>
              </a:rPr>
              <a:t>顶礼传承大恩上师！</a:t>
            </a:r>
            <a:b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sym typeface="Arial" panose="020B0604020202020204" pitchFamily="34" charset="0"/>
              </a:rPr>
            </a:b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sym typeface="Arial" panose="020B0604020202020204" pitchFamily="34" charset="0"/>
              </a:rPr>
              <a:t/>
            </a:r>
            <a:b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sym typeface="Arial" panose="020B0604020202020204" pitchFamily="34" charset="0"/>
              </a:rPr>
            </a:b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sym typeface="Arial" panose="020B0604020202020204" pitchFamily="34" charset="0"/>
              </a:rPr>
              <a:t>无上甚深微妙法  百千万劫难遭遇</a:t>
            </a:r>
            <a:b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sym typeface="Arial" panose="020B0604020202020204" pitchFamily="34" charset="0"/>
              </a:rPr>
            </a:b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sym typeface="Arial" panose="020B0604020202020204" pitchFamily="34" charset="0"/>
              </a:rPr>
              <a:t>我今见闻得受持  愿解如来真实义</a:t>
            </a:r>
            <a:b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sym typeface="Arial" panose="020B0604020202020204" pitchFamily="34" charset="0"/>
              </a:rPr>
            </a:b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sym typeface="Arial" panose="020B0604020202020204" pitchFamily="34" charset="0"/>
              </a:rPr>
              <a:t/>
            </a:r>
            <a:b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sym typeface="Arial" panose="020B0604020202020204" pitchFamily="34" charset="0"/>
              </a:rPr>
            </a:b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sym typeface="Arial" panose="020B0604020202020204" pitchFamily="34" charset="0"/>
              </a:rPr>
              <a:t>为度化一切众生，请大家发无上殊胜的菩提心！</a:t>
            </a:r>
            <a:endParaRPr lang="en-CA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96975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1" y="381000"/>
            <a:ext cx="10515601" cy="787400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rgbClr val="FF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供曼茶者：</a:t>
            </a:r>
            <a:endParaRPr lang="en-CA" sz="4000" dirty="0">
              <a:solidFill>
                <a:srgbClr val="FF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676400" y="1244009"/>
            <a:ext cx="8839200" cy="5385391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TW" altLang="en-US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        </a:t>
            </a:r>
            <a:r>
              <a:rPr lang="zh-TW" altLang="en-US" sz="28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嗡</a:t>
            </a:r>
            <a:r>
              <a:rPr lang="zh-CN" altLang="en-US" sz="28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阿</a:t>
            </a:r>
            <a:r>
              <a:rPr lang="zh-TW" altLang="en-US" sz="28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吽                                嗡</a:t>
            </a:r>
            <a:r>
              <a:rPr lang="zh-CN" altLang="en-US" sz="28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阿</a:t>
            </a:r>
            <a:r>
              <a:rPr lang="zh-TW" altLang="en-US" sz="28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吽</a:t>
            </a:r>
            <a:endParaRPr lang="en-US" altLang="zh-TW" sz="28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endParaRPr lang="zh-TW" altLang="en-US" sz="28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28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秋央年涅秋给央堪色           </a:t>
            </a:r>
            <a:r>
              <a:rPr lang="zh-CN" altLang="en-US" sz="28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法界等性法身净刹土</a:t>
            </a:r>
            <a:endParaRPr lang="en-US" altLang="zh-CN" sz="28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endParaRPr lang="zh-CN" altLang="en-US" sz="105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28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让囊玛嘎隆格热</a:t>
            </a:r>
            <a:r>
              <a:rPr lang="zh-CN" altLang="en-US" sz="28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诶央           </a:t>
            </a:r>
            <a:r>
              <a:rPr lang="zh-CN" altLang="en-US" sz="28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自现不灭报身五佛刹</a:t>
            </a:r>
            <a:endParaRPr lang="en-US" altLang="zh-CN" sz="28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endParaRPr lang="en-US" altLang="zh-CN" sz="105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28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夸恰</a:t>
            </a:r>
            <a:r>
              <a:rPr lang="zh-CN" altLang="en-US" sz="28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哲</a:t>
            </a:r>
            <a:r>
              <a:rPr lang="zh-CN" altLang="en-US" sz="28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给央各果</a:t>
            </a:r>
            <a:r>
              <a:rPr lang="zh-CN" altLang="en-US" sz="28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巴南           周遍化身刹界诸庄严</a:t>
            </a:r>
            <a:endParaRPr lang="en-US" altLang="zh-CN" sz="28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endParaRPr lang="zh-CN" altLang="en-US" sz="105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28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根让得钦巧波</a:t>
            </a:r>
            <a:r>
              <a:rPr lang="zh-CN" altLang="en-US" sz="28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准</a:t>
            </a:r>
            <a:r>
              <a:rPr lang="zh-CN" altLang="en-US" sz="28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德</a:t>
            </a:r>
            <a:r>
              <a:rPr lang="zh-CN" altLang="en-US" sz="28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钵</a:t>
            </a:r>
            <a:r>
              <a:rPr lang="zh-CN" altLang="en-US" sz="28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          </a:t>
            </a:r>
            <a:r>
              <a:rPr lang="zh-CN" altLang="en-US" sz="28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普贤大乐供云而奉献</a:t>
            </a:r>
            <a:endParaRPr lang="en-US" altLang="zh-CN" sz="28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endParaRPr lang="zh-CN" altLang="en-US" sz="28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28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嗡吢</a:t>
            </a:r>
            <a:r>
              <a:rPr lang="en-US" altLang="zh-CN" sz="28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(</a:t>
            </a:r>
            <a:r>
              <a:rPr lang="en-US" altLang="zh-CN" sz="2800" dirty="0" err="1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ra</a:t>
            </a:r>
            <a:r>
              <a:rPr lang="en-US" altLang="zh-CN" sz="28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)</a:t>
            </a:r>
            <a:r>
              <a:rPr lang="zh-CN" altLang="en-US" sz="28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那曼</a:t>
            </a:r>
            <a:r>
              <a:rPr lang="zh-CN" altLang="en-US" sz="28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扎波匝</a:t>
            </a:r>
            <a:r>
              <a:rPr lang="zh-CN" altLang="en-US" sz="28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美嘎</a:t>
            </a:r>
            <a:r>
              <a:rPr lang="zh-CN" altLang="en-US" sz="28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萨么扎</a:t>
            </a:r>
            <a:endParaRPr lang="en-US" altLang="zh-CN" sz="2800" dirty="0" smtClean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28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萨</a:t>
            </a:r>
            <a:r>
              <a:rPr lang="zh-CN" altLang="en-US" sz="28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帕吢</a:t>
            </a:r>
            <a:r>
              <a:rPr lang="en-US" altLang="zh-CN" sz="28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(</a:t>
            </a:r>
            <a:r>
              <a:rPr lang="en-US" altLang="zh-CN" sz="2800" dirty="0" err="1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ra</a:t>
            </a:r>
            <a:r>
              <a:rPr lang="en-US" altLang="zh-CN" sz="28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)</a:t>
            </a:r>
            <a:r>
              <a:rPr lang="zh-CN" altLang="en-US" sz="28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那萨玛耶阿吽</a:t>
            </a:r>
            <a:endParaRPr lang="en-US" altLang="zh-CN" sz="28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endParaRPr lang="zh-CN" altLang="en-US" sz="28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28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如是而供献。</a:t>
            </a:r>
            <a:endParaRPr lang="en-US" sz="28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72123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381000"/>
            <a:ext cx="6248401" cy="787400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rgbClr val="FF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修诵金刚萨埵者：</a:t>
            </a:r>
            <a:endParaRPr lang="en-CA" sz="4000" dirty="0">
              <a:solidFill>
                <a:srgbClr val="FF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52400" y="1676400"/>
            <a:ext cx="6248400" cy="3962400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阿                               阿</a:t>
            </a:r>
            <a:endParaRPr lang="zh-CN" altLang="en-US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达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格协则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巴迪丹当德  于自梵顶莲花月垫上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endParaRPr lang="zh-CN" altLang="en-US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华丹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多杰森华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达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沃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多  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吉祥金刚萨埵皎月色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endParaRPr lang="zh-CN" altLang="en-US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多杰哲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怎您玛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耶当切  执持铃杵双运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白幔母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endParaRPr lang="zh-CN" altLang="en-US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隆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给其作多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吉杰仲耶  圆满报饰金刚跏趺坐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endParaRPr lang="zh-CN" altLang="en-US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特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嘎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达当吽拉耶吉果  心月百字旋绕于吽字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endParaRPr lang="zh-CN" altLang="en-US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德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贼金瓦德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哲达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巴杰  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降下甘露清净诸罪障</a:t>
            </a:r>
            <a:endParaRPr lang="en-US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6553202" y="533400"/>
            <a:ext cx="5486399" cy="6248400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以具足四力，观想降下甘露而净除。并诵百字明：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嗡班匝</a:t>
            </a:r>
            <a:r>
              <a:rPr lang="zh-CN" altLang="en-US" sz="2400" baseline="-250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儿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萨埵萨玛雅  嘛呢巴拉雅  班匝</a:t>
            </a:r>
            <a:r>
              <a:rPr lang="zh-CN" altLang="en-US" sz="2400" baseline="-250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儿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萨埵得诺巴  迪叉哲卓美巴瓦  色多喀哟美巴瓦  色波喀哟美巴瓦  阿呢吢</a:t>
            </a:r>
            <a:r>
              <a:rPr lang="en-US" altLang="zh-CN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(</a:t>
            </a:r>
            <a:r>
              <a:rPr lang="en-US" altLang="zh-CN" sz="2400" dirty="0" err="1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ra</a:t>
            </a:r>
            <a:r>
              <a:rPr lang="en-US" altLang="zh-CN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)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多美巴瓦  萨</a:t>
            </a:r>
            <a:r>
              <a:rPr lang="zh-CN" altLang="en-US" sz="2400" baseline="-250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儿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瓦色德玛美抓雅匝  萨</a:t>
            </a:r>
            <a:r>
              <a:rPr lang="zh-CN" altLang="en-US" sz="2400" baseline="-250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儿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瓦嘎</a:t>
            </a:r>
            <a:r>
              <a:rPr lang="zh-CN" altLang="en-US" sz="2400" baseline="-250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儿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玛色匝美  则当西</a:t>
            </a:r>
            <a:r>
              <a:rPr lang="zh-CN" altLang="en-US" sz="2400" baseline="-250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日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央格热吽  哈哈哈哈吙  巴嘎万  萨</a:t>
            </a:r>
            <a:r>
              <a:rPr lang="zh-CN" altLang="en-US" sz="2400" baseline="-250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儿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瓦达塔嘎达  班匝</a:t>
            </a:r>
            <a:r>
              <a:rPr lang="zh-CN" altLang="en-US" sz="2400" baseline="-250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儿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玛美门匝  班则</a:t>
            </a:r>
            <a:r>
              <a:rPr lang="zh-CN" altLang="en-US" sz="2400" baseline="-250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儿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巴瓦  玛哈萨玛雅萨埵啊</a:t>
            </a:r>
            <a:endParaRPr lang="en-US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70815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228599"/>
            <a:ext cx="6248401" cy="651617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rgbClr val="FF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金刚萨埵 </a:t>
            </a:r>
            <a:r>
              <a:rPr lang="en-US" altLang="zh-CN" sz="4000" dirty="0">
                <a:solidFill>
                  <a:srgbClr val="FF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- </a:t>
            </a:r>
            <a:r>
              <a:rPr lang="zh-CN" altLang="en-US" sz="4000" dirty="0">
                <a:solidFill>
                  <a:srgbClr val="FF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后行者：</a:t>
            </a:r>
            <a:endParaRPr lang="en-CA" sz="4000" dirty="0">
              <a:solidFill>
                <a:srgbClr val="FF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52400" y="965675"/>
            <a:ext cx="6248400" cy="3201298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滚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波达讷么西蒙巴义   怙主我以愚昧无知故</a:t>
            </a:r>
            <a:endParaRPr lang="en-US" altLang="zh-CN" sz="2400" dirty="0" smtClean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endParaRPr lang="zh-CN" altLang="en-US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丹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策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类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讷嘎央年               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于三昧耶有缺犯</a:t>
            </a:r>
          </a:p>
          <a:p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喇嘛滚布嘉作吉               怙主上师祈救护</a:t>
            </a:r>
          </a:p>
          <a:p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作卧多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杰怎巴得               亦即主尊金刚持</a:t>
            </a:r>
          </a:p>
          <a:p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特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杰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钦布达涅坚               具足大悲体性者</a:t>
            </a:r>
          </a:p>
          <a:p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桌沃作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拉达嘉切               众生主尊我皈依</a:t>
            </a:r>
            <a:endParaRPr lang="en-US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52400" y="4162854"/>
            <a:ext cx="6248400" cy="2542746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达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当 森坚 坛加杰 格颂特 匝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瓦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当 烟拉各 丹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策 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年巴 坛加 托洛 夏所 德者 尼冬 哲咪 措坛加 向样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达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巴 匝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德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所 噫 所瓦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达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贝 多杰森慧 压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内 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热杰沃 窍杰 丹策年恰 坛加 达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巴印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诺 噫 囊瓦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辛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内 让拉腾贝 让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当森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坚 坛加 多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杰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森慧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格  杰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巴 三拉（耶哲达）</a:t>
            </a:r>
            <a:endParaRPr lang="en-US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705600" y="1118972"/>
            <a:ext cx="5181600" cy="3757828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altLang="zh-CN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我与一切有情，身语意失坏之根本支分誓言，悉皆发露忏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悔，祈愿一切业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障、罪堕、种种垢染，悉为清净而作祈祷。如是祈祷后，金刚萨埵亲谕：“善男子，汝失坏之一切誓言，皆已清净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。”如是加持后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融入自身，观想自己与一切有情皆成金刚萨埵身，并诵六字心咒：</a:t>
            </a:r>
          </a:p>
          <a:p>
            <a:endParaRPr lang="en-US" altLang="zh-TW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705600" y="4953000"/>
            <a:ext cx="5181600" cy="1752601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咒：嗡班匝</a:t>
            </a:r>
            <a:r>
              <a:rPr lang="zh-TW" altLang="en-US" sz="2400" baseline="-250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儿</a:t>
            </a:r>
            <a:r>
              <a:rPr lang="zh-TW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萨埵吽</a:t>
            </a:r>
            <a:endParaRPr lang="en-US" altLang="zh-TW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21641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9300" y="228600"/>
            <a:ext cx="7239000" cy="787400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rgbClr val="FF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金刚萨埵 </a:t>
            </a:r>
            <a:r>
              <a:rPr lang="en-US" altLang="zh-CN" sz="4000" dirty="0">
                <a:solidFill>
                  <a:srgbClr val="FF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– </a:t>
            </a:r>
            <a:r>
              <a:rPr lang="zh-CN" altLang="en-US" sz="4000" dirty="0">
                <a:solidFill>
                  <a:srgbClr val="FF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回向者，发愿者：</a:t>
            </a:r>
            <a:endParaRPr lang="en-CA" sz="4000" dirty="0">
              <a:solidFill>
                <a:srgbClr val="FF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514600" y="1176670"/>
            <a:ext cx="6248400" cy="5562600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最后回向者：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给瓦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德义涅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德达    我今速以此善根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endParaRPr lang="zh-CN" altLang="en-US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多杰森华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哲杰内    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成就金刚萨埵尊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endParaRPr lang="zh-CN" altLang="en-US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桌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瓦吉匠玛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利巴    令诸众生无一余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endParaRPr lang="zh-CN" altLang="en-US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得耶萨拉果巴效    悉皆安置于此地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endParaRPr lang="en-US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发愿者：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endParaRPr lang="en-US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达当森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坚坛加杰    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我与一切诸有情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endParaRPr lang="zh-CN" altLang="en-US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丹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策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年恰根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达匠    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失坏誓言皆令净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endParaRPr lang="zh-CN" altLang="en-US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德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内向切酿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布瓦    从今乃至菩提间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丹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策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南巴达巴效    三昧耶戒愿清净</a:t>
            </a:r>
            <a:endParaRPr lang="en-US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55461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28600"/>
            <a:ext cx="9182100" cy="787400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rgbClr val="FF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上师瑜伽者：</a:t>
            </a:r>
            <a:endParaRPr lang="en-CA" sz="4000" dirty="0">
              <a:solidFill>
                <a:srgbClr val="FF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5" name="Flowchart: Process 4"/>
          <p:cNvSpPr/>
          <p:nvPr/>
        </p:nvSpPr>
        <p:spPr>
          <a:xfrm>
            <a:off x="76200" y="1066800"/>
            <a:ext cx="5867400" cy="5684874"/>
          </a:xfrm>
          <a:prstGeom prst="flowChartProcess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唉玛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吙                      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唉玛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吙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endParaRPr lang="zh-CN" altLang="en-US" sz="8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让囊达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巴</a:t>
            </a:r>
            <a:r>
              <a:rPr lang="en-US" altLang="zh-CN" sz="2400" dirty="0" err="1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ra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绛央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堪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色  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自现清净浩瀚佛刹土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endParaRPr lang="zh-CN" altLang="en-US" sz="7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让利多杰南救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玛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萨沃  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明观自成金刚瑜伽母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endParaRPr lang="zh-CN" altLang="en-US" sz="7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谢握切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吉达东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涅笛当  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梵顶千瓣莲日月垫上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endParaRPr lang="zh-CN" altLang="en-US" sz="7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嘉内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根迪邬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金多杰羌  总集皈处邬金金刚持</a:t>
            </a:r>
          </a:p>
          <a:p>
            <a:endParaRPr lang="en-US" altLang="zh-CN" sz="7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嘎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玛耶怎多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杰托温南  白红寂悦执持杵盖瓶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endParaRPr lang="en-US" altLang="zh-CN" sz="7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隆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给期作措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嘉耶当彻  圆满报饰双运措嘉母</a:t>
            </a:r>
          </a:p>
          <a:p>
            <a:endParaRPr lang="en-US" altLang="zh-CN" sz="7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格拉让雄杰迪杰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括作  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身圆自生续部之坛城</a:t>
            </a:r>
          </a:p>
          <a:p>
            <a:endParaRPr lang="en-US" altLang="zh-CN" sz="7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匝杰喇嘛宽卓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丹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坚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吉  本传上师空行守誓等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endParaRPr lang="en-US" altLang="zh-CN" sz="7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德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杰恭沃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学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瓦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银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德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耶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 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安住如同解开芝麻荚</a:t>
            </a:r>
          </a:p>
          <a:p>
            <a:endParaRPr lang="en-US" altLang="zh-CN" sz="7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鄂压浪内得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这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耶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希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巴  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如是邬金刹土智慧尊</a:t>
            </a:r>
          </a:p>
          <a:p>
            <a:endParaRPr lang="en-US" altLang="zh-CN" sz="7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恰达瓦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巴宫波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丁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拉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腾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 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犹雨融入观修之所依</a:t>
            </a:r>
            <a:endParaRPr lang="zh-CN" altLang="en-US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6" name="Flowchart: Process 5"/>
          <p:cNvSpPr/>
          <p:nvPr/>
        </p:nvSpPr>
        <p:spPr>
          <a:xfrm>
            <a:off x="6172201" y="1066800"/>
            <a:ext cx="5867401" cy="5684874"/>
          </a:xfrm>
          <a:prstGeom prst="flowChartProcess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吽                          吽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endParaRPr lang="zh-CN" altLang="en-US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邬金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耶杰呢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向灿    邬金刹土西北隅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endParaRPr lang="zh-CN" altLang="en-US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班玛给萨东波拉    莲茎花胚之座上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endParaRPr lang="zh-CN" altLang="en-US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雅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灿巧格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乌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哲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尼    稀有殊胜成就者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endParaRPr lang="zh-CN" altLang="en-US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班玛炯内义色扎    世称名号莲花生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endParaRPr lang="zh-CN" altLang="en-US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括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德宽卓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芒布果    空行眷属众围绕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endParaRPr lang="zh-CN" altLang="en-US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切杰吉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色达哲吉    我随汝尊而修持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endParaRPr lang="zh-CN" altLang="en-US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辛吉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洛协夏色所    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为赐加持祈降临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endParaRPr lang="zh-CN" altLang="en-US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格热班玛色德吽    格热班玛色德吽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此七句颂诵三、七遍而迎请融入后</a:t>
            </a:r>
            <a:r>
              <a:rPr lang="zh-CN" altLang="en-US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，</a:t>
            </a:r>
            <a:endParaRPr lang="en-US" altLang="zh-CN" dirty="0" smtClean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复</a:t>
            </a:r>
            <a:r>
              <a:rPr lang="zh-CN" altLang="en-US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行七支供者：</a:t>
            </a:r>
            <a:endParaRPr lang="en-US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59155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28600"/>
            <a:ext cx="9182100" cy="787400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rgbClr val="FF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上师瑜伽者：</a:t>
            </a:r>
            <a:endParaRPr lang="en-CA" sz="4000" dirty="0">
              <a:solidFill>
                <a:srgbClr val="FF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5" name="Flowchart: Process 4"/>
          <p:cNvSpPr/>
          <p:nvPr/>
        </p:nvSpPr>
        <p:spPr>
          <a:xfrm>
            <a:off x="76200" y="1066800"/>
            <a:ext cx="5791200" cy="5486400"/>
          </a:xfrm>
          <a:prstGeom prst="flowChartProcess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七支供者：</a:t>
            </a:r>
          </a:p>
          <a:p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吙                            吙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endParaRPr lang="zh-CN" altLang="en-US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德涅利德给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贝向擦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洛 化身尘数恭敬而顶礼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endParaRPr lang="zh-CN" altLang="en-US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囊哲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耶样根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让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巧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贝巧 奉献现有本圆普贤供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endParaRPr lang="zh-CN" altLang="en-US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才</a:t>
            </a:r>
            <a:r>
              <a:rPr lang="en-US" altLang="zh-CN" sz="2400" dirty="0" err="1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ra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内萨德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冬界期夏 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无始所积罪堕皆忏悔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endParaRPr lang="zh-CN" altLang="en-US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括迪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给措根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拉吉耶让 轮涅一切诸善作随喜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endParaRPr lang="zh-CN" altLang="en-US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桌堪结哲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多吉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格耶内 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乃至轮尽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祈驻金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刚身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endParaRPr lang="zh-CN" altLang="en-US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en-US" altLang="zh-CN" sz="2400" dirty="0" err="1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ra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吉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秋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杰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括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洛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果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德所 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祈请常转深广正法轮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endParaRPr lang="zh-CN" altLang="en-US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给措玛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利桑吉托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协噢 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无尽善聚回向成正觉</a:t>
            </a:r>
            <a:endParaRPr lang="zh-CN" altLang="en-US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6" name="Flowchart: Process 5"/>
          <p:cNvSpPr/>
          <p:nvPr/>
        </p:nvSpPr>
        <p:spPr>
          <a:xfrm>
            <a:off x="5867401" y="1066800"/>
            <a:ext cx="6172201" cy="5486400"/>
          </a:xfrm>
          <a:prstGeom prst="flowChartProcess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祈请者</a:t>
            </a:r>
            <a:r>
              <a:rPr lang="en-US" altLang="zh-CN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:</a:t>
            </a:r>
          </a:p>
          <a:p>
            <a:endParaRPr lang="zh-CN" altLang="en-US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呢效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邬金旺格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颇庄德  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西方邬金自在无量宫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得夏格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颂特杰折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瓦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得  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善逝身语意之化现者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endParaRPr lang="zh-CN" altLang="en-US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赞威朗德桌沃顿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拉迅  为利瞻部众生而降临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endParaRPr lang="zh-CN" altLang="en-US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任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怎宽卓芒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布括吉果  持明空行会众作围绕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endParaRPr lang="zh-CN" altLang="en-US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20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巴玛</a:t>
            </a:r>
            <a:r>
              <a:rPr lang="zh-CN" altLang="en-US" sz="20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炯</a:t>
            </a:r>
            <a:r>
              <a:rPr lang="zh-CN" altLang="en-US" sz="20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内杰拉</a:t>
            </a:r>
            <a:r>
              <a:rPr lang="zh-CN" altLang="en-US" sz="20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措</a:t>
            </a:r>
            <a:r>
              <a:rPr lang="zh-CN" altLang="en-US" sz="20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拉</a:t>
            </a:r>
            <a:r>
              <a:rPr lang="zh-CN" altLang="en-US" sz="20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所</a:t>
            </a:r>
            <a:r>
              <a:rPr lang="zh-CN" altLang="en-US" sz="20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瓦</a:t>
            </a:r>
            <a:r>
              <a:rPr lang="zh-CN" altLang="en-US" sz="20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得  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祈请邬金莲师诸圣众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endParaRPr lang="zh-CN" altLang="en-US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邬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金巴玛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炯内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拉所瓦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得  祈请邬金上师莲华生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endParaRPr lang="zh-CN" altLang="en-US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达拉旺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格辛吉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拉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德所  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祈祷赐予灌顶作加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持</a:t>
            </a:r>
            <a:endParaRPr lang="en-US" altLang="zh-CN" sz="2400" dirty="0" smtClean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endParaRPr lang="en-US" altLang="zh-CN" dirty="0" smtClean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22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嗡阿吽</a:t>
            </a:r>
            <a:r>
              <a:rPr lang="zh-CN" altLang="en-US" sz="22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班</a:t>
            </a:r>
            <a:r>
              <a:rPr lang="zh-CN" altLang="en-US" sz="22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匝儿格</a:t>
            </a:r>
            <a:r>
              <a:rPr lang="zh-CN" altLang="en-US" sz="22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热班玛色德</a:t>
            </a:r>
            <a:r>
              <a:rPr lang="zh-CN" altLang="en-US" sz="22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吽</a:t>
            </a:r>
            <a:endParaRPr lang="en-US" altLang="zh-CN" sz="2200" dirty="0" smtClean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随力数诵</a:t>
            </a:r>
          </a:p>
        </p:txBody>
      </p:sp>
    </p:spTree>
    <p:extLst>
      <p:ext uri="{BB962C8B-B14F-4D97-AF65-F5344CB8AC3E}">
        <p14:creationId xmlns:p14="http://schemas.microsoft.com/office/powerpoint/2010/main" val="689558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Process 4"/>
          <p:cNvSpPr/>
          <p:nvPr/>
        </p:nvSpPr>
        <p:spPr>
          <a:xfrm>
            <a:off x="76200" y="228600"/>
            <a:ext cx="11963400" cy="1143000"/>
          </a:xfrm>
          <a:prstGeom prst="flowChartProcess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如是以胜解、虔诚之心猛厉祈请后，观想其光明甘露相续而入自梵顶后，获灌顶加持。另又莲师与任何本尊无别之上师瑜伽者，如以马头金刚为例，明观本性为莲师，形相为马头金刚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。（目前不用观想）</a:t>
            </a:r>
            <a:endParaRPr lang="zh-CN" altLang="en-US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8" name="Flowchart: Process 7"/>
          <p:cNvSpPr/>
          <p:nvPr/>
        </p:nvSpPr>
        <p:spPr>
          <a:xfrm>
            <a:off x="76200" y="1676399"/>
            <a:ext cx="5791200" cy="5085907"/>
          </a:xfrm>
          <a:prstGeom prst="flowChartProcess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玛纳哲僧旺格雅宜那 红黑三角自在无量宫</a:t>
            </a:r>
          </a:p>
          <a:p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德那颇莫贼波丹当德 黑魔男女匍伏坐垫上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旺格加波班玛嘿日嘎 自在胜尊莲华嘿日嘎</a:t>
            </a:r>
          </a:p>
          <a:p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班玛热杰楚哦南吉果 莲部忿怒诸尊作围绕</a:t>
            </a:r>
          </a:p>
          <a:p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20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达珍旺格拉促拉索瓦得 </a:t>
            </a:r>
            <a:r>
              <a:rPr lang="zh-CN" altLang="en-US" sz="20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  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祈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请马头自在诸圣众</a:t>
            </a:r>
          </a:p>
          <a:p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20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邬金班玛炯内拉索瓦得 </a:t>
            </a:r>
            <a:r>
              <a:rPr lang="zh-CN" altLang="en-US" sz="20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  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祈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请邬金上师莲华生</a:t>
            </a:r>
          </a:p>
          <a:p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达拉旺格新吉拉德索 祈祷赐予灌顶作加持</a:t>
            </a:r>
          </a:p>
          <a:p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如是以胜解、虔诚之心</a:t>
            </a:r>
            <a:r>
              <a:rPr lang="en-US" altLang="zh-CN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……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获灌顶加持。</a:t>
            </a:r>
            <a:endParaRPr lang="zh-CN" altLang="en-US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9" name="Flowchart: Process 8"/>
          <p:cNvSpPr/>
          <p:nvPr/>
        </p:nvSpPr>
        <p:spPr>
          <a:xfrm>
            <a:off x="5943600" y="1676400"/>
            <a:ext cx="6096000" cy="5085906"/>
          </a:xfrm>
          <a:prstGeom prst="flowChartProcess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如是大威德者：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endParaRPr lang="zh-CN" altLang="en-US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堂那诶利札布雅意纳    诶变蓝黑忿怒无量殿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新吉切朗贼波丹当德    阎罗水牛蜷卧坐垫上</a:t>
            </a:r>
          </a:p>
          <a:p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将花雅曼达嘎新吉协    文殊雅门达嘎大威德</a:t>
            </a:r>
          </a:p>
          <a:p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协波戳沃札波括吉果    佛慢忿怒眷属作围绕</a:t>
            </a:r>
          </a:p>
          <a:p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新吉协布拉促拉索瓦得 祈请怖畏金刚诸圣众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邬金班玛炯内拉索瓦得 祈请邬金上师莲华生</a:t>
            </a:r>
          </a:p>
          <a:p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达拉旺格新吉拉德索    祈祷赐予灌顶作加持</a:t>
            </a:r>
          </a:p>
          <a:p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05159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owchart: Process 7"/>
          <p:cNvSpPr/>
          <p:nvPr/>
        </p:nvSpPr>
        <p:spPr>
          <a:xfrm>
            <a:off x="76200" y="124047"/>
            <a:ext cx="6477000" cy="6705600"/>
          </a:xfrm>
          <a:prstGeom prst="flowChartProcess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后行修四灌者：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喇咪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内森耶给折森类      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从于上师三处三字上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endParaRPr lang="zh-CN" altLang="en-US" sz="7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哦惹嘎玛糖森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雄内色      发出白红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蓝之三色光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endParaRPr lang="zh-CN" altLang="en-US" sz="7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让各内森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腾贝辛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吉拉      融入自身三处作加持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endParaRPr lang="zh-CN" altLang="en-US" sz="7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拉样喇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嘛括吉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哦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德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耶      又复师偕眷属化为光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endParaRPr lang="zh-CN" altLang="en-US" sz="7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苍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波蓝内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酿格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特类腾      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由自梵穴融入心明点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endParaRPr lang="zh-CN" altLang="en-US" sz="7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喇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咪特当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让森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耶美巴      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上师意与自心成无别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endParaRPr lang="zh-CN" altLang="en-US" sz="7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森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涅聂玛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秋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给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昂雅贝      心性本然法身中安住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endParaRPr lang="zh-CN" altLang="en-US" sz="7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哲巴耶达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旺伊耶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希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托      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清净四障获得四灌智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endParaRPr lang="en-US" altLang="zh-CN" sz="7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蓝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耶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炯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香格耶温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杰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波      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精熟四道现前四身果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endParaRPr lang="zh-CN" altLang="en-US" sz="7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巡拉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旺格玛利托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巴杰      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获得一切灌顶及加持</a:t>
            </a:r>
          </a:p>
          <a:p>
            <a:endParaRPr lang="en-US" altLang="zh-CN" sz="1000" dirty="0"/>
          </a:p>
          <a:p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如是而观想。</a:t>
            </a:r>
          </a:p>
          <a:p>
            <a:endParaRPr lang="en-US" altLang="zh-CN" sz="7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嗡啊吽班匝格热班玛色德吽</a:t>
            </a:r>
          </a:p>
          <a:p>
            <a:endParaRPr lang="en-US" altLang="zh-CN" sz="7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随力数诵。</a:t>
            </a:r>
          </a:p>
        </p:txBody>
      </p:sp>
      <p:sp>
        <p:nvSpPr>
          <p:cNvPr id="9" name="Flowchart: Process 8"/>
          <p:cNvSpPr/>
          <p:nvPr/>
        </p:nvSpPr>
        <p:spPr>
          <a:xfrm>
            <a:off x="6705600" y="1676400"/>
            <a:ext cx="5334000" cy="4876800"/>
          </a:xfrm>
          <a:prstGeom prst="flowChartProcess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最后发愿：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endParaRPr lang="zh-CN" altLang="en-US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结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瓦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根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德样达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喇嘛当  生生世世不离师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endParaRPr lang="zh-CN" altLang="en-US" sz="11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抓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美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秋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杰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华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拉隆秀将  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恒时享用胜法乐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endParaRPr lang="zh-CN" altLang="en-US" sz="11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萨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当蓝杰云丹</a:t>
            </a:r>
            <a:r>
              <a:rPr lang="en-US" altLang="zh-CN" sz="2400" dirty="0" err="1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ra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作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内  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圆满地道功德已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endParaRPr lang="zh-CN" altLang="en-US" sz="11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多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杰羌格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果旁涅托效  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唯愿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速得金刚持</a:t>
            </a:r>
          </a:p>
          <a:p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等愿文作念诵。</a:t>
            </a:r>
          </a:p>
          <a:p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此前行念诵仪轨为麦彭降华吉巴所造。增上善妙！</a:t>
            </a:r>
          </a:p>
        </p:txBody>
      </p:sp>
    </p:spTree>
    <p:extLst>
      <p:ext uri="{BB962C8B-B14F-4D97-AF65-F5344CB8AC3E}">
        <p14:creationId xmlns:p14="http://schemas.microsoft.com/office/powerpoint/2010/main" val="2022915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304801"/>
            <a:ext cx="11430000" cy="6586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515620" algn="l"/>
              </a:tabLst>
            </a:pPr>
            <a:r>
              <a:rPr lang="zh-CN" altLang="en-US" sz="3200" b="1" kern="100" dirty="0">
                <a:solidFill>
                  <a:srgbClr val="FF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回向</a:t>
            </a:r>
            <a:r>
              <a:rPr lang="zh-CN" altLang="en-US" sz="3200" b="1" kern="100" dirty="0" smtClean="0">
                <a:solidFill>
                  <a:srgbClr val="FF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：把</a:t>
            </a:r>
            <a:r>
              <a:rPr lang="zh-CN" altLang="en-US" sz="3200" b="1" kern="100" dirty="0" smtClean="0">
                <a:solidFill>
                  <a:srgbClr val="FF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宋体" panose="02010600030101010101" pitchFamily="2" charset="-122"/>
              </a:rPr>
              <a:t>这</a:t>
            </a:r>
            <a:r>
              <a:rPr lang="zh-CN" altLang="en-US" sz="3200" b="1" kern="100" dirty="0">
                <a:solidFill>
                  <a:srgbClr val="FF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宋体" panose="02010600030101010101" pitchFamily="2" charset="-122"/>
              </a:rPr>
              <a:t>一座里观</a:t>
            </a:r>
            <a:r>
              <a:rPr lang="zh-CN" altLang="en-US" sz="3200" b="1" kern="100" dirty="0" smtClean="0">
                <a:solidFill>
                  <a:srgbClr val="FF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宋体" panose="02010600030101010101" pitchFamily="2" charset="-122"/>
              </a:rPr>
              <a:t>修所做之善根，以及过去现在未来身语意所做的所有善根，如过去现在未来诸佛菩萨和所有传承上师如何无毒回向，我亦如何无毒回向，</a:t>
            </a:r>
            <a:r>
              <a:rPr lang="zh-CN" altLang="en-US" sz="3200" b="1" kern="100" dirty="0" smtClean="0">
                <a:solidFill>
                  <a:srgbClr val="FF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愿</a:t>
            </a:r>
            <a:r>
              <a:rPr lang="zh-CN" altLang="en-US" sz="3200" b="1" kern="100" dirty="0">
                <a:solidFill>
                  <a:srgbClr val="FF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众生早日脱离轮</a:t>
            </a:r>
            <a:r>
              <a:rPr lang="zh-CN" altLang="en-US" sz="3200" b="1" kern="100" dirty="0" smtClean="0">
                <a:solidFill>
                  <a:srgbClr val="FF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回苦</a:t>
            </a:r>
            <a:r>
              <a:rPr lang="zh-CN" altLang="en-US" sz="3200" b="1" kern="100" dirty="0">
                <a:solidFill>
                  <a:srgbClr val="FF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海</a:t>
            </a:r>
            <a:r>
              <a:rPr lang="zh-CN" altLang="en-US" sz="3200" b="1" kern="100" dirty="0" smtClean="0">
                <a:solidFill>
                  <a:srgbClr val="FF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，证得圆满无上正等正觉佛陀的果</a:t>
            </a:r>
            <a:r>
              <a:rPr lang="zh-CN" altLang="en-US" sz="3200" b="1" kern="100" dirty="0">
                <a:solidFill>
                  <a:srgbClr val="FF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位。</a:t>
            </a:r>
            <a:r>
              <a:rPr lang="zh-CN" altLang="en-US" sz="3200" b="1" kern="1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此福已得一切智，摧伏一切过患敌，生老病死如波涛，愿渡有海诸有情。</a:t>
            </a:r>
            <a:endParaRPr lang="en-US" sz="3200" kern="1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>
              <a:tabLst>
                <a:tab pos="515620" algn="l"/>
              </a:tabLst>
            </a:pPr>
            <a:endParaRPr lang="en-US" sz="3200" kern="100" dirty="0">
              <a:solidFill>
                <a:srgbClr val="FF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just">
              <a:tabLst>
                <a:tab pos="515620" algn="l"/>
              </a:tabLst>
            </a:pPr>
            <a:r>
              <a:rPr lang="zh-CN" altLang="en-US" sz="3200" b="1" kern="100" dirty="0">
                <a:solidFill>
                  <a:srgbClr val="FF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思维：今天的修法自己坚持修完，没有中断，也没有违背自己的诺言。想一想今天修法中出现的问题和得失，鼓励自己再接再励，修正问题，发扬优点，去除我慢，增加自信，精进提高。要争取每天都能够进步，变化，前进。动力越来越足，修法之心越来越迫切。</a:t>
            </a:r>
            <a:endParaRPr lang="en-US" altLang="zh-CN" sz="3200" b="1" kern="100" dirty="0">
              <a:solidFill>
                <a:srgbClr val="FF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just">
              <a:tabLst>
                <a:tab pos="515620" algn="l"/>
              </a:tabLst>
            </a:pPr>
            <a:endParaRPr lang="en-US" sz="2000" b="1" kern="100" dirty="0">
              <a:solidFill>
                <a:srgbClr val="FF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just">
              <a:tabLst>
                <a:tab pos="515620" algn="l"/>
              </a:tabLst>
            </a:pPr>
            <a:r>
              <a:rPr lang="zh-CN" altLang="en-US" sz="3200" b="1" kern="100" dirty="0">
                <a:solidFill>
                  <a:srgbClr val="FF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起坐</a:t>
            </a:r>
            <a:endParaRPr lang="en-US" sz="3200" kern="100" dirty="0">
              <a:solidFill>
                <a:srgbClr val="FF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4201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61236" y="1657276"/>
            <a:ext cx="990954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zh-CN" altLang="en-US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念诵开显解脱道的重要性和意义是什么？</a:t>
            </a:r>
            <a:endParaRPr lang="en-US" altLang="zh-CN" sz="2000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457200" indent="-457200">
              <a:buFont typeface="+mj-lt"/>
              <a:buAutoNum type="arabicPeriod"/>
            </a:pPr>
            <a:r>
              <a:rPr lang="zh-CN" altLang="en-US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禅定有</a:t>
            </a:r>
            <a:r>
              <a:rPr lang="zh-CN" altLang="en-US" sz="20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几种不同类别？我们在修四外加行的时候是修的哪一种</a:t>
            </a:r>
            <a:r>
              <a:rPr lang="zh-CN" altLang="en-US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禅定？</a:t>
            </a:r>
            <a:endParaRPr lang="en-US" altLang="zh-CN" sz="20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457200" indent="-457200">
              <a:buFont typeface="+mj-lt"/>
              <a:buAutoNum type="arabicPeriod"/>
            </a:pPr>
            <a:r>
              <a:rPr lang="zh-CN" altLang="en-US" sz="20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为什么初学者要从有意识思维</a:t>
            </a:r>
            <a:r>
              <a:rPr lang="zh-CN" altLang="en-US" sz="200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的</a:t>
            </a:r>
            <a:r>
              <a:rPr lang="zh-CN" altLang="en-US" sz="200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禅定开</a:t>
            </a:r>
            <a:r>
              <a:rPr lang="zh-CN" altLang="en-US" sz="20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始修？为何不能直接修四禅八定？</a:t>
            </a:r>
            <a:endParaRPr lang="en-US" altLang="zh-CN" sz="20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457200" indent="-457200">
              <a:buFont typeface="+mj-lt"/>
              <a:buAutoNum type="arabicPeriod"/>
            </a:pPr>
            <a:r>
              <a:rPr lang="zh-CN" altLang="en-US" sz="20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请描述一下什么是毗卢七法？毗卢代表什么意思？</a:t>
            </a:r>
            <a:endParaRPr lang="en-US" altLang="zh-CN" sz="20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457200" indent="-457200">
              <a:buFont typeface="+mj-lt"/>
              <a:buAutoNum type="arabicPeriod"/>
            </a:pPr>
            <a:r>
              <a:rPr lang="zh-CN" altLang="en-US" sz="20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为什么打坐前要排浊气，有什么作用？</a:t>
            </a:r>
            <a:endParaRPr lang="en-US" altLang="zh-CN" sz="20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457200" indent="-457200">
              <a:buFont typeface="+mj-lt"/>
              <a:buAutoNum type="arabicPeriod"/>
            </a:pPr>
            <a:r>
              <a:rPr lang="zh-CN" altLang="en-US" sz="20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观想的时候可以观想上师吗？ 所有的上师都是佛吗？你是如何理解视师如佛的？</a:t>
            </a:r>
            <a:endParaRPr lang="en-US" altLang="zh-CN" sz="20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457200" indent="-457200">
              <a:buFont typeface="+mj-lt"/>
              <a:buAutoNum type="arabicPeriod"/>
            </a:pPr>
            <a:r>
              <a:rPr lang="zh-CN" altLang="en-US" sz="20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打坐时手结定印放在肚脐下四指处，那个地方刚好是脚跟，是把手直接放在脚跟上还是手要悬空</a:t>
            </a:r>
            <a:r>
              <a:rPr lang="zh-CN" altLang="en-US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？</a:t>
            </a:r>
            <a:endParaRPr lang="en-US" altLang="zh-CN" sz="2000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457200" indent="-457200">
              <a:buFont typeface="+mj-lt"/>
              <a:buAutoNum type="arabicPeriod"/>
            </a:pPr>
            <a:r>
              <a:rPr lang="zh-CN" altLang="en-US" sz="20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地狱在哪</a:t>
            </a:r>
            <a:r>
              <a:rPr lang="zh-CN" altLang="en-US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里？</a:t>
            </a:r>
            <a:endParaRPr lang="en-US" altLang="zh-CN" sz="2000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457200" indent="-457200">
              <a:buFont typeface="+mj-lt"/>
              <a:buAutoNum type="arabicPeriod"/>
            </a:pPr>
            <a:r>
              <a:rPr lang="zh-CN" altLang="en-US" sz="20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我们该怎么观修“地狱中没有闲暇来修行佛法</a:t>
            </a:r>
            <a:r>
              <a:rPr lang="zh-CN" altLang="en-US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”？</a:t>
            </a:r>
            <a:endParaRPr lang="en-US" altLang="zh-CN" sz="2000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457200" indent="-457200">
              <a:buFont typeface="+mj-lt"/>
              <a:buAutoNum type="arabicPeriod"/>
            </a:pPr>
            <a:r>
              <a:rPr lang="zh-CN" altLang="en-US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马</a:t>
            </a:r>
            <a:r>
              <a:rPr lang="zh-CN" altLang="en-US" sz="20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上就要开始上座修加行了，你觉得有什么实际困难吗？打算如何克服？</a:t>
            </a:r>
            <a:endParaRPr lang="en-US" altLang="zh-CN" sz="20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457200" indent="-457200">
              <a:buFont typeface="+mj-lt"/>
              <a:buAutoNum type="arabicPeriod"/>
            </a:pPr>
            <a:r>
              <a:rPr lang="zh-CN" altLang="en-US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打坐观修能让很多问题得到解决，最难的是如何每天坚持一座的观修？</a:t>
            </a:r>
            <a:endParaRPr lang="en-US" altLang="zh-CN" sz="2000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457200" indent="-457200">
              <a:buFont typeface="+mj-lt"/>
              <a:buAutoNum type="arabicPeriod"/>
            </a:pPr>
            <a:r>
              <a:rPr lang="zh-CN" altLang="en-US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为</a:t>
            </a:r>
            <a:r>
              <a:rPr lang="zh-CN" altLang="en-US" sz="20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什么说修四加行能夠消除对现世和来世的颠倒心</a:t>
            </a:r>
            <a:r>
              <a:rPr lang="zh-CN" altLang="en-US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？</a:t>
            </a:r>
            <a:endParaRPr lang="en-US" altLang="zh-CN" sz="2000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457200" indent="-457200">
              <a:buFont typeface="+mj-lt"/>
              <a:buAutoNum type="arabicPeriod"/>
            </a:pPr>
            <a:r>
              <a:rPr lang="zh-CN" altLang="en-US" sz="20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地狱众</a:t>
            </a:r>
            <a:r>
              <a:rPr lang="zh-CN" altLang="en-US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生不分昼夜饱尝着痛苦，极度恐惧，极度嗔恨，根本连上师三宝的名字也听不到。那么佛菩萨是怎么在地狱里度化众生的呢？</a:t>
            </a:r>
            <a:endParaRPr lang="en-US" altLang="zh-CN" sz="20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61236" y="841376"/>
            <a:ext cx="355127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kern="100" dirty="0">
                <a:solidFill>
                  <a:srgbClr val="FF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问题讨论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40314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7629" y="127000"/>
            <a:ext cx="10360501" cy="711200"/>
          </a:xfrm>
        </p:spPr>
        <p:txBody>
          <a:bodyPr/>
          <a:lstStyle/>
          <a:p>
            <a:r>
              <a:rPr lang="zh-CN" altLang="en-US" dirty="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入座</a:t>
            </a:r>
            <a:endParaRPr lang="en-CA" b="0" dirty="0">
              <a:solidFill>
                <a:srgbClr val="FFC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9600" y="1371600"/>
            <a:ext cx="11353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kumimoji="1"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914400"/>
            <a:ext cx="11658600" cy="5791200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CN" altLang="en-US"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身：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毗卢七法－跏趺座，右压左，脚心朝上；身正直，脊背好像铜钱般挺直；手结定印；两臂张开；头微低；眼观鼻（隐约即可）；舌抵上腭（靠近牙齿）。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endParaRPr lang="en-US" altLang="zh-CN" sz="10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/>
            <a:r>
              <a:rPr lang="zh-CN" altLang="en-US"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口</a:t>
            </a:r>
            <a:r>
              <a:rPr lang="zh-CN" altLang="en-US" sz="24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九排浊气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lvl="0"/>
            <a:endParaRPr lang="en-US" altLang="zh-CN" sz="2400" dirty="0" smtClean="0">
              <a:solidFill>
                <a:srgbClr val="C00000"/>
              </a:solidFill>
              <a:latin typeface="微软雅黑 Light"/>
              <a:ea typeface="微软雅黑" panose="020B0503020204020204" pitchFamily="34" charset="-122"/>
            </a:endParaRPr>
          </a:p>
          <a:p>
            <a:r>
              <a:rPr lang="zh-CN" altLang="en-US"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意</a:t>
            </a:r>
            <a:r>
              <a:rPr lang="zh-CN" altLang="en-US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endParaRPr lang="en-US" altLang="zh-CN" sz="240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sz="11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457200" indent="-457200">
              <a:buAutoNum type="arabicPeriod"/>
            </a:pPr>
            <a:r>
              <a:rPr lang="zh-CN" altLang="en-US" sz="2400" b="1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皈依发心 </a:t>
            </a:r>
            <a:r>
              <a:rPr lang="en-US" altLang="zh-CN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—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加倍咒，皈依偈，发心偈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457200" indent="-457200">
              <a:buAutoNum type="arabicPeriod"/>
            </a:pPr>
            <a:r>
              <a:rPr lang="zh-CN" altLang="en-US" sz="2400" b="1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祈祷上师 </a:t>
            </a:r>
            <a:r>
              <a:rPr lang="en-US" altLang="zh-CN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—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上师瑜伽速赐加持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457200" indent="-457200">
              <a:buAutoNum type="arabicPeriod"/>
            </a:pPr>
            <a:r>
              <a:rPr lang="zh-CN" altLang="en-US" sz="2400" b="1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观想安住 </a:t>
            </a:r>
            <a:r>
              <a:rPr lang="en-US" altLang="zh-CN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—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上师瑜伽速赐加持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457200" indent="-457200">
              <a:buAutoNum type="arabicPeriod"/>
            </a:pPr>
            <a:r>
              <a:rPr lang="zh-CN" altLang="en-US" sz="2400" b="1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发誓与调</a:t>
            </a:r>
            <a:r>
              <a:rPr lang="zh-CN" altLang="en-US" sz="2400" b="1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心 </a:t>
            </a:r>
            <a:r>
              <a:rPr lang="en-US" altLang="zh-CN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—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不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论遇到什么情况，一定坚持修完这一座，决不中断；再次观察和调整打坐目的，发起大乘菩提心。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lvl="0"/>
            <a:endParaRPr lang="en-US" sz="2400" dirty="0">
              <a:solidFill>
                <a:srgbClr val="C00000"/>
              </a:solidFill>
              <a:latin typeface="微软雅黑 Light"/>
              <a:ea typeface="微软雅黑" panose="020B0503020204020204" pitchFamily="34" charset="-122"/>
            </a:endParaRPr>
          </a:p>
          <a:p>
            <a:pPr lvl="0"/>
            <a:endParaRPr lang="en-CA" sz="2400" dirty="0">
              <a:solidFill>
                <a:srgbClr val="C00000"/>
              </a:solidFill>
              <a:latin typeface="微软雅黑 Light"/>
              <a:ea typeface="微软雅黑 Light" panose="020B0502040204020203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45024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1" y="381000"/>
            <a:ext cx="10360501" cy="787400"/>
          </a:xfrm>
        </p:spPr>
        <p:txBody>
          <a:bodyPr/>
          <a:lstStyle/>
          <a:p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开显解脱道 </a:t>
            </a:r>
            <a:r>
              <a:rPr lang="en-US" altLang="zh-CN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 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第一修法</a:t>
            </a:r>
            <a:endParaRPr lang="en-CA" b="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Vertical Scroll 5"/>
          <p:cNvSpPr/>
          <p:nvPr/>
        </p:nvSpPr>
        <p:spPr>
          <a:xfrm>
            <a:off x="1143000" y="1447800"/>
            <a:ext cx="4800600" cy="5257800"/>
          </a:xfrm>
          <a:prstGeom prst="verticalScroll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Clr>
                <a:srgbClr val="C00000"/>
              </a:buClr>
            </a:pPr>
            <a:endParaRPr lang="en-US" altLang="zh-CN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喇嘛钦</a:t>
            </a:r>
            <a:r>
              <a:rPr lang="en-US" altLang="zh-CN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（三遍）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>
              <a:buClr>
                <a:srgbClr val="C00000"/>
              </a:buClr>
            </a:pPr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达救涅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嘎呃登哇吢</a:t>
            </a:r>
            <a:r>
              <a:rPr lang="en-US" altLang="zh-CN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(Ra)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札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涅那顿钦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耶银诺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类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拉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德札涅巴达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瑞匝耶拉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顿钦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丹杰登玛莫哲巴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顿美切吢</a:t>
            </a:r>
            <a:r>
              <a:rPr lang="en-US" altLang="zh-CN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(Ra)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杰巴达嘉拉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滚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巧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根迪喇咪特吉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惹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达救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顿哟学巴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辛吉洛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>
              <a:buClr>
                <a:srgbClr val="C00000"/>
              </a:buClr>
            </a:pPr>
            <a:endParaRPr lang="en-US" altLang="zh-CN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8" name="Vertical Scroll 7"/>
          <p:cNvSpPr/>
          <p:nvPr/>
        </p:nvSpPr>
        <p:spPr>
          <a:xfrm>
            <a:off x="6324600" y="1447800"/>
            <a:ext cx="4495800" cy="5257800"/>
          </a:xfrm>
          <a:prstGeom prst="verticalScroll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altLang="zh-CN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上师知</a:t>
            </a:r>
            <a:r>
              <a:rPr lang="en-US" altLang="zh-CN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（三遍）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暇满难得犹如优昙花</a:t>
            </a:r>
            <a:endParaRPr lang="en-US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既得大义超胜如意宝</a:t>
            </a:r>
            <a:endParaRPr lang="en-US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获得如是此身唯一回</a:t>
            </a:r>
            <a:r>
              <a:rPr 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             </a:t>
            </a:r>
          </a:p>
          <a:p>
            <a:pPr algn="ctr"/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若未修持究竟大义果</a:t>
            </a:r>
            <a:endParaRPr lang="en-US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我等无义虚度此人身</a:t>
            </a:r>
            <a:endParaRPr lang="en-US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总集三宝上师悲眼视</a:t>
            </a:r>
            <a:endParaRPr lang="en-US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愿获暇满实义求加持</a:t>
            </a:r>
            <a:endParaRPr lang="en-US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>
              <a:buClr>
                <a:srgbClr val="C00000"/>
              </a:buClr>
            </a:pPr>
            <a:endParaRPr lang="en-US" altLang="zh-CN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50540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10515600" cy="13716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Clr>
                <a:srgbClr val="C00000"/>
              </a:buClr>
            </a:pPr>
            <a:r>
              <a:rPr lang="en-US" altLang="zh-CN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《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开显解脱道</a:t>
            </a:r>
            <a:r>
              <a:rPr lang="en-US" altLang="zh-CN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》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修到哪儿就从头念到哪儿停止，余下的回向前念完</a:t>
            </a:r>
            <a:endParaRPr lang="en-US" altLang="zh-CN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Vertical Scroll 5"/>
          <p:cNvSpPr/>
          <p:nvPr/>
        </p:nvSpPr>
        <p:spPr>
          <a:xfrm>
            <a:off x="2743200" y="2133600"/>
            <a:ext cx="6324600" cy="3124200"/>
          </a:xfrm>
          <a:prstGeom prst="verticalScroll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Clr>
                <a:srgbClr val="C00000"/>
              </a:buClr>
            </a:pPr>
            <a:r>
              <a:rPr lang="zh-CN" altLang="en-US" sz="28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观修内容：人身难得等</a:t>
            </a:r>
            <a:endParaRPr lang="en-US" altLang="zh-CN" sz="28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>
              <a:buClr>
                <a:srgbClr val="C00000"/>
              </a:buClr>
            </a:pPr>
            <a:r>
              <a:rPr lang="zh-CN" altLang="en-US" sz="28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每座时间：根据慧灯禅修班要求</a:t>
            </a:r>
            <a:endParaRPr lang="en-US" altLang="zh-CN" sz="28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88669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1" y="381000"/>
            <a:ext cx="10360501" cy="787400"/>
          </a:xfrm>
        </p:spPr>
        <p:txBody>
          <a:bodyPr/>
          <a:lstStyle/>
          <a:p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开显解脱道 </a:t>
            </a:r>
            <a:r>
              <a:rPr lang="en-US" altLang="zh-CN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 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第二修法</a:t>
            </a:r>
            <a:endParaRPr lang="en-CA" b="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Vertical Scroll 5"/>
          <p:cNvSpPr/>
          <p:nvPr/>
        </p:nvSpPr>
        <p:spPr>
          <a:xfrm>
            <a:off x="1143000" y="1447800"/>
            <a:ext cx="4800600" cy="5105400"/>
          </a:xfrm>
          <a:prstGeom prst="verticalScroll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Clr>
                <a:srgbClr val="C00000"/>
              </a:buClr>
            </a:pPr>
            <a:endParaRPr lang="en-US" altLang="zh-CN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迪虚坛加么达洛银哟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诺吉刚拉三匠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杰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波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秋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切瓦诶香南切恰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麦匠</a:t>
            </a:r>
            <a:endParaRPr lang="en-US" altLang="zh-CN" sz="2400" dirty="0" smtClean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达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怎森吉让果过内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色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瓦美昂德内巴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达嘉拉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滚巧根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迪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喇咪特吉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惹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么达切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瓦湛巴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辛吉洛</a:t>
            </a:r>
            <a:endParaRPr lang="en-US" altLang="zh-CN" sz="16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8" name="Vertical Scroll 7"/>
          <p:cNvSpPr/>
          <p:nvPr/>
        </p:nvSpPr>
        <p:spPr>
          <a:xfrm>
            <a:off x="6324600" y="1447800"/>
            <a:ext cx="4495800" cy="5105400"/>
          </a:xfrm>
          <a:prstGeom prst="verticalScroll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altLang="zh-CN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诸法无常迁变如闪电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思维器情悉皆坏灭法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决定死亡死时却不定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心执常法唯是自欺诳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我等恒处懈怠放逸中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总集三宝上师悲眼视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能念无常死亡求加持</a:t>
            </a:r>
            <a:endParaRPr lang="en-US" altLang="zh-CN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31206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1" y="381000"/>
            <a:ext cx="10360501" cy="787400"/>
          </a:xfrm>
        </p:spPr>
        <p:txBody>
          <a:bodyPr/>
          <a:lstStyle/>
          <a:p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开显解脱道 </a:t>
            </a:r>
            <a:r>
              <a:rPr lang="en-US" altLang="zh-CN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 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第三修法</a:t>
            </a:r>
            <a:endParaRPr lang="en-CA" b="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Vertical Scroll 5"/>
          <p:cNvSpPr/>
          <p:nvPr/>
        </p:nvSpPr>
        <p:spPr>
          <a:xfrm>
            <a:off x="1143000" y="1447800"/>
            <a:ext cx="4800600" cy="5105400"/>
          </a:xfrm>
          <a:prstGeom prst="verticalScroll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Clr>
                <a:srgbClr val="C00000"/>
              </a:buClr>
            </a:pPr>
            <a:endParaRPr lang="en-US" altLang="zh-CN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嘎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那类追南样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切么吢</a:t>
            </a:r>
            <a:r>
              <a:rPr lang="en-US" altLang="zh-CN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(Ra</a:t>
            </a:r>
            <a:r>
              <a:rPr lang="en-US" altLang="zh-CN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)</a:t>
            </a:r>
          </a:p>
          <a:p>
            <a:pPr algn="ctr">
              <a:buClr>
                <a:srgbClr val="C00000"/>
              </a:buClr>
            </a:pPr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杰追勒瓦美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波蓝德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类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括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当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酿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安迪波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秋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色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囊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让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虚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让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拉门巴诶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那样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策银杰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多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么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尼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达嘉拉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滚巧根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迪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喇咪特吉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惹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给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德浪多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杰巴辛吉洛</a:t>
            </a:r>
            <a:endParaRPr lang="en-US" altLang="zh-CN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8" name="Vertical Scroll 7"/>
          <p:cNvSpPr/>
          <p:nvPr/>
        </p:nvSpPr>
        <p:spPr>
          <a:xfrm>
            <a:off x="6324600" y="1447800"/>
            <a:ext cx="4495800" cy="5105400"/>
          </a:xfrm>
          <a:prstGeom prst="verticalScroll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altLang="zh-CN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黑白业果永时亦不虚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于此无欺因果正道中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显现一切轮涅之诸法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虽知自作定熟于自身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我等无力如法作取舍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总集三宝上师悲眼视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能作善恶取舍求加持</a:t>
            </a:r>
            <a:endParaRPr lang="en-US" altLang="zh-CN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79532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1" y="381000"/>
            <a:ext cx="10360501" cy="787400"/>
          </a:xfrm>
        </p:spPr>
        <p:txBody>
          <a:bodyPr/>
          <a:lstStyle/>
          <a:p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开显解脱道 </a:t>
            </a:r>
            <a:r>
              <a:rPr lang="en-US" altLang="zh-CN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 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第四修法</a:t>
            </a:r>
            <a:endParaRPr lang="en-CA" b="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Vertical Scroll 5"/>
          <p:cNvSpPr/>
          <p:nvPr/>
        </p:nvSpPr>
        <p:spPr>
          <a:xfrm>
            <a:off x="1143000" y="1447800"/>
            <a:ext cx="4800600" cy="5105400"/>
          </a:xfrm>
          <a:prstGeom prst="verticalScroll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Clr>
                <a:srgbClr val="C00000"/>
              </a:buClr>
            </a:pPr>
            <a:endParaRPr lang="en-US" altLang="zh-CN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惹巴嘎沃德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鄂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芒当丹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得瓦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囊卫耶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利杰瓦坚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r>
              <a:rPr lang="en-US" altLang="zh-CN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Ra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吉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彭波塔达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德鄂杰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堪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森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括瓦美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耶哦札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样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得达么西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恰丹达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嘉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拉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滚巧根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迪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喇咪特吉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惹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诶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炯三巴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结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瓦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辛吉洛</a:t>
            </a:r>
            <a:endParaRPr lang="en-US" altLang="zh-CN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8" name="Vertical Scroll 7"/>
          <p:cNvSpPr/>
          <p:nvPr/>
        </p:nvSpPr>
        <p:spPr>
          <a:xfrm>
            <a:off x="6324600" y="1447800"/>
            <a:ext cx="4495800" cy="5105400"/>
          </a:xfrm>
          <a:prstGeom prst="verticalScroll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altLang="zh-CN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具足众多难忍之苦痛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彼现安乐欺意无常众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一切有漏五蕴痛苦因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三界轮回犹处火坑中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我等不知如是尚贪世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总集三宝上师悲眼视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>
              <a:buClr>
                <a:srgbClr val="C00000"/>
              </a:buClr>
            </a:pP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生起出离意乐求加持</a:t>
            </a:r>
            <a:endParaRPr lang="en-US" altLang="zh-CN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46996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1" y="381000"/>
            <a:ext cx="11427301" cy="787400"/>
          </a:xfrm>
        </p:spPr>
        <p:txBody>
          <a:bodyPr/>
          <a:lstStyle/>
          <a:p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开显解脱道 </a:t>
            </a:r>
            <a:r>
              <a:rPr lang="en-US" altLang="zh-CN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 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复次不共前行之皈依者：</a:t>
            </a:r>
            <a:endParaRPr lang="en-CA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Flowchart: Process 2"/>
          <p:cNvSpPr/>
          <p:nvPr/>
        </p:nvSpPr>
        <p:spPr>
          <a:xfrm>
            <a:off x="76200" y="1600200"/>
            <a:ext cx="5867400" cy="4953000"/>
          </a:xfrm>
          <a:prstGeom prst="flowChartProcess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登德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华三香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钦雅嘎诶  于前如意宝树五枝上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威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色喇嘛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邬金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多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杰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羌  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中央上师邬金金刚持</a:t>
            </a:r>
          </a:p>
          <a:p>
            <a:pPr algn="ctr"/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杰波喇嘛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耶丹宽竹果  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传承上师本尊空行聚</a:t>
            </a:r>
          </a:p>
          <a:p>
            <a:pPr algn="ctr"/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登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德顿巧迪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森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桑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吉南  前方师尊三世一切佛</a:t>
            </a:r>
          </a:p>
          <a:p>
            <a:pPr algn="ctr"/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意色涅追特钦帕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波措  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右旁亲子大乘圣者众</a:t>
            </a:r>
          </a:p>
          <a:p>
            <a:pPr algn="ctr"/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佳德颂吢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拉万南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巴坚  后枝安奉善说众经卷</a:t>
            </a:r>
          </a:p>
          <a:p>
            <a:pPr algn="ctr"/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云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德巧嘉年让根登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当  左侧八大尊者声缘僧</a:t>
            </a:r>
          </a:p>
          <a:p>
            <a:pPr algn="ctr"/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塔果耶西秋炯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措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南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得  周围智慧护法众环绕</a:t>
            </a:r>
          </a:p>
          <a:p>
            <a:pPr algn="ctr"/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效吉迪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森嘉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耶坛加根  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所有十方三世皈依境</a:t>
            </a:r>
          </a:p>
        </p:txBody>
      </p:sp>
      <p:sp>
        <p:nvSpPr>
          <p:cNvPr id="9" name="Flowchart: Process 8"/>
          <p:cNvSpPr/>
          <p:nvPr/>
        </p:nvSpPr>
        <p:spPr>
          <a:xfrm>
            <a:off x="6172201" y="1600200"/>
            <a:ext cx="5867401" cy="4953000"/>
          </a:xfrm>
          <a:prstGeom prst="flowChartProcess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玛苍美巴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德恭达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萨沃  悉皆明观犹如芝麻荚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endParaRPr lang="zh-CN" altLang="en-US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登德让当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玛瘦都吉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当  于前我与母等众亲眷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跨恰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森坚根吉给德得  及诸遍天有情敬顶礼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迪德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内荣向切酿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布瓦  从今乃至菩提果之间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endParaRPr lang="zh-CN" altLang="en-US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耶起乔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给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嘉森桌瓦三  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发起殊胜信解而皈依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endParaRPr lang="zh-CN" altLang="en-US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2400" dirty="0" smtClean="0">
                <a:solidFill>
                  <a:srgbClr val="FF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南葵</a:t>
            </a:r>
            <a:r>
              <a:rPr lang="zh-CN" altLang="en-US" sz="2400" dirty="0">
                <a:solidFill>
                  <a:srgbClr val="FF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内</a:t>
            </a:r>
            <a:r>
              <a:rPr lang="zh-CN" altLang="en-US" sz="2400" dirty="0" smtClean="0">
                <a:solidFill>
                  <a:srgbClr val="FF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色南夸刚</a:t>
            </a:r>
            <a:r>
              <a:rPr lang="zh-CN" altLang="en-US" sz="2400" dirty="0">
                <a:solidFill>
                  <a:srgbClr val="FF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瓦耶  虚空界中遍满虚空者</a:t>
            </a:r>
            <a:endParaRPr lang="en-US" altLang="zh-CN" sz="2400" dirty="0">
              <a:solidFill>
                <a:srgbClr val="FF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endParaRPr lang="zh-CN" altLang="en-US" sz="1000" dirty="0">
              <a:solidFill>
                <a:srgbClr val="FF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2400" dirty="0">
                <a:solidFill>
                  <a:srgbClr val="FF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喇嘛</a:t>
            </a:r>
            <a:r>
              <a:rPr lang="zh-CN" altLang="en-US" sz="2400" dirty="0" smtClean="0">
                <a:solidFill>
                  <a:srgbClr val="FF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耶丹宽竹措南</a:t>
            </a:r>
            <a:r>
              <a:rPr lang="zh-CN" altLang="en-US" sz="2400" dirty="0">
                <a:solidFill>
                  <a:srgbClr val="FF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当  上师本尊空行诸会众</a:t>
            </a:r>
            <a:endParaRPr lang="en-US" altLang="zh-CN" sz="2400" dirty="0">
              <a:solidFill>
                <a:srgbClr val="FF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endParaRPr lang="zh-CN" altLang="en-US" sz="1000" dirty="0">
              <a:solidFill>
                <a:srgbClr val="FF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2400" dirty="0">
                <a:solidFill>
                  <a:srgbClr val="FF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桑</a:t>
            </a:r>
            <a:r>
              <a:rPr lang="zh-CN" altLang="en-US" sz="2400" dirty="0" smtClean="0">
                <a:solidFill>
                  <a:srgbClr val="FF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吉秋当</a:t>
            </a:r>
            <a:r>
              <a:rPr lang="zh-CN" altLang="en-US" sz="2400" dirty="0">
                <a:solidFill>
                  <a:srgbClr val="FF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帕</a:t>
            </a:r>
            <a:r>
              <a:rPr lang="zh-CN" altLang="en-US" sz="2400" dirty="0" smtClean="0">
                <a:solidFill>
                  <a:srgbClr val="FF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波根登</a:t>
            </a:r>
            <a:r>
              <a:rPr lang="zh-CN" altLang="en-US" sz="2400" dirty="0">
                <a:solidFill>
                  <a:srgbClr val="FF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拉  诸佛正法以及圣众前</a:t>
            </a:r>
            <a:endParaRPr lang="en-US" altLang="zh-CN" sz="2400" dirty="0">
              <a:solidFill>
                <a:srgbClr val="FF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endParaRPr lang="zh-CN" altLang="en-US" sz="1000" dirty="0">
              <a:solidFill>
                <a:srgbClr val="FF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2400" dirty="0">
                <a:solidFill>
                  <a:srgbClr val="FF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达</a:t>
            </a:r>
            <a:r>
              <a:rPr lang="zh-CN" altLang="en-US" sz="2400" dirty="0" smtClean="0">
                <a:solidFill>
                  <a:srgbClr val="FF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当桌折给</a:t>
            </a:r>
            <a:r>
              <a:rPr lang="zh-CN" altLang="en-US" sz="2400" dirty="0">
                <a:solidFill>
                  <a:srgbClr val="FF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贝嘉森切  我与六道众生敬皈依</a:t>
            </a:r>
            <a:endParaRPr lang="en-US" dirty="0">
              <a:solidFill>
                <a:srgbClr val="FF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24622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1" y="381000"/>
            <a:ext cx="11963401" cy="787400"/>
          </a:xfrm>
        </p:spPr>
        <p:txBody>
          <a:bodyPr>
            <a:normAutofit fontScale="90000"/>
          </a:bodyPr>
          <a:lstStyle/>
          <a:p>
            <a:r>
              <a:rPr lang="zh-CN" altLang="en-US" dirty="0">
                <a:solidFill>
                  <a:srgbClr val="FF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于如上皈依境前而发心者：初修四无量心：愿诸众生永具安乐等。次正行发心者：</a:t>
            </a:r>
            <a:endParaRPr lang="en-CA" dirty="0">
              <a:solidFill>
                <a:srgbClr val="FF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4" name="Vertical Scroll 3"/>
          <p:cNvSpPr/>
          <p:nvPr/>
        </p:nvSpPr>
        <p:spPr>
          <a:xfrm>
            <a:off x="1828800" y="1168400"/>
            <a:ext cx="8458200" cy="5461000"/>
          </a:xfrm>
          <a:prstGeom prst="verticalScroll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吙                                 吙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endParaRPr lang="zh-CN" altLang="en-US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杰达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迪森嘉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瓦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这结吉      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如同三世佛佛子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endParaRPr lang="zh-CN" altLang="en-US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向切巧德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特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讷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结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巴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达      已发最胜菩提心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endParaRPr lang="en-US" altLang="zh-CN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达匠夸恰桌根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扎西协      我亦为度遍天众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endParaRPr lang="zh-CN" altLang="en-US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喇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美向切巧德森结多      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愿发无上胜觉心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上颂诵十万遍后，次殊胜密咒果乘之发心：</a:t>
            </a:r>
            <a:endParaRPr lang="en-US" altLang="zh-CN" sz="24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endParaRPr lang="zh-CN" altLang="en-US" sz="1000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达当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塔意森坚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南       我与无边诸有情</a:t>
            </a:r>
          </a:p>
          <a:p>
            <a:pPr algn="ctr"/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耶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内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桑吉印巴拉       本来即是正觉尊</a:t>
            </a:r>
          </a:p>
          <a:p>
            <a:pPr algn="ctr"/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印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巴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西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波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达涅德       了知如是之自性</a:t>
            </a:r>
          </a:p>
          <a:p>
            <a:pPr algn="ctr"/>
            <a:r>
              <a:rPr lang="zh-CN" altLang="en-US" sz="2400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向切巧德森结多       </a:t>
            </a:r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即发殊胜菩提心</a:t>
            </a:r>
          </a:p>
          <a:p>
            <a:pPr algn="ctr"/>
            <a:r>
              <a:rPr lang="zh-CN" altLang="en-US" sz="2400" dirty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（如是随力诵。）</a:t>
            </a:r>
            <a:endParaRPr lang="en-US" dirty="0">
              <a:ln>
                <a:solidFill>
                  <a:srgbClr val="FF0000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4075072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nded Design Yellow 16x9">
  <a:themeElements>
    <a:clrScheme name="Banded_Design_Yellow">
      <a:dk1>
        <a:srgbClr val="323232"/>
      </a:dk1>
      <a:lt1>
        <a:sysClr val="window" lastClr="FFFFFF"/>
      </a:lt1>
      <a:dk2>
        <a:srgbClr val="000000"/>
      </a:dk2>
      <a:lt2>
        <a:srgbClr val="E5E8E8"/>
      </a:lt2>
      <a:accent1>
        <a:srgbClr val="FFCD36"/>
      </a:accent1>
      <a:accent2>
        <a:srgbClr val="F29E3E"/>
      </a:accent2>
      <a:accent3>
        <a:srgbClr val="83C546"/>
      </a:accent3>
      <a:accent4>
        <a:srgbClr val="52C1CA"/>
      </a:accent4>
      <a:accent5>
        <a:srgbClr val="7384CA"/>
      </a:accent5>
      <a:accent6>
        <a:srgbClr val="DA6A89"/>
      </a:accent6>
      <a:hlink>
        <a:srgbClr val="88CACA"/>
      </a:hlink>
      <a:folHlink>
        <a:srgbClr val="91A7CA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Banded_Design_Yellow">
      <a:dk1>
        <a:srgbClr val="595959"/>
      </a:dk1>
      <a:lt1>
        <a:sysClr val="window" lastClr="FFFFFF"/>
      </a:lt1>
      <a:dk2>
        <a:srgbClr val="323232"/>
      </a:dk2>
      <a:lt2>
        <a:srgbClr val="E5E8E8"/>
      </a:lt2>
      <a:accent1>
        <a:srgbClr val="FFCD36"/>
      </a:accent1>
      <a:accent2>
        <a:srgbClr val="F29E3E"/>
      </a:accent2>
      <a:accent3>
        <a:srgbClr val="83C546"/>
      </a:accent3>
      <a:accent4>
        <a:srgbClr val="52C1CA"/>
      </a:accent4>
      <a:accent5>
        <a:srgbClr val="7384CA"/>
      </a:accent5>
      <a:accent6>
        <a:srgbClr val="DA6A89"/>
      </a:accent6>
      <a:hlink>
        <a:srgbClr val="88CACA"/>
      </a:hlink>
      <a:folHlink>
        <a:srgbClr val="91A7CA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nded_Design_Yellow">
      <a:dk1>
        <a:srgbClr val="595959"/>
      </a:dk1>
      <a:lt1>
        <a:sysClr val="window" lastClr="FFFFFF"/>
      </a:lt1>
      <a:dk2>
        <a:srgbClr val="323232"/>
      </a:dk2>
      <a:lt2>
        <a:srgbClr val="E5E8E8"/>
      </a:lt2>
      <a:accent1>
        <a:srgbClr val="FFCD36"/>
      </a:accent1>
      <a:accent2>
        <a:srgbClr val="F29E3E"/>
      </a:accent2>
      <a:accent3>
        <a:srgbClr val="83C546"/>
      </a:accent3>
      <a:accent4>
        <a:srgbClr val="52C1CA"/>
      </a:accent4>
      <a:accent5>
        <a:srgbClr val="7384CA"/>
      </a:accent5>
      <a:accent6>
        <a:srgbClr val="DA6A89"/>
      </a:accent6>
      <a:hlink>
        <a:srgbClr val="88CACA"/>
      </a:hlink>
      <a:folHlink>
        <a:srgbClr val="91A7CA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866677B1-365E-411F-9971-C788BC29752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Yellow banded design presentation (widescreen)</Template>
  <TotalTime>0</TotalTime>
  <Words>4103</Words>
  <Application>Microsoft Office PowerPoint</Application>
  <PresentationFormat>Custom</PresentationFormat>
  <Paragraphs>438</Paragraphs>
  <Slides>19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Banded Design Yellow 16x9</vt:lpstr>
      <vt:lpstr>PowerPoint Presentation</vt:lpstr>
      <vt:lpstr>入座</vt:lpstr>
      <vt:lpstr>开显解脱道 - 第一修法</vt:lpstr>
      <vt:lpstr>《开显解脱道》修到哪儿就从头念到哪儿停止，余下的回向前念完</vt:lpstr>
      <vt:lpstr>开显解脱道 - 第二修法</vt:lpstr>
      <vt:lpstr>开显解脱道 - 第三修法</vt:lpstr>
      <vt:lpstr>开显解脱道 - 第四修法</vt:lpstr>
      <vt:lpstr>开显解脱道 - 复次不共前行之皈依者：</vt:lpstr>
      <vt:lpstr>于如上皈依境前而发心者：初修四无量心：愿诸众生永具安乐等。次正行发心者：</vt:lpstr>
      <vt:lpstr>供曼茶者：</vt:lpstr>
      <vt:lpstr>修诵金刚萨埵者：</vt:lpstr>
      <vt:lpstr>金刚萨埵 - 后行者：</vt:lpstr>
      <vt:lpstr>金刚萨埵 – 回向者，发愿者：</vt:lpstr>
      <vt:lpstr>上师瑜伽者：</vt:lpstr>
      <vt:lpstr>上师瑜伽者：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2015-09-26T20:05:38Z</dcterms:created>
  <dcterms:modified xsi:type="dcterms:W3CDTF">2018-05-15T22:01:25Z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TC029009979991</vt:lpwstr>
  </property>
</Properties>
</file>