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322" r:id="rId2"/>
    <p:sldId id="260" r:id="rId3"/>
    <p:sldId id="305" r:id="rId4"/>
    <p:sldId id="306" r:id="rId5"/>
    <p:sldId id="307" r:id="rId6"/>
    <p:sldId id="308" r:id="rId7"/>
    <p:sldId id="309" r:id="rId8"/>
    <p:sldId id="310" r:id="rId9"/>
    <p:sldId id="315" r:id="rId10"/>
    <p:sldId id="311" r:id="rId11"/>
    <p:sldId id="312" r:id="rId12"/>
    <p:sldId id="313" r:id="rId13"/>
    <p:sldId id="314" r:id="rId14"/>
    <p:sldId id="316" r:id="rId15"/>
    <p:sldId id="317" r:id="rId16"/>
    <p:sldId id="319" r:id="rId17"/>
    <p:sldId id="318" r:id="rId18"/>
    <p:sldId id="320" r:id="rId19"/>
    <p:sldId id="321" r:id="rId20"/>
    <p:sldId id="323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黑体" panose="02010609060101010101" pitchFamily="49" charset="-122"/>
      <p:regular r:id="rId27"/>
    </p:embeddedFont>
    <p:embeddedFont>
      <p:font typeface="Arial Black" panose="020B0A04020102020204" pitchFamily="34" charset="0"/>
      <p:bold r:id="rId28"/>
    </p:embeddedFont>
    <p:embeddedFont>
      <p:font typeface="宋体" panose="02010600030101010101" pitchFamily="2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Wide Latin" panose="020A0A07050505020404" pitchFamily="18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AA3F3C"/>
    <a:srgbClr val="772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610" y="-77"/>
      </p:cViewPr>
      <p:guideLst>
        <p:guide orient="horz" pos="1632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66D9D-91E1-41CD-A9C9-03C67987A9E6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0B5E2-4444-4180-8F40-3899BDE5B9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4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0B5E2-4444-4180-8F40-3899BDE5B94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39833" y="491565"/>
            <a:ext cx="3304572" cy="389154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1600" dirty="0" smtClean="0">
                <a:solidFill>
                  <a:schemeClr val="bg1">
                    <a:lumMod val="85000"/>
                  </a:schemeClr>
                </a:solidFill>
              </a:rPr>
              <a:t>发心偈</a:t>
            </a:r>
            <a:endParaRPr kumimoji="1" lang="zh-CN" alt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half" idx="2"/>
          </p:nvPr>
        </p:nvSpPr>
        <p:spPr>
          <a:xfrm>
            <a:off x="4736593" y="1085537"/>
            <a:ext cx="3298784" cy="3155636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顶礼本师释迦牟尼佛！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顶礼文殊智慧勇识</a:t>
            </a:r>
            <a:r>
              <a:rPr kumimoji="1" lang="zh-CN" altLang="zh-CN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！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顶礼传承大恩上师！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无上甚深微妙法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百千万劫难遭遇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我今见闻得受持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愿解如来真实义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为度化一切众生，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请大家发无上殊胜的</a:t>
            </a:r>
            <a:endParaRPr kumimoji="1" lang="en-US" altLang="zh-CN" sz="1500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1500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菩提心！</a:t>
            </a:r>
          </a:p>
          <a:p>
            <a:endParaRPr kumimoji="1" lang="zh-CN" altLang="en-US" sz="1500" dirty="0"/>
          </a:p>
        </p:txBody>
      </p:sp>
      <p:pic>
        <p:nvPicPr>
          <p:cNvPr id="5" name="Picture 4" descr="20160328201008110.JPEG790x6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55" y="389620"/>
            <a:ext cx="3629260" cy="42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723727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八</a:t>
            </a:r>
            <a:r>
              <a:rPr lang="en-US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诋毁五蕴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63638"/>
            <a:ext cx="8229600" cy="331901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密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宗认为，身体是五方佛的坛城，是清净的。如果认为这种密乘见解是不了义的，是不对的，在这个见解的基础上诋毁五蕴，摧残身体，则犯此戒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如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果能分开二谛，在世俗谛的角度做一些苦行，而胜义中认同密法的见解，则不算犯戒。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altLang="zh-CN" sz="1600" b="1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2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九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于法生疑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9622"/>
            <a:ext cx="8229600" cy="3394472"/>
          </a:xfrm>
        </p:spPr>
        <p:txBody>
          <a:bodyPr>
            <a:normAutofit/>
          </a:bodyPr>
          <a:lstStyle/>
          <a:p>
            <a:pPr lvl="0"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戒的对境：和第八条的对境相似，也是密法的见解，如身体是佛的坛城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lvl="0" indent="0">
              <a:buNone/>
            </a:pPr>
            <a:r>
              <a:rPr lang="en-US" altLang="zh-CN" sz="1800" b="1" dirty="0" smtClean="0">
                <a:solidFill>
                  <a:schemeClr val="bg1">
                    <a:lumMod val="85000"/>
                  </a:schemeClr>
                </a:solidFill>
              </a:rPr>
              <a:t>2.    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戒的界限：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如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果认为，这只是一种暂时的说法，实际上并非如此，即使是怀疑的态度，也会犯戒。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如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果认为，我现在没法理解，但是佛说的肯定有道理，希望我以后会慢慢明白；这样就不会犯戒。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1600" dirty="0">
                <a:solidFill>
                  <a:schemeClr val="bg1">
                    <a:lumMod val="85000"/>
                  </a:schemeClr>
                </a:solidFill>
              </a:rPr>
            </a:br>
            <a:endParaRPr lang="en-CA" sz="16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2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十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不度恶者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03598"/>
            <a:ext cx="8229600" cy="3607049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戒对境：恶毒者。伤害毁谤上师和三宝的佛法的怨敌；破坏密乘誓言的人；舍弃密法的人；进入密法行人的聚会中伤害修行人的；受灌顶后违犯戒律不忏悔只知道造作恶业的人；三恶趣的众生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戒界限：有能力度化而不度化，则犯此戒。此戒主要是针对具有一定密乘的功德和能力的修行人，不是针对我们这样的普通人而言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作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为我们这样的普通的密乘弟子，如果对于恶毒者，身体上也融洽相处，亲密无间，也会犯戒。我们应该在心里发愿将来有能力时度化他们，现在则应该在身体上保持远离</a:t>
            </a:r>
            <a:r>
              <a:rPr lang="en-US" sz="1800" b="1" dirty="0">
                <a:solidFill>
                  <a:schemeClr val="bg1">
                    <a:lumMod val="85000"/>
                  </a:schemeClr>
                </a:solidFill>
              </a:rPr>
              <a:t> 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1600" dirty="0">
                <a:solidFill>
                  <a:schemeClr val="bg1">
                    <a:lumMod val="85000"/>
                  </a:schemeClr>
                </a:solidFill>
              </a:rPr>
            </a:br>
            <a:endParaRPr lang="en-CA" sz="16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52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十一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揣</a:t>
            </a:r>
            <a:r>
              <a:rPr lang="zh-CN" altLang="en-US" sz="2000" b="1" dirty="0">
                <a:solidFill>
                  <a:srgbClr val="C00000"/>
                </a:solidFill>
              </a:rPr>
              <a:t>度正法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9662"/>
            <a:ext cx="8229600" cy="2376264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戒的对境：“空性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”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戒界限</a:t>
            </a: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 如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果以普通的逻辑，认定空性并非远离一切戏论的，而是小乘抉择的那种无我，或是单空等，则犯此戒。如果仅仅是不懂，不会犯戒。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十二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令</a:t>
            </a:r>
            <a:r>
              <a:rPr lang="zh-CN" altLang="en-US" sz="2000" b="1" dirty="0">
                <a:solidFill>
                  <a:srgbClr val="C00000"/>
                </a:solidFill>
              </a:rPr>
              <a:t>信士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厌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违犯此戒的几个条件：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/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对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境是对佛法尤其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是对密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法有信心的众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生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必须是为了阻碍信仰，令其退失信心而故意采取某些手段。如果是无意的，不犯此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戒。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必须有身语的行为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对方的确因此而退失了信心。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十三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不受圣物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81642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戒的对境，是密乘特殊场合时的誓言物，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又称为圣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物。这些誓言物的目的是为了强行推翻我们无始以来所建立的清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净与不清净的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分别念，帮助我们接受一切本来平等的观念，以促进修行，最终证悟大平等。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     如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果执着于自己感官的感受，认为这些誓言物不仅仅现象上，而且本体上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也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CN" sz="18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    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不清净的，因而拒绝，这样就已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经和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密乘的见解大相径庭，所以会犯戒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AutoNum type="arabicPeriod" startAt="2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誓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言物有两种，受用誓言物和使用的誓言物，如铃和杵等。相应的，犯戒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的行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为也分两种：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认为受用誓言物极为肮脏而拒绝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或者认为使用铃和杵等是多此一举，实际上并不需要，只须修行即可，带着这个念头拒绝誓言物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501"/>
            <a:ext cx="8229600" cy="723727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十三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不受圣物（续）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456384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85000"/>
                </a:schemeClr>
              </a:buClr>
              <a:buFont typeface="+mj-lt"/>
              <a:buAutoNum type="arabicPeriod" startAt="3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戒的界限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：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+mj-lt"/>
              <a:buAutoNum type="arabicPeriod" startAt="3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誓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言物的接受方式是随着接受人的具体情况而定的。有两种人可以不正式接受誓言物：第一种是初学者，还没有能力接受誓言物，对他们不必强求；第二种是修行已达到顶峰阶段的修行人，他的境界中已经证悟一切清净平等，没有分别，也就没有必要接受誓言物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像我们这样的修证还没有达到一定境界的人，在会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供的时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候，对于酒肉等誓言物，可以用表示的方法，比如用手指沾一点酒涂在嘴唇上，或者享用像苍蝇腿一样大小的肉，这样既不会违犯密乘戒，也不会违犯显宗的戒律。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1510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十四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诋毁女性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75606"/>
            <a:ext cx="8229600" cy="3528392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犯戒的对境：所有的女性。因为其中包括了许多智慧女性，尤其末法时代，以各种身份度化众生的度母，空行母比比皆是，所以如果随意毁谤整个女性，就很可能毁谤了金刚亥母，白度母，作明佛母等佛的化身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犯戒的界限有四条：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对方必须是女性。虽然毁谤一个女性，但必须建立在指责所有女性过失的前提下。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具有言说过失的动机。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毁谤的内容，是所有女性的过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失。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对方必须听见。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结 言</a:t>
            </a:r>
            <a:endParaRPr lang="en-CA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816424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以上十四条根本戒是密宗最基础的戒律，所有密法的修行人，都必须恪守不渝，以如临深渊，如履薄冰的态度，小心翼翼地护持此戒。如果违犯，应当悬崖勒马，尽快忏悔。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从时间上说，如果发生了犯戒的行为，在四个小时之内没有进行对治，则会犯戒。如果超过了一定的时间，犯戒的过失就会很严重。随着时间的长度，过失会变得非常非常严重。如果超过了一定的时间界限，还是不愿意忏悔，就会彻底失毁根本戒，无法恢复，此生之后则必定堕入金刚地狱。所以，密乘戒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律是非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常严厉的对境，一定要认真呵护。现在有一种很颠倒的现象，对于别解脱戒，非常认真，而对于灌顶和密乘戒律，反而非常随意，这是非常愚痴和颠倒的。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结 言</a:t>
            </a:r>
            <a:endParaRPr lang="en-CA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816424"/>
          </a:xfrm>
        </p:spPr>
        <p:txBody>
          <a:bodyPr>
            <a:normAutofit/>
          </a:bodyPr>
          <a:lstStyle/>
          <a:p>
            <a:pPr lvl="0">
              <a:buClr>
                <a:schemeClr val="bg1">
                  <a:lumMod val="85000"/>
                </a:schemeClr>
              </a:buClr>
              <a:buFont typeface="+mj-lt"/>
              <a:buAutoNum type="arabicPeriod" startAt="3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密乘戒律虽然是非常严厉的对境，但是密乘非常殊胜，而且只要对密法有一定信心和恭敬心，对戒律比较重视，也通过学习有一定的了解，一般人也不是那么容易就会破根本戒的。而且，密乘破戒后，可以通过忏悔和自己观想重受等方法恢复，这是密乘戒律的不共殊胜之处。所以，有缘者也不用过于害怕而错失机会，为了度化众生尽快成佛，应该有勇气去承担这个风险。而只要好好守戒，密乘相应的功德和修法利益也是不可思议的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+mj-lt"/>
              <a:buAutoNum type="arabicPeriod" startAt="3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Clr>
                <a:schemeClr val="bg1">
                  <a:lumMod val="85000"/>
                </a:schemeClr>
              </a:buClr>
              <a:buFont typeface="+mj-lt"/>
              <a:buAutoNum type="arabicPeriod" startAt="3"/>
            </a:pP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犯戒后忏悔的方法</a:t>
            </a:r>
            <a:r>
              <a:rPr lang="en-US" sz="1800" b="1" dirty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金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刚萨埵的修法是最适合我们大多数人的最殊胜的忏悔方法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更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多内容，大家请参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考</a:t>
            </a:r>
            <a:r>
              <a:rPr lang="en-US" altLang="zh-CN" sz="1800" b="1" dirty="0" smtClean="0">
                <a:solidFill>
                  <a:schemeClr val="bg1">
                    <a:lumMod val="85000"/>
                  </a:schemeClr>
                </a:solidFill>
              </a:rPr>
              <a:t>《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慧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灯之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光</a:t>
            </a:r>
            <a:r>
              <a:rPr lang="en-US" altLang="zh-CN" sz="1800" b="1" dirty="0">
                <a:solidFill>
                  <a:schemeClr val="bg1">
                    <a:lumMod val="85000"/>
                  </a:schemeClr>
                </a:solidFill>
              </a:rPr>
              <a:t>》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中的</a:t>
            </a:r>
            <a:r>
              <a:rPr lang="en-US" altLang="zh-CN" sz="1800" b="1" dirty="0" smtClean="0">
                <a:solidFill>
                  <a:schemeClr val="bg1">
                    <a:lumMod val="85000"/>
                  </a:schemeClr>
                </a:solidFill>
              </a:rPr>
              <a:t>《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失密乘戒的界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限与忏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悔清净的方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法</a:t>
            </a:r>
            <a:r>
              <a:rPr lang="en-US" altLang="zh-CN" sz="1800" b="1" dirty="0">
                <a:solidFill>
                  <a:schemeClr val="bg1">
                    <a:lumMod val="85000"/>
                  </a:schemeClr>
                </a:solidFill>
              </a:rPr>
              <a:t>》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067694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  <a:t>密乘十四条根本戒</a:t>
            </a:r>
            <a:r>
              <a:rPr lang="en-US" altLang="zh-CN" sz="4000" b="1" dirty="0" smtClean="0">
                <a:solidFill>
                  <a:srgbClr val="C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  <a:t/>
            </a:r>
            <a:br>
              <a:rPr lang="en-US" altLang="zh-CN" sz="4000" b="1" dirty="0" smtClean="0">
                <a:solidFill>
                  <a:srgbClr val="C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</a:br>
            <a:r>
              <a:rPr lang="en-US" altLang="zh-CN" sz="4000" b="1" dirty="0">
                <a:solidFill>
                  <a:srgbClr val="C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  <a:t/>
            </a:r>
            <a:br>
              <a:rPr lang="en-US" altLang="zh-CN" sz="4000" b="1" dirty="0">
                <a:solidFill>
                  <a:srgbClr val="C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</a:br>
            <a:r>
              <a:rPr lang="en-US" altLang="zh-CN" sz="2200" b="1" dirty="0" smtClean="0">
                <a:solidFill>
                  <a:srgbClr val="C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  <a:t>-- </a:t>
            </a:r>
            <a:r>
              <a:rPr lang="zh-CN" altLang="en-US" sz="2200" b="1" dirty="0" smtClean="0">
                <a:solidFill>
                  <a:srgbClr val="C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  <a:t>慈诚罗珠堪布著</a:t>
            </a:r>
            <a:endParaRPr lang="en-CA" sz="2200" b="1" dirty="0">
              <a:solidFill>
                <a:srgbClr val="C00000"/>
              </a:solidFill>
              <a:latin typeface="Wide Latin" panose="020A0A070505050204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987574"/>
            <a:ext cx="5486400" cy="2952328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回向偈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文殊师利勇猛智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普贤慧行亦复然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我今回向诸善根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随彼一切常修学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三世诸佛所称叹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如是最胜诸大愿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我今回向诸善根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pPr algn="ctr"/>
            <a:r>
              <a:rPr kumimoji="1" lang="zh-CN" altLang="en-US" sz="2900" b="1" dirty="0">
                <a:solidFill>
                  <a:schemeClr val="bg1">
                    <a:lumMod val="85000"/>
                  </a:schemeClr>
                </a:solidFill>
                <a:latin typeface="+mn-ea"/>
                <a:cs typeface="华文隶书"/>
              </a:rPr>
              <a:t>为得普贤殊胜行</a:t>
            </a:r>
            <a:endParaRPr kumimoji="1" lang="en-US" altLang="zh-CN" sz="2900" b="1" dirty="0">
              <a:solidFill>
                <a:schemeClr val="bg1">
                  <a:lumMod val="85000"/>
                </a:schemeClr>
              </a:solidFill>
              <a:latin typeface="+mn-ea"/>
              <a:cs typeface="华文隶书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57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z="2000" b="1" dirty="0" smtClean="0">
                <a:solidFill>
                  <a:srgbClr val="C00000"/>
                </a:solidFill>
              </a:rPr>
              <a:t>一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诋</a:t>
            </a:r>
            <a:r>
              <a:rPr lang="zh-CN" altLang="en-US" sz="2000" b="1" dirty="0">
                <a:solidFill>
                  <a:srgbClr val="C00000"/>
                </a:solidFill>
              </a:rPr>
              <a:t>毁上师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888432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戒的对境：</a:t>
            </a:r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六种恩德上师中的和密乘有关的三恩德上师：灌顶上师；讲解密续的上师；赐予密宗窍诀的上师</a:t>
            </a: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；</a:t>
            </a:r>
            <a:endParaRPr lang="en-CA" altLang="zh-CN" sz="16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      （当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然，从保守的角度来说，六种佛法的恩德上师都不能诋</a:t>
            </a: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毁）</a:t>
            </a:r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Clr>
                <a:schemeClr val="bg1">
                  <a:lumMod val="85000"/>
                </a:schemeClr>
              </a:buClr>
              <a:buFont typeface="+mj-lt"/>
              <a:buAutoNum type="arabicPeriod" startAt="2"/>
            </a:pP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戒的界限</a:t>
            </a: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：</a:t>
            </a:r>
            <a:endParaRPr lang="en-CA" altLang="zh-CN" sz="16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所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谓“诋毁”，是指无论从世间的角度，认为上师人品不好，没有学问等等，</a:t>
            </a: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还是从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出世间的角度，认为上师戒律不清净，没有智慧，没有禅定力等等，认为</a:t>
            </a: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自己已经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超胜于上师。</a:t>
            </a:r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戒的限度：认为自己可以不再恭敬上师，并打算和上师一刀两断。最严重的</a:t>
            </a: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是以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嗔恨心诋毁上师，轻侮上师，扰乱其心。</a:t>
            </a:r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arenR"/>
            </a:pPr>
            <a:r>
              <a:rPr lang="zh-CN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不</a:t>
            </a:r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</a:rPr>
              <a:t>一定需要身语的行为，只要心中产生了诋毁的念头，就算是犯戒。</a:t>
            </a:r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600" b="1" dirty="0" smtClean="0">
                <a:solidFill>
                  <a:srgbClr val="FFFF00"/>
                </a:solidFill>
              </a:rPr>
              <a:t>在</a:t>
            </a:r>
            <a:r>
              <a:rPr lang="zh-CN" altLang="en-US" sz="1600" b="1" dirty="0">
                <a:solidFill>
                  <a:srgbClr val="FFFF00"/>
                </a:solidFill>
              </a:rPr>
              <a:t>所有戒律中，诋毁密乘上师的过失和后果是最可怕的</a:t>
            </a:r>
            <a:endParaRPr lang="en-CA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509"/>
            <a:ext cx="8229600" cy="651719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二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违</a:t>
            </a:r>
            <a:r>
              <a:rPr lang="zh-CN" altLang="en-US" sz="2000" b="1" dirty="0">
                <a:solidFill>
                  <a:srgbClr val="C00000"/>
                </a:solidFill>
              </a:rPr>
              <a:t>如来教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7614"/>
            <a:ext cx="8229600" cy="339447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戒的对境：违犯的是如来制订的戒律。仅仅违背经书上的教言，不能归于此戒条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必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须明知自己的行为会违犯戒律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必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须具有“毫无顾忌的轻视心态”而违犯戒律。仅仅以烦恼心无法控制而犯戒不归入这一戒条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n-CA" sz="16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600" b="1" dirty="0" smtClean="0">
                <a:solidFill>
                  <a:srgbClr val="FFFF00"/>
                </a:solidFill>
              </a:rPr>
              <a:t>如</a:t>
            </a:r>
            <a:r>
              <a:rPr lang="zh-CN" altLang="en-US" sz="1600" b="1" dirty="0">
                <a:solidFill>
                  <a:srgbClr val="FFFF00"/>
                </a:solidFill>
              </a:rPr>
              <a:t>果有轻视的念头，则哪怕违越的仅仅是别解脱戒中最轻微的戒条，也会违犯此根本戒，而具有极大的过失</a:t>
            </a:r>
            <a:r>
              <a:rPr lang="zh-CN" altLang="en-US" sz="1600" b="1" dirty="0" smtClean="0">
                <a:solidFill>
                  <a:srgbClr val="FFFF00"/>
                </a:solidFill>
              </a:rPr>
              <a:t>。</a:t>
            </a:r>
            <a:endParaRPr lang="en-CA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709587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三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嗔</a:t>
            </a:r>
            <a:r>
              <a:rPr lang="zh-CN" altLang="en-US" sz="2000" b="1" dirty="0">
                <a:solidFill>
                  <a:srgbClr val="C00000"/>
                </a:solidFill>
              </a:rPr>
              <a:t>恨道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友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9582"/>
            <a:ext cx="8291264" cy="3744416"/>
          </a:xfrm>
        </p:spPr>
        <p:txBody>
          <a:bodyPr>
            <a:noAutofit/>
          </a:bodyPr>
          <a:lstStyle/>
          <a:p>
            <a:pPr>
              <a:buClr>
                <a:schemeClr val="bg1">
                  <a:lumMod val="85000"/>
                </a:schemeClr>
              </a:buClr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戒对境：按照宁玛派的观点，必须是得过灌顶的入密乘者（即金刚道友）。如果是在同一个上师面前接受的灌顶，甚至是同时入坛城接受灌顶的金刚道友，则对境更加严厉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戒的界限：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对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境为密乘道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友</a:t>
            </a:r>
            <a:endParaRPr lang="en-CA" altLang="zh-CN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对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方具有密乘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戒</a:t>
            </a:r>
            <a:endParaRPr lang="en-CA" altLang="zh-CN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明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知对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方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是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密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乘道友及具有密乘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戒</a:t>
            </a:r>
            <a:endParaRPr lang="en-CA" altLang="zh-CN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在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嗔恨心摄持下，并具备打骂的行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为</a:t>
            </a:r>
            <a:endParaRPr lang="en-CA" altLang="zh-CN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如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果是骂对方，对方必须能够听见并且听懂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      --- 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以上条件必须同时具备。否则，虽然过失很大，但是不算违犯根本戒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 </a:t>
            </a:r>
            <a:endParaRPr lang="en-CA" sz="1500" b="1" dirty="0">
              <a:solidFill>
                <a:schemeClr val="bg1">
                  <a:lumMod val="85000"/>
                </a:schemeClr>
              </a:solidFill>
              <a:latin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15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857250"/>
          </a:xfrm>
        </p:spPr>
        <p:txBody>
          <a:bodyPr>
            <a:normAutofit/>
          </a:bodyPr>
          <a:lstStyle/>
          <a:p>
            <a:pPr lvl="0"/>
            <a:r>
              <a:rPr lang="zh-CN" altLang="en-US" sz="2000" b="1" dirty="0" smtClean="0">
                <a:solidFill>
                  <a:srgbClr val="C00000"/>
                </a:solidFill>
              </a:rPr>
              <a:t>四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 舍</a:t>
            </a:r>
            <a:r>
              <a:rPr lang="zh-CN" altLang="en-US" sz="2000" b="1" dirty="0">
                <a:solidFill>
                  <a:srgbClr val="C00000"/>
                </a:solidFill>
              </a:rPr>
              <a:t>弃慈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心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91630"/>
            <a:ext cx="8229600" cy="3394472"/>
          </a:xfrm>
        </p:spPr>
        <p:txBody>
          <a:bodyPr>
            <a:normAutofit lnSpcReduction="10000"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戒对境：任何一个众生。哪怕仅仅对一个众生舍弃慈心，也会毁犯此戒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戒行为：如果发愿，有朝一日我能够度化他，我也不会度化他利益他；或者希望某一个众生远离一切快乐，恒时遭受痛苦，有这样的嗔恨心都算“舍弃慈心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”。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戒的界限：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对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方是任何一个生命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不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需要行为，仅仅有这样发心就算是犯戒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1600" dirty="0">
                <a:solidFill>
                  <a:schemeClr val="bg1">
                    <a:lumMod val="85000"/>
                  </a:schemeClr>
                </a:solidFill>
              </a:rPr>
            </a:br>
            <a:endParaRPr lang="en-CA" sz="16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15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7574"/>
            <a:ext cx="8229600" cy="651719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五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舍</a:t>
            </a:r>
            <a:r>
              <a:rPr lang="zh-CN" altLang="en-US" sz="2000" b="1" dirty="0">
                <a:solidFill>
                  <a:srgbClr val="C00000"/>
                </a:solidFill>
              </a:rPr>
              <a:t>弃菩提心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7694"/>
            <a:ext cx="8229600" cy="1872208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这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里指的舍弃愿菩提心。比如，我不发菩提心了，我还是只求自己的解脱吧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如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果有了这种念头，就违犯根本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戒。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z="2000" b="1" dirty="0" smtClean="0">
                <a:solidFill>
                  <a:srgbClr val="C00000"/>
                </a:solidFill>
              </a:rPr>
              <a:t>六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诋</a:t>
            </a:r>
            <a:r>
              <a:rPr lang="zh-CN" altLang="en-US" sz="2000" b="1" dirty="0">
                <a:solidFill>
                  <a:srgbClr val="C00000"/>
                </a:solidFill>
              </a:rPr>
              <a:t>毁宗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派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31590"/>
            <a:ext cx="8147248" cy="3394472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戒对境：所有佛法的宗派。但是不包括外道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戒的行为：如果对某个宗派具有嗔恨心，或者信口雌黄地说某教派的教理不是佛宣讲的，某些经典不是佛经等等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戒的界限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：</a:t>
            </a:r>
            <a:endParaRPr lang="en-CA" altLang="zh-CN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从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保守一点的角度说，即使没有人听见，我们随意这样说，也有可能毁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犯此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戒，所以应特别谨慎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CA" altLang="zh-CN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祖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师大德的论典，虽然不是佛经，如果随意诽谤，也会毁犯此戒。如果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不具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有信心，不是犯戒</a:t>
            </a: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CA" altLang="zh-CN" sz="1800" b="1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</a:rPr>
              <a:t>在</a:t>
            </a:r>
            <a:r>
              <a:rPr lang="zh-CN" altLang="en-US" sz="1800" b="1" dirty="0">
                <a:solidFill>
                  <a:schemeClr val="bg1">
                    <a:lumMod val="85000"/>
                  </a:schemeClr>
                </a:solidFill>
              </a:rPr>
              <a:t>犯此戒的同时，也会犯下谤法的严重恶业，所以要特别谨慎。</a:t>
            </a:r>
            <a:endParaRPr lang="en-CA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z="2000" b="1" dirty="0" smtClean="0">
                <a:solidFill>
                  <a:srgbClr val="C00000"/>
                </a:solidFill>
              </a:rPr>
              <a:t>七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泄露秘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密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574"/>
            <a:ext cx="8147248" cy="3888431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向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哪些人泄露秘密会毁犯此戒呢？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没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有得过任何灌顶的</a:t>
            </a: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人</a:t>
            </a:r>
            <a:endParaRPr lang="en-CA" altLang="zh-CN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如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果泄露秘密之后，对方因为不能接受深奥的观点，有可能产生邪见的人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虽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然得过宝瓶灌顶，却没有得过更深的灌顶，却为其传授更深的修</a:t>
            </a: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法</a:t>
            </a:r>
            <a:endParaRPr lang="en-CA" altLang="zh-CN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失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毁了密乘的根本戒，却不愿忏悔的人。如果愿意诚心忏悔，不在此范围内</a:t>
            </a: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US" altLang="zh-CN" sz="17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chemeClr val="bg1">
                  <a:lumMod val="85000"/>
                </a:schemeClr>
              </a:buClr>
              <a:buFont typeface="+mj-lt"/>
              <a:buAutoNum type="arabicPeriod" startAt="2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犯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戒的界限，须同时具足以下六个条件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对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方是上面的四种人之一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对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方必须生起了邪见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自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己明知对方会生起邪见。如果自己事先没有想到，不算是犯戒。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对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方必须听懂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没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有特殊的需要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CN" altLang="en-US" sz="1700" b="1" dirty="0" smtClean="0">
                <a:solidFill>
                  <a:schemeClr val="bg1">
                    <a:lumMod val="85000"/>
                  </a:schemeClr>
                </a:solidFill>
              </a:rPr>
              <a:t>所</a:t>
            </a:r>
            <a:r>
              <a:rPr lang="zh-CN" altLang="en-US" sz="1700" b="1" dirty="0">
                <a:solidFill>
                  <a:schemeClr val="bg1">
                    <a:lumMod val="85000"/>
                  </a:schemeClr>
                </a:solidFill>
              </a:rPr>
              <a:t>泄露的内容，属于密法的不共同的观点，修法等。</a:t>
            </a:r>
            <a:endParaRPr lang="en-CA" sz="17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</TotalTime>
  <Words>3237</Words>
  <Application>Microsoft Office PowerPoint</Application>
  <PresentationFormat>On-screen Show (16:9)</PresentationFormat>
  <Paragraphs>153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华文隶书</vt:lpstr>
      <vt:lpstr>黑体</vt:lpstr>
      <vt:lpstr>Wingdings</vt:lpstr>
      <vt:lpstr>Arial Black</vt:lpstr>
      <vt:lpstr>宋体</vt:lpstr>
      <vt:lpstr>微软雅黑</vt:lpstr>
      <vt:lpstr>Wide Latin</vt:lpstr>
      <vt:lpstr>Office 主题</vt:lpstr>
      <vt:lpstr>发心偈</vt:lpstr>
      <vt:lpstr>密乘十四条根本戒  -- 慈诚罗珠堪布著</vt:lpstr>
      <vt:lpstr>一. 诋毁上师</vt:lpstr>
      <vt:lpstr>二. 违如来教</vt:lpstr>
      <vt:lpstr>三. 嗔恨道友</vt:lpstr>
      <vt:lpstr>四. 舍弃慈心</vt:lpstr>
      <vt:lpstr>五. 舍弃菩提心</vt:lpstr>
      <vt:lpstr>六. 诋毁宗派</vt:lpstr>
      <vt:lpstr>七. 泄露秘密</vt:lpstr>
      <vt:lpstr>八. 诋毁五蕴 </vt:lpstr>
      <vt:lpstr>九. 于法生疑</vt:lpstr>
      <vt:lpstr>十. 不度恶者</vt:lpstr>
      <vt:lpstr>十一. 揣度正法</vt:lpstr>
      <vt:lpstr>十二. 令信士厌</vt:lpstr>
      <vt:lpstr>十三. 不受圣物</vt:lpstr>
      <vt:lpstr>十三. 不受圣物（续）</vt:lpstr>
      <vt:lpstr>十四. 诋毁女性</vt:lpstr>
      <vt:lpstr>结 言</vt:lpstr>
      <vt:lpstr>结 言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73</cp:revision>
  <dcterms:created xsi:type="dcterms:W3CDTF">2016-11-28T11:05:00Z</dcterms:created>
  <dcterms:modified xsi:type="dcterms:W3CDTF">2018-06-25T04:03:02Z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2052-10.1.0.6877</vt:lpwstr>
  </property>
</Properties>
</file>