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60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90" d="100"/>
          <a:sy n="90" d="100"/>
        </p:scale>
        <p:origin x="43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5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4" y="609601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1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9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6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6" y="2737247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5" y="2737247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6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5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onderopolis.org/wonder/how-many-animals-are-there-in-the-world" TargetMode="External"/><Relationship Id="rId2" Type="http://schemas.openxmlformats.org/officeDocument/2006/relationships/hyperlink" Target="http://www.cbc.ca/news/lotteries-what-are-the-odds-1.77528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8308B-0BD4-4A6B-8A30-EF27316E3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878958"/>
          </a:xfrm>
        </p:spPr>
        <p:txBody>
          <a:bodyPr>
            <a:normAutofit fontScale="90000"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思考讨论题</a:t>
            </a:r>
            <a:br>
              <a:rPr lang="en-US" altLang="zh-CN" dirty="0">
                <a:solidFill>
                  <a:schemeClr val="tx1"/>
                </a:solidFill>
              </a:rPr>
            </a:b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1BC6A1-47C4-457E-8285-2CEBF2072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5" y="1735287"/>
            <a:ext cx="8596668" cy="3880773"/>
          </a:xfrm>
        </p:spPr>
        <p:txBody>
          <a:bodyPr>
            <a:normAutofit/>
          </a:bodyPr>
          <a:lstStyle/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1. </a:t>
            </a:r>
            <a:r>
              <a:rPr lang="zh-CN" altLang="en-US" sz="2800" dirty="0">
                <a:solidFill>
                  <a:schemeClr val="tx1"/>
                </a:solidFill>
              </a:rPr>
              <a:t>在轮回中得人生的概率有多大？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2. </a:t>
            </a:r>
            <a:r>
              <a:rPr lang="zh-CN" altLang="en-US" sz="2800" dirty="0">
                <a:solidFill>
                  <a:schemeClr val="tx1"/>
                </a:solidFill>
              </a:rPr>
              <a:t>不得人生有什么缺陷？为什么得人身是所依圆满？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3. </a:t>
            </a:r>
            <a:r>
              <a:rPr lang="zh-CN" altLang="en-US" sz="2800" dirty="0">
                <a:solidFill>
                  <a:schemeClr val="tx1"/>
                </a:solidFill>
              </a:rPr>
              <a:t>中土是哪里？我们生在中土吗？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4. </a:t>
            </a:r>
            <a:r>
              <a:rPr lang="zh-CN" altLang="en-US" sz="2800" dirty="0">
                <a:solidFill>
                  <a:schemeClr val="tx1"/>
                </a:solidFill>
              </a:rPr>
              <a:t>不生中土有什么缺陷？为什么生中土是环境圆满？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5. </a:t>
            </a:r>
            <a:r>
              <a:rPr lang="zh-CN" altLang="en-US" sz="2800" dirty="0">
                <a:solidFill>
                  <a:schemeClr val="tx1"/>
                </a:solidFill>
              </a:rPr>
              <a:t>请总结一下得人身的观修思考方法。</a:t>
            </a:r>
          </a:p>
          <a:p>
            <a:pPr algn="l"/>
            <a:r>
              <a:rPr lang="en-US" altLang="zh-CN" sz="2800" dirty="0">
                <a:solidFill>
                  <a:schemeClr val="tx1"/>
                </a:solidFill>
              </a:rPr>
              <a:t>6. </a:t>
            </a:r>
            <a:r>
              <a:rPr lang="zh-CN" altLang="en-US" sz="2800" dirty="0">
                <a:solidFill>
                  <a:schemeClr val="tx1"/>
                </a:solidFill>
              </a:rPr>
              <a:t>请总结一下生中土的观修思考方法。</a:t>
            </a:r>
          </a:p>
        </p:txBody>
      </p:sp>
    </p:spTree>
    <p:extLst>
      <p:ext uri="{BB962C8B-B14F-4D97-AF65-F5344CB8AC3E}">
        <p14:creationId xmlns:p14="http://schemas.microsoft.com/office/powerpoint/2010/main" val="406424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B2730-EB4A-493C-8309-43BD8D1F7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910856"/>
          </a:xfrm>
        </p:spPr>
        <p:txBody>
          <a:bodyPr/>
          <a:lstStyle/>
          <a:p>
            <a:r>
              <a:rPr lang="zh-CN" altLang="en-US" dirty="0"/>
              <a:t>盲龟值浮木的比喻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1520456"/>
            <a:ext cx="9051456" cy="4520907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zh-CN" altLang="en-US" sz="2000" dirty="0"/>
              <a:t>佛陀对众比丘说：“比如大地被茫茫大海水覆盖，海中一只无量劫寿命的盲眼老龟，百年一露其头。只有一孔的浮木随风于茫茫海面东飘西荡。那么，这只盲眼老龟有可能遇到浮木上的孔么？”阿难答道：“佛陀，不能。”“为什么呢？”“若这只盲眼的老龟游至海东，浮木可能随风至海西。南、北方等四面同样如此，不一定能互相碰到。”佛陀对阿难说：“盲龟浮木虽然略相违背，然尚有可能值遇。轮回中的愚痴众生，要想暂时得到人身，比此更难。</a:t>
            </a:r>
            <a:endParaRPr lang="en-US" altLang="zh-CN" sz="2000" dirty="0"/>
          </a:p>
          <a:p>
            <a:endParaRPr lang="en-US" sz="2000" dirty="0"/>
          </a:p>
          <a:p>
            <a:r>
              <a:rPr lang="zh-CN" altLang="en-US" sz="2000" dirty="0"/>
              <a:t>太平洋面积</a:t>
            </a:r>
            <a:r>
              <a:rPr lang="en-US" altLang="zh-CN" sz="2000" dirty="0"/>
              <a:t>1.8</a:t>
            </a:r>
            <a:r>
              <a:rPr lang="zh-CN" altLang="en-US" sz="2000" dirty="0"/>
              <a:t>亿平方公里，也就是</a:t>
            </a:r>
            <a:r>
              <a:rPr lang="en-US" altLang="zh-CN" sz="2000" dirty="0"/>
              <a:t>1.8x10</a:t>
            </a:r>
            <a:r>
              <a:rPr lang="en-US" altLang="zh-CN" sz="2000" baseline="30000" dirty="0"/>
              <a:t>14</a:t>
            </a:r>
            <a:r>
              <a:rPr lang="zh-CN" altLang="en-US" sz="2000" dirty="0"/>
              <a:t>平方米</a:t>
            </a:r>
            <a:r>
              <a:rPr lang="en-US" altLang="zh-CN" sz="2000" baseline="30000" dirty="0"/>
              <a:t> </a:t>
            </a:r>
            <a:r>
              <a:rPr lang="zh-CN" altLang="en-US" sz="2000" dirty="0"/>
              <a:t>，假定浮木的孔大约</a:t>
            </a:r>
            <a:r>
              <a:rPr lang="en-US" altLang="zh-CN" sz="2000" dirty="0"/>
              <a:t>0.1</a:t>
            </a:r>
            <a:r>
              <a:rPr lang="zh-CN" altLang="en-US" sz="2000" dirty="0"/>
              <a:t>米长与宽</a:t>
            </a:r>
            <a:r>
              <a:rPr lang="en-US" altLang="zh-CN" sz="2000" dirty="0"/>
              <a:t>, </a:t>
            </a:r>
            <a:r>
              <a:rPr lang="zh-CN" altLang="en-US" sz="2000" dirty="0"/>
              <a:t>面积</a:t>
            </a:r>
            <a:r>
              <a:rPr lang="en-US" altLang="zh-CN" sz="2000" dirty="0"/>
              <a:t>10</a:t>
            </a:r>
            <a:r>
              <a:rPr lang="en-US" altLang="zh-CN" sz="2000" baseline="30000" dirty="0"/>
              <a:t>-2</a:t>
            </a:r>
            <a:r>
              <a:rPr lang="zh-CN" altLang="en-US" sz="2000" dirty="0"/>
              <a:t>平方米。</a:t>
            </a:r>
            <a:endParaRPr lang="en-US" altLang="zh-CN" sz="2000" dirty="0"/>
          </a:p>
          <a:p>
            <a:r>
              <a:rPr lang="zh-CN" altLang="en-US" sz="2000" dirty="0"/>
              <a:t>盲龟碰到浮木孔的概率是</a:t>
            </a:r>
            <a:r>
              <a:rPr lang="en-US" altLang="zh-CN" sz="2000" dirty="0"/>
              <a:t>10</a:t>
            </a:r>
            <a:r>
              <a:rPr lang="en-US" altLang="zh-CN" sz="2000" baseline="30000" dirty="0"/>
              <a:t>-2</a:t>
            </a:r>
            <a:r>
              <a:rPr lang="en-US" altLang="zh-CN" sz="2000" dirty="0"/>
              <a:t>/(1.8x10</a:t>
            </a:r>
            <a:r>
              <a:rPr lang="en-US" altLang="zh-CN" sz="2000" baseline="30000" dirty="0"/>
              <a:t>14</a:t>
            </a:r>
            <a:r>
              <a:rPr lang="zh-CN" altLang="en-US" sz="2000" dirty="0"/>
              <a:t>）</a:t>
            </a:r>
            <a:r>
              <a:rPr lang="en-US" altLang="zh-CN" sz="2000" dirty="0"/>
              <a:t>= 1/</a:t>
            </a:r>
            <a:r>
              <a:rPr lang="zh-CN" altLang="en-US" sz="2000" dirty="0"/>
              <a:t>（</a:t>
            </a:r>
            <a:r>
              <a:rPr lang="en-US" altLang="zh-CN" sz="2000" dirty="0"/>
              <a:t>1.8x10</a:t>
            </a:r>
            <a:r>
              <a:rPr lang="en-US" altLang="zh-CN" sz="2000" baseline="30000" dirty="0"/>
              <a:t>16</a:t>
            </a:r>
            <a:r>
              <a:rPr lang="zh-CN" altLang="en-US" sz="2000" dirty="0"/>
              <a:t>）</a:t>
            </a:r>
            <a:r>
              <a:rPr lang="en-US" altLang="zh-CN" sz="2000" dirty="0"/>
              <a:t>, 1/18000000000000000</a:t>
            </a:r>
          </a:p>
          <a:p>
            <a:pPr marL="0" indent="0">
              <a:buNone/>
            </a:pPr>
            <a:endParaRPr lang="en-US" altLang="zh-CN" sz="2000" baseline="30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1453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5" y="576944"/>
            <a:ext cx="8596668" cy="5464420"/>
          </a:xfrm>
        </p:spPr>
        <p:txBody>
          <a:bodyPr>
            <a:normAutofit fontScale="92500" lnSpcReduction="10000"/>
          </a:bodyPr>
          <a:lstStyle/>
          <a:p>
            <a:endParaRPr lang="en-US" altLang="zh-CN" dirty="0"/>
          </a:p>
          <a:p>
            <a:r>
              <a:rPr lang="zh-CN" altLang="en-US" dirty="0"/>
              <a:t>地球上人的数量</a:t>
            </a:r>
            <a:r>
              <a:rPr lang="en-US" altLang="zh-CN" dirty="0"/>
              <a:t>: 7x10</a:t>
            </a:r>
            <a:r>
              <a:rPr lang="en-US" altLang="zh-CN" baseline="30000" dirty="0"/>
              <a:t>9</a:t>
            </a:r>
          </a:p>
          <a:p>
            <a:r>
              <a:rPr lang="zh-CN" altLang="en-US" dirty="0"/>
              <a:t>地球上蚂蚁的数量</a:t>
            </a:r>
            <a:r>
              <a:rPr lang="en-US" altLang="zh-CN" dirty="0"/>
              <a:t>: 10</a:t>
            </a:r>
            <a:r>
              <a:rPr lang="en-US" altLang="zh-CN" baseline="30000" dirty="0"/>
              <a:t>16</a:t>
            </a:r>
          </a:p>
          <a:p>
            <a:r>
              <a:rPr lang="zh-CN" altLang="en-US" dirty="0"/>
              <a:t>地球上昆虫的数量</a:t>
            </a:r>
            <a:r>
              <a:rPr lang="en-US" altLang="zh-CN" dirty="0"/>
              <a:t>: 10</a:t>
            </a:r>
            <a:r>
              <a:rPr lang="en-US" altLang="zh-CN" baseline="30000" dirty="0"/>
              <a:t>19</a:t>
            </a:r>
          </a:p>
          <a:p>
            <a:r>
              <a:rPr lang="zh-CN" altLang="en-US" dirty="0"/>
              <a:t>地球上旁生的数量</a:t>
            </a:r>
            <a:r>
              <a:rPr lang="en-US" altLang="zh-CN" dirty="0"/>
              <a:t>: 2x10</a:t>
            </a:r>
            <a:r>
              <a:rPr lang="en-US" altLang="zh-CN" baseline="30000" dirty="0"/>
              <a:t>19</a:t>
            </a:r>
          </a:p>
          <a:p>
            <a:r>
              <a:rPr lang="zh-CN" altLang="en-US" dirty="0"/>
              <a:t>地球上人与旁生的数量比</a:t>
            </a:r>
            <a:r>
              <a:rPr lang="en-US" altLang="zh-CN" dirty="0"/>
              <a:t>: 7x10</a:t>
            </a:r>
            <a:r>
              <a:rPr lang="en-US" altLang="zh-CN" baseline="30000" dirty="0"/>
              <a:t>9</a:t>
            </a:r>
            <a:r>
              <a:rPr lang="en-US" altLang="zh-CN" dirty="0"/>
              <a:t>/(2x10</a:t>
            </a:r>
            <a:r>
              <a:rPr lang="en-US" altLang="zh-CN" baseline="30000" dirty="0"/>
              <a:t>19</a:t>
            </a:r>
            <a:r>
              <a:rPr lang="en-US" altLang="zh-CN" dirty="0"/>
              <a:t>) = 3.5/10</a:t>
            </a:r>
            <a:r>
              <a:rPr lang="en-US" altLang="zh-CN" baseline="30000" dirty="0"/>
              <a:t>10</a:t>
            </a:r>
          </a:p>
          <a:p>
            <a:r>
              <a:rPr lang="zh-CN" altLang="en-US" dirty="0"/>
              <a:t>三恶趣众生的数量</a:t>
            </a:r>
            <a:r>
              <a:rPr lang="en-US" altLang="zh-CN" dirty="0"/>
              <a:t>:</a:t>
            </a:r>
            <a:r>
              <a:rPr lang="zh-CN" altLang="en-US" dirty="0"/>
              <a:t> “地狱众生犹如夜晚繁星，而饿鬼则如白昼之星；饿鬼众生犹如夜晚繁星，而旁生则如白昼之星；旁生众生如夜晚繁星，而善趣众生则如白昼之星。”</a:t>
            </a:r>
            <a:endParaRPr lang="en-CA" altLang="zh-CN" dirty="0"/>
          </a:p>
          <a:p>
            <a:endParaRPr lang="en-US" altLang="zh-CN" dirty="0"/>
          </a:p>
          <a:p>
            <a:r>
              <a:rPr lang="zh-CN" altLang="en-US" dirty="0"/>
              <a:t>人被闪电击中致死的概率</a:t>
            </a:r>
            <a:r>
              <a:rPr lang="en-US" altLang="zh-CN" dirty="0"/>
              <a:t>: 1/56,430</a:t>
            </a:r>
          </a:p>
          <a:p>
            <a:r>
              <a:rPr lang="zh-CN" altLang="en-US" dirty="0"/>
              <a:t>人在旅行途中被恐怖袭击致死的概率</a:t>
            </a:r>
            <a:r>
              <a:rPr lang="en-US" altLang="zh-CN" dirty="0"/>
              <a:t>: 1/650,000</a:t>
            </a:r>
          </a:p>
          <a:p>
            <a:r>
              <a:rPr lang="zh-CN" altLang="en-US" dirty="0"/>
              <a:t>买六合彩中头奖的概率</a:t>
            </a:r>
            <a:r>
              <a:rPr lang="en-US" altLang="zh-CN" dirty="0"/>
              <a:t>: 1/14,000,000</a:t>
            </a:r>
          </a:p>
          <a:p>
            <a:endParaRPr lang="en-US" sz="1500" dirty="0"/>
          </a:p>
          <a:p>
            <a:r>
              <a:rPr lang="en-US" sz="1500" dirty="0"/>
              <a:t>References:</a:t>
            </a:r>
            <a:endParaRPr lang="en-CA" sz="1500" dirty="0"/>
          </a:p>
          <a:p>
            <a:r>
              <a:rPr lang="en-CA" sz="1500" dirty="0">
                <a:hlinkClick r:id="rId2"/>
              </a:rPr>
              <a:t>http://www.cbc.ca/news/lotteries-what-are-the-odds-1.775281</a:t>
            </a:r>
            <a:endParaRPr lang="en-CA" sz="1500" dirty="0"/>
          </a:p>
          <a:p>
            <a:r>
              <a:rPr lang="en-CA" sz="1500" dirty="0">
                <a:hlinkClick r:id="rId3"/>
              </a:rPr>
              <a:t>https://wonderopolis.org/wonder/how-many-animals-are-there-in-the-world</a:t>
            </a:r>
            <a:endParaRPr lang="en-CA" sz="1500" dirty="0"/>
          </a:p>
          <a:p>
            <a:endParaRPr lang="en-CA" sz="1200" dirty="0"/>
          </a:p>
        </p:txBody>
      </p:sp>
    </p:spTree>
    <p:extLst>
      <p:ext uri="{BB962C8B-B14F-4D97-AF65-F5344CB8AC3E}">
        <p14:creationId xmlns:p14="http://schemas.microsoft.com/office/powerpoint/2010/main" val="3598706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37920"/>
          </a:xfrm>
        </p:spPr>
        <p:txBody>
          <a:bodyPr/>
          <a:lstStyle/>
          <a:p>
            <a:r>
              <a:rPr lang="zh-CN" altLang="en-US" dirty="0"/>
              <a:t>得人身的观修思维阶段</a:t>
            </a:r>
            <a:r>
              <a:rPr lang="en-US" altLang="zh-CN" dirty="0"/>
              <a:t>1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7520"/>
            <a:ext cx="8596668" cy="42938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1. </a:t>
            </a:r>
            <a:r>
              <a:rPr lang="zh-CN" altLang="en-US" dirty="0">
                <a:solidFill>
                  <a:srgbClr val="0070C0"/>
                </a:solidFill>
              </a:rPr>
              <a:t>从反面思维 </a:t>
            </a:r>
            <a:r>
              <a:rPr lang="en-US" altLang="zh-CN" dirty="0">
                <a:solidFill>
                  <a:srgbClr val="0070C0"/>
                </a:solidFill>
              </a:rPr>
              <a:t>- </a:t>
            </a:r>
            <a:r>
              <a:rPr lang="zh-CN" altLang="en-US" dirty="0">
                <a:solidFill>
                  <a:srgbClr val="0070C0"/>
                </a:solidFill>
              </a:rPr>
              <a:t>如果我没得到人身或失去人身，就遇不到佛法，没有学法的条件</a:t>
            </a:r>
            <a:endParaRPr lang="en-CA" altLang="zh-CN" dirty="0">
              <a:solidFill>
                <a:srgbClr val="0070C0"/>
              </a:solidFill>
            </a:endParaRPr>
          </a:p>
          <a:p>
            <a:r>
              <a:rPr lang="zh-CN" altLang="en-US" dirty="0"/>
              <a:t>地狱众生时刻承受极度粗大的痛苦，心识住于痛苦之中。</a:t>
            </a:r>
            <a:endParaRPr lang="en-CA" altLang="zh-CN" dirty="0"/>
          </a:p>
          <a:p>
            <a:r>
              <a:rPr lang="zh-CN" altLang="en-US"/>
              <a:t>饿鬼饱受饥渴之苦，偶尔</a:t>
            </a:r>
            <a:r>
              <a:rPr lang="zh-CN" altLang="en-US" dirty="0"/>
              <a:t>有听法意乐，也想寻找善知识，但他们听法容易散乱。他们的意幻身比人运动得快，一旦被外境诱惑，便会随之跑了，难以长期呆在一处听法，传承圆满的寥若晨星。</a:t>
            </a:r>
            <a:endParaRPr lang="en-CA" altLang="zh-CN" dirty="0"/>
          </a:p>
          <a:p>
            <a:r>
              <a:rPr lang="zh-CN" altLang="en-US" dirty="0"/>
              <a:t>三恶趣中最优越的是旁生，但旁生心识暗钝，没有文字，不会说话，不懂法义。甚至马上要被冻死了，也只能低头忍受，而不知道想任何其它方便的办法</a:t>
            </a:r>
            <a:endParaRPr lang="en-CA" altLang="zh-CN" dirty="0"/>
          </a:p>
          <a:p>
            <a:r>
              <a:rPr lang="zh-CN" altLang="en-US" dirty="0"/>
              <a:t>修罗的内心常常处在斗争、嫉妒当中，这种不调顺其实受着根身的很大约束。</a:t>
            </a:r>
            <a:endParaRPr lang="en-CA" altLang="zh-CN" dirty="0"/>
          </a:p>
          <a:p>
            <a:r>
              <a:rPr lang="zh-CN" altLang="en-US" dirty="0"/>
              <a:t>天人等虽然身体极为善妙，没有人的烦恼，快乐远超我们，但他们缺少佛法。虽说天界也有极个别具特殊因缘者，偶尔能听到佛法，但他们只是得到法而已，对生死轮回有出离心、对无边有情生菩提心的，却很罕见。</a:t>
            </a:r>
            <a:endParaRPr lang="en-CA" altLang="zh-CN" dirty="0"/>
          </a:p>
          <a:p>
            <a:pPr marL="0" indent="0">
              <a:buNone/>
            </a:pPr>
            <a:endParaRPr lang="en-CA" altLang="zh-CN" dirty="0"/>
          </a:p>
          <a:p>
            <a:pPr marL="0" indent="0">
              <a:buNone/>
            </a:pPr>
            <a:endParaRPr lang="en-CA" altLang="zh-CN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0484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37920"/>
          </a:xfrm>
        </p:spPr>
        <p:txBody>
          <a:bodyPr/>
          <a:lstStyle/>
          <a:p>
            <a:r>
              <a:rPr lang="zh-CN" altLang="en-US" dirty="0"/>
              <a:t>得人身的观修思维阶段</a:t>
            </a:r>
            <a:r>
              <a:rPr lang="en-US" altLang="zh-CN" dirty="0"/>
              <a:t>2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7521"/>
            <a:ext cx="9476760" cy="4174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2. </a:t>
            </a:r>
            <a:r>
              <a:rPr lang="zh-CN" altLang="en-US" dirty="0">
                <a:solidFill>
                  <a:srgbClr val="0070C0"/>
                </a:solidFill>
              </a:rPr>
              <a:t>从正面思维 </a:t>
            </a:r>
            <a:r>
              <a:rPr lang="en-US" altLang="zh-CN" dirty="0">
                <a:solidFill>
                  <a:srgbClr val="0070C0"/>
                </a:solidFill>
              </a:rPr>
              <a:t>– </a:t>
            </a:r>
            <a:r>
              <a:rPr lang="zh-CN" altLang="en-US" dirty="0">
                <a:solidFill>
                  <a:srgbClr val="0070C0"/>
                </a:solidFill>
              </a:rPr>
              <a:t>我现在得到了人身，具备学法的条件</a:t>
            </a:r>
            <a:endParaRPr lang="en-CA" altLang="zh-CN" dirty="0">
              <a:solidFill>
                <a:srgbClr val="0070C0"/>
              </a:solidFill>
            </a:endParaRPr>
          </a:p>
          <a:p>
            <a:r>
              <a:rPr lang="zh-CN" altLang="en-US" dirty="0"/>
              <a:t>没有极端粗大的痛苦。</a:t>
            </a:r>
            <a:endParaRPr lang="en-CA" altLang="zh-CN" dirty="0"/>
          </a:p>
          <a:p>
            <a:r>
              <a:rPr lang="zh-CN" altLang="en-US" dirty="0"/>
              <a:t>人的所依适合听法，我们可以一两百堂课的传承全部圆满。</a:t>
            </a:r>
            <a:endParaRPr lang="en-CA" altLang="zh-CN" dirty="0"/>
          </a:p>
          <a:p>
            <a:r>
              <a:rPr lang="zh-CN" altLang="en-US" dirty="0"/>
              <a:t>人的思维能力很强，能透过第六意识去辨别教法、抉择法义，之后通过心识和诸根来修道。</a:t>
            </a:r>
            <a:endParaRPr lang="en-CA" altLang="zh-CN" dirty="0"/>
          </a:p>
          <a:p>
            <a:r>
              <a:rPr lang="zh-CN" altLang="en-US" dirty="0"/>
              <a:t>人的身依以及所组成的社会，是极特别的因缘现相，因为人间文化发达，人类中才有文字、教法，在人的根身上容易引发智慧和慈悲。</a:t>
            </a:r>
            <a:endParaRPr lang="en-CA" altLang="zh-CN" dirty="0"/>
          </a:p>
          <a:p>
            <a:r>
              <a:rPr lang="zh-CN" altLang="en-US" dirty="0"/>
              <a:t>“圆满圣教”指小、大、密三乘一贯体系，此圆满具足支分的一大法藏必须在行人根身上具足纳受的缘分。或者说，行人须要一步步都堪能</a:t>
            </a:r>
            <a:r>
              <a:rPr lang="en-US" altLang="zh-CN" dirty="0"/>
              <a:t>——</a:t>
            </a:r>
            <a:r>
              <a:rPr lang="zh-CN" altLang="en-US" dirty="0"/>
              <a:t>可入、可受、可行持，才有可能从人发展成佛。</a:t>
            </a:r>
            <a:endParaRPr lang="en-CA" altLang="zh-CN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521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37920"/>
          </a:xfrm>
        </p:spPr>
        <p:txBody>
          <a:bodyPr/>
          <a:lstStyle/>
          <a:p>
            <a:r>
              <a:rPr lang="zh-CN" altLang="en-US" dirty="0"/>
              <a:t>得人身的观修思维阶段</a:t>
            </a:r>
            <a:r>
              <a:rPr lang="en-US" altLang="zh-CN" dirty="0"/>
              <a:t>3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7521"/>
            <a:ext cx="9476760" cy="4174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3. </a:t>
            </a:r>
            <a:r>
              <a:rPr lang="zh-CN" altLang="en-US" dirty="0">
                <a:solidFill>
                  <a:srgbClr val="0070C0"/>
                </a:solidFill>
              </a:rPr>
              <a:t>对比正反两方面得出结论</a:t>
            </a:r>
            <a:endParaRPr lang="en-CA" altLang="zh-CN" dirty="0">
              <a:solidFill>
                <a:srgbClr val="0070C0"/>
              </a:solidFill>
            </a:endParaRPr>
          </a:p>
          <a:p>
            <a:r>
              <a:rPr lang="zh-CN" altLang="en-US" dirty="0"/>
              <a:t>得到人身来之不易，再过几十年下世不一定还有这个机会。</a:t>
            </a:r>
            <a:endParaRPr lang="en-CA" altLang="zh-CN" dirty="0"/>
          </a:p>
          <a:p>
            <a:r>
              <a:rPr lang="zh-CN" altLang="en-US" dirty="0"/>
              <a:t>不要浪费这个来之不易的人身，要利用这个人身修行，让人身有意义，不荒废人身。</a:t>
            </a:r>
            <a:endParaRPr lang="en-CA" altLang="zh-CN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1047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37920"/>
          </a:xfrm>
        </p:spPr>
        <p:txBody>
          <a:bodyPr/>
          <a:lstStyle/>
          <a:p>
            <a:r>
              <a:rPr lang="zh-CN" altLang="en-US" dirty="0"/>
              <a:t>生中土的观修思维阶段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47521"/>
            <a:ext cx="9476760" cy="41748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1. </a:t>
            </a:r>
            <a:r>
              <a:rPr lang="zh-CN" altLang="en-US" dirty="0">
                <a:solidFill>
                  <a:srgbClr val="0070C0"/>
                </a:solidFill>
              </a:rPr>
              <a:t>从反面思维 </a:t>
            </a:r>
            <a:endParaRPr lang="en-CA" altLang="zh-CN" dirty="0">
              <a:solidFill>
                <a:srgbClr val="0070C0"/>
              </a:solidFill>
            </a:endParaRPr>
          </a:p>
          <a:p>
            <a:r>
              <a:rPr lang="zh-CN" altLang="en-US" dirty="0"/>
              <a:t>即便得到来之不易的人身，如果我不生佛法中土而生于边地，还是遇不到佛陀的教法、证法，无法明辨取舍之理 。</a:t>
            </a:r>
            <a:endParaRPr lang="en-CA" altLang="zh-CN" dirty="0"/>
          </a:p>
          <a:p>
            <a:r>
              <a:rPr lang="zh-CN" altLang="en-US" dirty="0"/>
              <a:t>如果生在边地，不必说内心触遇佛法，即使是外在看到一本经书、一个法偈都不可能。</a:t>
            </a:r>
            <a:endParaRPr lang="en-CA" altLang="zh-CN" dirty="0"/>
          </a:p>
          <a:p>
            <a:r>
              <a:rPr lang="zh-CN" altLang="en-US" dirty="0"/>
              <a:t>如果生于边鄙地，没有修法机会，行为与正法背道而驰，所作所为基本上都是在造恶业。尽十方世界海里，所有非正法的边鄙地加起来，在无数岁月里所做的世间善法，这些合集起来也不如缘一个偈颂的正法闻思修的功德。</a:t>
            </a:r>
            <a:endParaRPr lang="en-US" altLang="zh-CN" dirty="0"/>
          </a:p>
          <a:p>
            <a:r>
              <a:rPr lang="zh-CN" altLang="en-US" dirty="0"/>
              <a:t>在边地因为造业，后世会在恶趣流转，更没有听闻佛法的机会。</a:t>
            </a:r>
            <a:endParaRPr lang="en-US" altLang="zh-CN" dirty="0"/>
          </a:p>
          <a:p>
            <a:pPr marL="0" indent="0">
              <a:buNone/>
            </a:pPr>
            <a:r>
              <a:rPr lang="en-CA" altLang="zh-CN" dirty="0">
                <a:solidFill>
                  <a:srgbClr val="0070C0"/>
                </a:solidFill>
              </a:rPr>
              <a:t>2. </a:t>
            </a:r>
            <a:r>
              <a:rPr lang="zh-CN" altLang="en-US" dirty="0">
                <a:solidFill>
                  <a:srgbClr val="0070C0"/>
                </a:solidFill>
              </a:rPr>
              <a:t>从正面思维 </a:t>
            </a:r>
            <a:endParaRPr lang="en-US" altLang="zh-CN" dirty="0">
              <a:solidFill>
                <a:srgbClr val="0070C0"/>
              </a:solidFill>
            </a:endParaRPr>
          </a:p>
          <a:p>
            <a:r>
              <a:rPr lang="zh-CN" altLang="en-US" dirty="0"/>
              <a:t>现在我生于佛法中土，得遇佛法僧三宝， 佛陀的教法、证法兴盛不衰。</a:t>
            </a:r>
            <a:endParaRPr lang="en-CA" altLang="zh-CN" dirty="0"/>
          </a:p>
          <a:p>
            <a:r>
              <a:rPr lang="zh-CN" altLang="en-US" dirty="0"/>
              <a:t>现在我处于佛法中土，佛的小大密三乘教法都完整地存在。</a:t>
            </a:r>
            <a:endParaRPr lang="en-CA" altLang="zh-CN" dirty="0"/>
          </a:p>
          <a:p>
            <a:r>
              <a:rPr lang="zh-CN" altLang="en-US" dirty="0"/>
              <a:t>我们处的时代也很好，要是在六七十年代，汉地也好、藏地也好，佛法遭受了惨绝人寰的毁灭，倘若生逢那时，很多人不会有今天的善根。</a:t>
            </a:r>
            <a:endParaRPr lang="en-US" altLang="zh-CN" dirty="0"/>
          </a:p>
          <a:p>
            <a:r>
              <a:rPr lang="zh-CN" altLang="en-US" dirty="0"/>
              <a:t>在中土有按次第闻思修正法的环境，我们因此走向解脱。</a:t>
            </a:r>
            <a:endParaRPr lang="en-CA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0070C0"/>
                </a:solidFill>
              </a:rPr>
              <a:t>3. </a:t>
            </a:r>
            <a:r>
              <a:rPr lang="zh-CN" altLang="en-US" dirty="0">
                <a:solidFill>
                  <a:srgbClr val="0070C0"/>
                </a:solidFill>
              </a:rPr>
              <a:t>对比正反两方面思维得出结论：</a:t>
            </a:r>
            <a:r>
              <a:rPr lang="zh-CN" altLang="en-US" dirty="0"/>
              <a:t>我要利用这个人身生于佛法中土的难得机会努力修行。</a:t>
            </a:r>
            <a:endParaRPr lang="en-CA" altLang="zh-CN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92317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1088</TotalTime>
  <Words>1210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方正姚体</vt:lpstr>
      <vt:lpstr>华文新魏</vt:lpstr>
      <vt:lpstr>Arial</vt:lpstr>
      <vt:lpstr>Trebuchet MS</vt:lpstr>
      <vt:lpstr>Wingdings 3</vt:lpstr>
      <vt:lpstr>Facet</vt:lpstr>
      <vt:lpstr>思考讨论题 </vt:lpstr>
      <vt:lpstr>盲龟值浮木的比喻</vt:lpstr>
      <vt:lpstr>PowerPoint Presentation</vt:lpstr>
      <vt:lpstr>得人身的观修思维阶段1</vt:lpstr>
      <vt:lpstr>得人身的观修思维阶段2</vt:lpstr>
      <vt:lpstr>得人身的观修思维阶段3</vt:lpstr>
      <vt:lpstr>生中土的观修思维阶段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Li, Danny</dc:creator>
  <cp:lastModifiedBy>Li Yan</cp:lastModifiedBy>
  <cp:revision>126</cp:revision>
  <dcterms:created xsi:type="dcterms:W3CDTF">2018-06-11T14:48:31Z</dcterms:created>
  <dcterms:modified xsi:type="dcterms:W3CDTF">2018-06-20T02:26:20Z</dcterms:modified>
</cp:coreProperties>
</file>