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79" r:id="rId2"/>
    <p:sldId id="256" r:id="rId3"/>
    <p:sldId id="257" r:id="rId4"/>
    <p:sldId id="277" r:id="rId5"/>
    <p:sldId id="343" r:id="rId6"/>
    <p:sldId id="344" r:id="rId7"/>
    <p:sldId id="349" r:id="rId8"/>
    <p:sldId id="345" r:id="rId9"/>
    <p:sldId id="346" r:id="rId10"/>
    <p:sldId id="347" r:id="rId11"/>
    <p:sldId id="348" r:id="rId12"/>
  </p:sldIdLst>
  <p:sldSz cx="9144000" cy="6858000" type="screen4x3"/>
  <p:notesSz cx="6858000" cy="9144000"/>
  <p:defaultTextStyle>
    <a:defPPr>
      <a:defRPr lang="zh-CN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9" d="100"/>
          <a:sy n="79" d="100"/>
        </p:scale>
        <p:origin x="78" y="4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u guang zhang" userId="e5c7b8d3772097b1" providerId="LiveId" clId="{860B1CCC-53C8-4D15-ACFD-ADFDA78D2567}"/>
    <pc:docChg chg="custSel modSld">
      <pc:chgData name="yu guang zhang" userId="e5c7b8d3772097b1" providerId="LiveId" clId="{860B1CCC-53C8-4D15-ACFD-ADFDA78D2567}" dt="2018-09-17T17:06:33.246" v="182" actId="1076"/>
      <pc:docMkLst>
        <pc:docMk/>
      </pc:docMkLst>
      <pc:sldChg chg="modSp">
        <pc:chgData name="yu guang zhang" userId="e5c7b8d3772097b1" providerId="LiveId" clId="{860B1CCC-53C8-4D15-ACFD-ADFDA78D2567}" dt="2018-09-16T17:08:00.350" v="139" actId="27636"/>
        <pc:sldMkLst>
          <pc:docMk/>
          <pc:sldMk cId="2819933283" sldId="347"/>
        </pc:sldMkLst>
        <pc:spChg chg="mod">
          <ac:chgData name="yu guang zhang" userId="e5c7b8d3772097b1" providerId="LiveId" clId="{860B1CCC-53C8-4D15-ACFD-ADFDA78D2567}" dt="2018-09-16T17:08:00.350" v="139" actId="27636"/>
          <ac:spMkLst>
            <pc:docMk/>
            <pc:sldMk cId="2819933283" sldId="347"/>
            <ac:spMk id="3" creationId="{00000000-0000-0000-0000-000000000000}"/>
          </ac:spMkLst>
        </pc:spChg>
      </pc:sldChg>
      <pc:sldChg chg="addSp modSp">
        <pc:chgData name="yu guang zhang" userId="e5c7b8d3772097b1" providerId="LiveId" clId="{860B1CCC-53C8-4D15-ACFD-ADFDA78D2567}" dt="2018-09-17T16:43:16.450" v="161" actId="255"/>
        <pc:sldMkLst>
          <pc:docMk/>
          <pc:sldMk cId="2581259820" sldId="348"/>
        </pc:sldMkLst>
        <pc:spChg chg="mod">
          <ac:chgData name="yu guang zhang" userId="e5c7b8d3772097b1" providerId="LiveId" clId="{860B1CCC-53C8-4D15-ACFD-ADFDA78D2567}" dt="2018-09-16T17:09:03.487" v="156"/>
          <ac:spMkLst>
            <pc:docMk/>
            <pc:sldMk cId="2581259820" sldId="348"/>
            <ac:spMk id="2" creationId="{00000000-0000-0000-0000-000000000000}"/>
          </ac:spMkLst>
        </pc:spChg>
        <pc:spChg chg="mod">
          <ac:chgData name="yu guang zhang" userId="e5c7b8d3772097b1" providerId="LiveId" clId="{860B1CCC-53C8-4D15-ACFD-ADFDA78D2567}" dt="2018-09-16T17:09:09.529" v="157" actId="20577"/>
          <ac:spMkLst>
            <pc:docMk/>
            <pc:sldMk cId="2581259820" sldId="348"/>
            <ac:spMk id="3" creationId="{00000000-0000-0000-0000-000000000000}"/>
          </ac:spMkLst>
        </pc:spChg>
        <pc:spChg chg="add mod">
          <ac:chgData name="yu guang zhang" userId="e5c7b8d3772097b1" providerId="LiveId" clId="{860B1CCC-53C8-4D15-ACFD-ADFDA78D2567}" dt="2018-09-17T16:43:16.450" v="161" actId="255"/>
          <ac:spMkLst>
            <pc:docMk/>
            <pc:sldMk cId="2581259820" sldId="348"/>
            <ac:spMk id="4" creationId="{173625B5-70E6-4DB6-82AA-808A31CEB0B1}"/>
          </ac:spMkLst>
        </pc:spChg>
      </pc:sldChg>
      <pc:sldChg chg="addSp delSp modSp">
        <pc:chgData name="yu guang zhang" userId="e5c7b8d3772097b1" providerId="LiveId" clId="{860B1CCC-53C8-4D15-ACFD-ADFDA78D2567}" dt="2018-09-17T17:06:33.246" v="182" actId="1076"/>
        <pc:sldMkLst>
          <pc:docMk/>
          <pc:sldMk cId="2373723772" sldId="349"/>
        </pc:sldMkLst>
        <pc:spChg chg="mod">
          <ac:chgData name="yu guang zhang" userId="e5c7b8d3772097b1" providerId="LiveId" clId="{860B1CCC-53C8-4D15-ACFD-ADFDA78D2567}" dt="2018-09-17T16:56:00.299" v="163" actId="20577"/>
          <ac:spMkLst>
            <pc:docMk/>
            <pc:sldMk cId="2373723772" sldId="349"/>
            <ac:spMk id="2" creationId="{00000000-0000-0000-0000-000000000000}"/>
          </ac:spMkLst>
        </pc:spChg>
        <pc:spChg chg="del mod">
          <ac:chgData name="yu guang zhang" userId="e5c7b8d3772097b1" providerId="LiveId" clId="{860B1CCC-53C8-4D15-ACFD-ADFDA78D2567}" dt="2018-09-17T17:02:51.351" v="172" actId="478"/>
          <ac:spMkLst>
            <pc:docMk/>
            <pc:sldMk cId="2373723772" sldId="349"/>
            <ac:spMk id="3" creationId="{00000000-0000-0000-0000-000000000000}"/>
          </ac:spMkLst>
        </pc:spChg>
        <pc:spChg chg="del mod">
          <ac:chgData name="yu guang zhang" userId="e5c7b8d3772097b1" providerId="LiveId" clId="{860B1CCC-53C8-4D15-ACFD-ADFDA78D2567}" dt="2018-09-17T17:02:51.353" v="174"/>
          <ac:spMkLst>
            <pc:docMk/>
            <pc:sldMk cId="2373723772" sldId="349"/>
            <ac:spMk id="4" creationId="{173625B5-70E6-4DB6-82AA-808A31CEB0B1}"/>
          </ac:spMkLst>
        </pc:spChg>
        <pc:spChg chg="add del mod">
          <ac:chgData name="yu guang zhang" userId="e5c7b8d3772097b1" providerId="LiveId" clId="{860B1CCC-53C8-4D15-ACFD-ADFDA78D2567}" dt="2018-09-17T17:02:51.351" v="172" actId="478"/>
          <ac:spMkLst>
            <pc:docMk/>
            <pc:sldMk cId="2373723772" sldId="349"/>
            <ac:spMk id="5" creationId="{56AAAB6D-BED1-4615-9161-FDB114269F5B}"/>
          </ac:spMkLst>
        </pc:spChg>
        <pc:spChg chg="add del mod">
          <ac:chgData name="yu guang zhang" userId="e5c7b8d3772097b1" providerId="LiveId" clId="{860B1CCC-53C8-4D15-ACFD-ADFDA78D2567}" dt="2018-09-17T17:06:03.114" v="176"/>
          <ac:spMkLst>
            <pc:docMk/>
            <pc:sldMk cId="2373723772" sldId="349"/>
            <ac:spMk id="7" creationId="{86B12F07-CCB4-4483-BBDF-8E37859F6D59}"/>
          </ac:spMkLst>
        </pc:spChg>
        <pc:picChg chg="add mod">
          <ac:chgData name="yu guang zhang" userId="e5c7b8d3772097b1" providerId="LiveId" clId="{860B1CCC-53C8-4D15-ACFD-ADFDA78D2567}" dt="2018-09-17T17:06:33.246" v="182" actId="1076"/>
          <ac:picMkLst>
            <pc:docMk/>
            <pc:sldMk cId="2373723772" sldId="349"/>
            <ac:picMk id="1028" creationId="{B6B20FD6-5D8C-4C25-BB57-8C678E09BC5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将图片拖动到占位符，或单击添加图标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3AD1B6D9-F978-2B4E-A7E0-E5FBE950B7C1}" type="datetimeFigureOut">
              <a:rPr kumimoji="1" lang="zh-CN" altLang="en-US" smtClean="0"/>
              <a:pPr/>
              <a:t>2018/9/17</a:t>
            </a:fld>
            <a:endParaRPr kumimoji="1"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AB9F893-F1B0-0D46-9DE1-5AB563FF0C26}" type="slidenum">
              <a:rPr kumimoji="1" lang="zh-CN" altLang="en-US" smtClean="0"/>
              <a:pPr/>
              <a:t>‹#›</a:t>
            </a:fld>
            <a:endParaRPr kumimoji="1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4739833" y="655420"/>
            <a:ext cx="3304572" cy="518872"/>
          </a:xfrm>
        </p:spPr>
        <p:txBody>
          <a:bodyPr/>
          <a:lstStyle/>
          <a:p>
            <a:pPr algn="ctr"/>
            <a:r>
              <a:rPr kumimoji="1" lang="zh-CN" altLang="en-US" dirty="0"/>
              <a:t>发心偈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half" idx="2"/>
          </p:nvPr>
        </p:nvSpPr>
        <p:spPr>
          <a:xfrm>
            <a:off x="4736592" y="1447382"/>
            <a:ext cx="3298784" cy="4207515"/>
          </a:xfrm>
        </p:spPr>
        <p:txBody>
          <a:bodyPr>
            <a:noAutofit/>
          </a:bodyPr>
          <a:lstStyle/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顶礼本师释迦牟尼佛！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顶礼文殊智慧勇识</a:t>
            </a:r>
            <a:r>
              <a:rPr kumimoji="1" lang="zh-CN" altLang="zh-CN" sz="2000" dirty="0">
                <a:latin typeface="+mn-ea"/>
                <a:cs typeface="华文隶书"/>
              </a:rPr>
              <a:t>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顶礼传承大恩上师！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无上甚深微妙法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百千万劫难遭遇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我今见闻得受持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愿解如来真实义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为度化一切众生，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请大家发无上殊胜的</a:t>
            </a:r>
            <a:endParaRPr kumimoji="1" lang="en-US" altLang="zh-CN" sz="2000" dirty="0">
              <a:latin typeface="+mn-ea"/>
              <a:cs typeface="华文隶书"/>
            </a:endParaRPr>
          </a:p>
          <a:p>
            <a:pPr algn="ctr"/>
            <a:r>
              <a:rPr kumimoji="1" lang="zh-CN" altLang="en-US" sz="2000" dirty="0">
                <a:latin typeface="+mn-ea"/>
                <a:cs typeface="华文隶书"/>
              </a:rPr>
              <a:t>菩提心！</a:t>
            </a:r>
          </a:p>
          <a:p>
            <a:endParaRPr kumimoji="1" lang="zh-CN" altLang="en-US" sz="2000" dirty="0"/>
          </a:p>
        </p:txBody>
      </p:sp>
      <p:pic>
        <p:nvPicPr>
          <p:cNvPr id="5" name="Picture 4" descr="20160328201008110.JPEG790x600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283" y="519493"/>
            <a:ext cx="3629260" cy="5733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5527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断缘心之心离正法（</a:t>
            </a:r>
            <a:r>
              <a:rPr kumimoji="1" lang="en-US" altLang="zh-CN" dirty="0"/>
              <a:t>2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zh-CN" altLang="en-US" sz="1600" dirty="0"/>
              <a:t>即使你修了，也不会产生任何功德，因为</a:t>
            </a:r>
            <a:r>
              <a:rPr lang="zh-CN" altLang="en-US" sz="1600" dirty="0">
                <a:solidFill>
                  <a:srgbClr val="FF0000"/>
                </a:solidFill>
              </a:rPr>
              <a:t>一切功德和境界皆依信心、恭敬心而来</a:t>
            </a:r>
            <a:r>
              <a:rPr lang="zh-CN" altLang="en-US" sz="1600" dirty="0"/>
              <a:t>，这一点很重要。（索达吉堪布）</a:t>
            </a:r>
            <a:endParaRPr lang="en-CA" altLang="zh-CN" sz="1600" dirty="0"/>
          </a:p>
          <a:p>
            <a:pPr marL="68580" indent="0" algn="ctr">
              <a:buNone/>
            </a:pPr>
            <a:r>
              <a:rPr kumimoji="1" lang="zh-CN" altLang="en-US" b="1" dirty="0">
                <a:latin typeface="Kaiti SC Regular"/>
                <a:cs typeface="Kaiti SC Regular"/>
              </a:rPr>
              <a:t>对治</a:t>
            </a:r>
            <a:endParaRPr kumimoji="1" lang="en-US" altLang="zh-CN" b="1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600" dirty="0"/>
              <a:t>对治：大家首先要观察自心，如果对法信心不大，一定要想方设法对诸佛菩萨和上师的功德产生兴趣；假如实在生不起兴趣，也要对法产生“这很了不起”的感觉。（索达吉堪布）</a:t>
            </a: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若能多翻阅上师们的传记、多了解前辈大德的行为，就会逐渐产生仰慕之情。</a:t>
            </a:r>
            <a:endParaRPr lang="en-CA" altLang="zh-CN" sz="1600" dirty="0"/>
          </a:p>
          <a:p>
            <a:pPr marL="68580" indent="0">
              <a:buNone/>
            </a:pP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dirty="0"/>
              <a:t>你天天看电视、看报纸，脑子里装满世间乱七八糟的知识，这对今生来世没有任何意义。（索达吉堪布</a:t>
            </a:r>
            <a:r>
              <a:rPr lang="en-CA" altLang="zh-CN" sz="1600" dirty="0"/>
              <a:t>)</a:t>
            </a:r>
          </a:p>
          <a:p>
            <a:pPr marL="68580" indent="0">
              <a:buNone/>
            </a:pPr>
            <a:endParaRPr lang="en-CA" altLang="zh-CN" sz="1600" dirty="0"/>
          </a:p>
          <a:p>
            <a:pPr marL="68580" indent="0">
              <a:buNone/>
            </a:pPr>
            <a:r>
              <a:rPr lang="zh-CN" altLang="en-US" sz="1600" b="1" dirty="0"/>
              <a:t>心离正法和无有正信的区别：</a:t>
            </a:r>
            <a:endParaRPr lang="en-CA" altLang="zh-CN" sz="1600" b="1" dirty="0"/>
          </a:p>
          <a:p>
            <a:pPr marL="68580" indent="0">
              <a:buNone/>
            </a:pPr>
            <a:r>
              <a:rPr lang="zh-CN" altLang="en-US" sz="1600" dirty="0">
                <a:latin typeface="Kaiti SC Regular"/>
                <a:cs typeface="Kaiti SC Regular"/>
              </a:rPr>
              <a:t>无有正信：</a:t>
            </a:r>
            <a:r>
              <a:rPr lang="en-US" altLang="zh-CN" sz="1600" dirty="0" err="1">
                <a:latin typeface="Kaiti SC Regular"/>
                <a:cs typeface="Kaiti SC Regular"/>
              </a:rPr>
              <a:t>如果对佛陀的教法</a:t>
            </a:r>
            <a:r>
              <a:rPr lang="zh-CN" altLang="en-US" sz="1600" dirty="0">
                <a:latin typeface="Kaiti SC Regular"/>
                <a:cs typeface="Kaiti SC Regular"/>
              </a:rPr>
              <a:t>，</a:t>
            </a:r>
            <a:r>
              <a:rPr lang="en-US" altLang="zh-CN" sz="1600" dirty="0" err="1">
                <a:latin typeface="Kaiti SC Regular"/>
                <a:cs typeface="Kaiti SC Regular"/>
              </a:rPr>
              <a:t>证法，还有给我们传讲真实不虚教言的上师，连一丝一毫的信心都没有</a:t>
            </a:r>
            <a:r>
              <a:rPr lang="zh-CN" altLang="en-US" sz="1600" dirty="0">
                <a:latin typeface="Kaiti SC Regular"/>
                <a:cs typeface="Kaiti SC Regular"/>
              </a:rPr>
              <a:t>。</a:t>
            </a:r>
            <a:endParaRPr lang="en-CA" altLang="zh-CN" sz="16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600" dirty="0">
                <a:latin typeface="Kaiti SC Regular"/>
                <a:cs typeface="Kaiti SC Regular"/>
              </a:rPr>
              <a:t>心离正法：</a:t>
            </a:r>
            <a:r>
              <a:rPr kumimoji="1" lang="zh-CN" altLang="en-US" sz="1600" dirty="0"/>
              <a:t>心离正法：对修行，佛法，解脱不感兴趣，不希求解脱，不希望获得解脱。</a:t>
            </a:r>
            <a:endParaRPr lang="en-CA" altLang="zh-CN" sz="16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600" dirty="0"/>
              <a:t>自心对于正法没有丝毫意乐，如同狗漠视面前的青草一般，因此自相续中不具善法功德与正法光明。</a:t>
            </a:r>
            <a:endParaRPr lang="en-CA" altLang="zh-CN" sz="1600" b="1" dirty="0"/>
          </a:p>
          <a:p>
            <a:pPr marL="68580" indent="0">
              <a:buNone/>
            </a:pPr>
            <a:endParaRPr lang="en-CA" sz="1600" dirty="0"/>
          </a:p>
          <a:p>
            <a:pPr marL="68580" indent="0">
              <a:buNone/>
            </a:pPr>
            <a:endParaRPr kumimoji="1" lang="en-CA" altLang="zh-CN" sz="16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819933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问题讨论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b="1" dirty="0">
              <a:latin typeface="Kaiti SC Regular"/>
              <a:cs typeface="Kaiti SC Regular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73625B5-70E6-4DB6-82AA-808A31CEB0B1}"/>
              </a:ext>
            </a:extLst>
          </p:cNvPr>
          <p:cNvSpPr/>
          <p:nvPr/>
        </p:nvSpPr>
        <p:spPr>
          <a:xfrm>
            <a:off x="740895" y="1438656"/>
            <a:ext cx="783231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哪些行为属于恶行？说说你经常忍不住做的恶行</a:t>
            </a: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什么样的状态属于喜爱恶行？是不是就是断了佛缘而无暇了？</a:t>
            </a: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喜爱恶行是什么原因造成的？如何对治喜爱恶行？</a:t>
            </a: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五毒粗重和喜爱恶性的区别</a:t>
            </a:r>
          </a:p>
          <a:p>
            <a:pPr marL="457200" indent="-457200">
              <a:buFont typeface="+mj-lt"/>
              <a:buAutoNum type="arabicParenR"/>
            </a:pPr>
            <a:endParaRPr lang="zh-CN" altLang="en-US" sz="2400" dirty="0"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sym typeface="+mn-ea"/>
            </a:endParaRP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什么样的状态是心离正法？</a:t>
            </a: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有没有对治的方法？</a:t>
            </a:r>
          </a:p>
          <a:p>
            <a:pPr marL="457200" indent="-457200">
              <a:buFont typeface="+mj-lt"/>
              <a:buAutoNum type="arabicParenR"/>
            </a:pPr>
            <a:r>
              <a:rPr lang="zh-CN" altLang="en-US" sz="2400" dirty="0"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+mn-ea"/>
              </a:rPr>
              <a:t>心离正法和无有正信的区别</a:t>
            </a:r>
          </a:p>
        </p:txBody>
      </p:sp>
    </p:spTree>
    <p:extLst>
      <p:ext uri="{BB962C8B-B14F-4D97-AF65-F5344CB8AC3E}">
        <p14:creationId xmlns:p14="http://schemas.microsoft.com/office/powerpoint/2010/main" val="2581259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pic>
        <p:nvPicPr>
          <p:cNvPr id="4" name="图片 3" descr="09bOOOPIC8b_102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5400"/>
            <a:ext cx="9144000" cy="6858000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2669621" y="803188"/>
            <a:ext cx="1815882" cy="558491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pPr algn="ctr"/>
            <a:r>
              <a:rPr kumimoji="1" lang="zh-CN" altLang="en-US" sz="66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断缘心八无暇</a:t>
            </a:r>
            <a:r>
              <a:rPr kumimoji="1" lang="zh-CN" altLang="en-US" sz="4000" dirty="0">
                <a:solidFill>
                  <a:srgbClr val="4F6228"/>
                </a:solidFill>
                <a:latin typeface="+mj-ea"/>
                <a:ea typeface="+mj-ea"/>
                <a:cs typeface="华文隶书"/>
              </a:rPr>
              <a:t>             喜爱恶行，心离正法</a:t>
            </a:r>
            <a:endParaRPr kumimoji="1" lang="zh-CN" altLang="en-US" sz="3200" dirty="0">
              <a:solidFill>
                <a:srgbClr val="4F6228"/>
              </a:solidFill>
              <a:latin typeface="+mj-ea"/>
              <a:ea typeface="+mj-ea"/>
              <a:cs typeface="华文隶书"/>
            </a:endParaRPr>
          </a:p>
        </p:txBody>
      </p:sp>
    </p:spTree>
    <p:extLst>
      <p:ext uri="{BB962C8B-B14F-4D97-AF65-F5344CB8AC3E}">
        <p14:creationId xmlns:p14="http://schemas.microsoft.com/office/powerpoint/2010/main" val="3515514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734424" y="693795"/>
            <a:ext cx="3300984" cy="726279"/>
          </a:xfrm>
        </p:spPr>
        <p:txBody>
          <a:bodyPr/>
          <a:lstStyle/>
          <a:p>
            <a:pPr algn="ctr"/>
            <a:r>
              <a:rPr kumimoji="1" lang="zh-CN" altLang="en-US" dirty="0"/>
              <a:t>参考资料</a:t>
            </a:r>
          </a:p>
        </p:txBody>
      </p:sp>
      <p:sp>
        <p:nvSpPr>
          <p:cNvPr id="3" name="内容占位符 2"/>
          <p:cNvSpPr>
            <a:spLocks noGrp="1"/>
          </p:cNvSpPr>
          <p:nvPr>
            <p:ph type="body" sz="half" idx="2"/>
          </p:nvPr>
        </p:nvSpPr>
        <p:spPr>
          <a:xfrm>
            <a:off x="4585417" y="1734128"/>
            <a:ext cx="3757024" cy="4336472"/>
          </a:xfrm>
        </p:spPr>
        <p:txBody>
          <a:bodyPr>
            <a:normAutofit fontScale="70000" lnSpcReduction="20000"/>
          </a:bodyPr>
          <a:lstStyle/>
          <a:p>
            <a:r>
              <a:rPr lang="zh-CN" altLang="en-US" sz="2400" dirty="0"/>
              <a:t>   </a:t>
            </a:r>
            <a:endParaRPr lang="en-CA" altLang="zh-CN" sz="2400" dirty="0"/>
          </a:p>
          <a:p>
            <a:pPr>
              <a:lnSpc>
                <a:spcPct val="120000"/>
              </a:lnSpc>
            </a:pPr>
            <a:r>
              <a:rPr lang="en-CA" altLang="zh-CN" sz="2400" dirty="0"/>
              <a:t>(1)</a:t>
            </a:r>
            <a:r>
              <a:rPr lang="zh-CN" altLang="en-US" sz="2400" dirty="0"/>
              <a:t>   华智仁波切</a:t>
            </a:r>
            <a:r>
              <a:rPr lang="en-US" altLang="zh-CN" sz="2400" dirty="0"/>
              <a:t>《</a:t>
            </a:r>
            <a:r>
              <a:rPr lang="zh-CN" altLang="en-US" sz="2400" dirty="0"/>
              <a:t>大圆满前行引导文</a:t>
            </a:r>
            <a:r>
              <a:rPr lang="en-US" altLang="zh-CN" sz="2400" dirty="0"/>
              <a:t>》</a:t>
            </a:r>
          </a:p>
          <a:p>
            <a:pPr>
              <a:lnSpc>
                <a:spcPct val="120000"/>
              </a:lnSpc>
            </a:pPr>
            <a:r>
              <a:rPr lang="en-CA" altLang="zh-CN" sz="2400" dirty="0">
                <a:latin typeface="Kaiti SC Regular"/>
                <a:cs typeface="Kaiti SC Regular"/>
              </a:rPr>
              <a:t>(</a:t>
            </a:r>
            <a:r>
              <a:rPr lang="en-US" altLang="zh-CN" sz="2400" dirty="0">
                <a:latin typeface="Kaiti SC Regular"/>
                <a:cs typeface="Kaiti SC Regular"/>
              </a:rPr>
              <a:t>2</a:t>
            </a:r>
            <a:r>
              <a:rPr lang="zh-CN" altLang="en-US" sz="2400" dirty="0">
                <a:latin typeface="Kaiti SC Regular"/>
                <a:cs typeface="Kaiti SC Regular"/>
              </a:rPr>
              <a:t>）慈诚罗珠堪布上师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实修的四个阶段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对人身难得修法的开示（</a:t>
            </a:r>
            <a:r>
              <a:rPr lang="en-US" altLang="zh-CN" sz="2400" dirty="0">
                <a:latin typeface="Kaiti SC Regular"/>
                <a:cs typeface="Kaiti SC Regular"/>
              </a:rPr>
              <a:t>37</a:t>
            </a:r>
            <a:r>
              <a:rPr lang="zh-CN" altLang="en-US" sz="2400" dirty="0">
                <a:latin typeface="Kaiti SC Regular"/>
                <a:cs typeface="Kaiti SC Regular"/>
              </a:rPr>
              <a:t>分</a:t>
            </a:r>
            <a:r>
              <a:rPr lang="en-US" altLang="zh-CN" sz="2400" dirty="0">
                <a:latin typeface="Kaiti SC Regular"/>
                <a:cs typeface="Kaiti SC Regular"/>
              </a:rPr>
              <a:t>20</a:t>
            </a:r>
            <a:r>
              <a:rPr lang="zh-CN" altLang="en-US" sz="2400" dirty="0">
                <a:latin typeface="Kaiti SC Regular"/>
                <a:cs typeface="Kaiti SC Regular"/>
              </a:rPr>
              <a:t>秒至</a:t>
            </a:r>
            <a:r>
              <a:rPr lang="en-US" altLang="zh-CN" sz="2400" dirty="0">
                <a:latin typeface="Kaiti SC Regular"/>
                <a:cs typeface="Kaiti SC Regular"/>
              </a:rPr>
              <a:t>45</a:t>
            </a:r>
            <a:r>
              <a:rPr lang="zh-CN" altLang="en-US" sz="2400" dirty="0">
                <a:latin typeface="Kaiti SC Regular"/>
                <a:cs typeface="Kaiti SC Regular"/>
              </a:rPr>
              <a:t>分</a:t>
            </a:r>
            <a:r>
              <a:rPr lang="en-US" altLang="zh-CN" sz="2400" dirty="0">
                <a:latin typeface="Kaiti SC Regular"/>
                <a:cs typeface="Kaiti SC Regular"/>
              </a:rPr>
              <a:t>27</a:t>
            </a:r>
            <a:r>
              <a:rPr lang="zh-CN" altLang="en-US" sz="2400" dirty="0">
                <a:latin typeface="Kaiti SC Regular"/>
                <a:cs typeface="Kaiti SC Regular"/>
              </a:rPr>
              <a:t>秒）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>
                <a:latin typeface="Kaiti SC Regular"/>
                <a:cs typeface="Kaiti SC Regular"/>
              </a:rPr>
              <a:t>（</a:t>
            </a:r>
            <a:r>
              <a:rPr lang="en-US" altLang="zh-CN" sz="2400" dirty="0">
                <a:latin typeface="Kaiti SC Regular"/>
                <a:cs typeface="Kaiti SC Regular"/>
              </a:rPr>
              <a:t>3</a:t>
            </a:r>
            <a:r>
              <a:rPr lang="zh-CN" altLang="en-US" sz="2400" dirty="0">
                <a:latin typeface="Kaiti SC Regular"/>
                <a:cs typeface="Kaiti SC Regular"/>
              </a:rPr>
              <a:t>）慈城罗珠堪布上师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定日百颂</a:t>
            </a:r>
            <a:r>
              <a:rPr lang="en-US" altLang="zh-CN" sz="2400" dirty="0">
                <a:latin typeface="Kaiti SC Regular"/>
                <a:cs typeface="Kaiti SC Regular"/>
              </a:rPr>
              <a:t>》</a:t>
            </a:r>
            <a:r>
              <a:rPr lang="zh-CN" altLang="en-US" sz="2400" dirty="0">
                <a:latin typeface="Kaiti SC Regular"/>
                <a:cs typeface="Kaiti SC Regular"/>
              </a:rPr>
              <a:t>第一集 第一组颂词的解释（</a:t>
            </a:r>
            <a:r>
              <a:rPr lang="en-US" altLang="zh-CN" sz="2400" dirty="0">
                <a:latin typeface="Kaiti SC Regular"/>
                <a:cs typeface="Kaiti SC Regular"/>
              </a:rPr>
              <a:t>49</a:t>
            </a:r>
            <a:r>
              <a:rPr lang="zh-CN" altLang="en-US" sz="2400" dirty="0">
                <a:latin typeface="Kaiti SC Regular"/>
                <a:cs typeface="Kaiti SC Regular"/>
              </a:rPr>
              <a:t>分</a:t>
            </a:r>
            <a:r>
              <a:rPr lang="en-US" altLang="zh-CN" sz="2400" dirty="0">
                <a:latin typeface="Kaiti SC Regular"/>
                <a:cs typeface="Kaiti SC Regular"/>
              </a:rPr>
              <a:t>18</a:t>
            </a:r>
            <a:r>
              <a:rPr lang="zh-CN" altLang="en-US" sz="2400" dirty="0">
                <a:latin typeface="Kaiti SC Regular"/>
                <a:cs typeface="Kaiti SC Regular"/>
              </a:rPr>
              <a:t>秒</a:t>
            </a:r>
            <a:r>
              <a:rPr lang="en-US" altLang="zh-CN" sz="2400" dirty="0">
                <a:latin typeface="Kaiti SC Regular"/>
                <a:cs typeface="Kaiti SC Regular"/>
              </a:rPr>
              <a:t>-1</a:t>
            </a:r>
            <a:r>
              <a:rPr lang="zh-CN" altLang="en-US" sz="2400" dirty="0">
                <a:latin typeface="Kaiti SC Regular"/>
                <a:cs typeface="Kaiti SC Regular"/>
              </a:rPr>
              <a:t>小时</a:t>
            </a:r>
            <a:r>
              <a:rPr lang="en-US" altLang="zh-CN" sz="2400" dirty="0">
                <a:latin typeface="Kaiti SC Regular"/>
                <a:cs typeface="Kaiti SC Regular"/>
              </a:rPr>
              <a:t>11</a:t>
            </a:r>
            <a:r>
              <a:rPr lang="zh-CN" altLang="en-US" sz="2400" dirty="0">
                <a:latin typeface="Kaiti SC Regular"/>
                <a:cs typeface="Kaiti SC Regular"/>
              </a:rPr>
              <a:t>分</a:t>
            </a:r>
            <a:r>
              <a:rPr lang="en-US" altLang="zh-CN" sz="2400" dirty="0">
                <a:latin typeface="Kaiti SC Regular"/>
                <a:cs typeface="Kaiti SC Regular"/>
              </a:rPr>
              <a:t>33</a:t>
            </a:r>
            <a:r>
              <a:rPr lang="zh-CN" altLang="en-US" sz="2400" dirty="0">
                <a:latin typeface="Kaiti SC Regular"/>
                <a:cs typeface="Kaiti SC Regular"/>
              </a:rPr>
              <a:t>秒）秒）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>
                <a:latin typeface="Kaiti SC Regular"/>
                <a:cs typeface="Kaiti SC Regular"/>
              </a:rPr>
              <a:t>（</a:t>
            </a:r>
            <a:r>
              <a:rPr lang="en-US" altLang="zh-CN" sz="2400" dirty="0">
                <a:latin typeface="Kaiti SC Regular"/>
                <a:cs typeface="Kaiti SC Regular"/>
              </a:rPr>
              <a:t>4</a:t>
            </a:r>
            <a:r>
              <a:rPr lang="zh-CN" altLang="en-US" sz="2400" dirty="0">
                <a:latin typeface="Kaiti SC Regular"/>
                <a:cs typeface="Kaiti SC Regular"/>
              </a:rPr>
              <a:t>）慈诚罗珠堪布上师 － 共同外前行 第三讲 人身难得之二 寿命无常之一 （</a:t>
            </a:r>
            <a:r>
              <a:rPr lang="en-US" altLang="zh-CN" sz="2400" dirty="0">
                <a:latin typeface="Kaiti SC Regular"/>
                <a:cs typeface="Kaiti SC Regular"/>
              </a:rPr>
              <a:t>40:00-44:00</a:t>
            </a:r>
            <a:r>
              <a:rPr lang="zh-CN" altLang="en-US" sz="2400" dirty="0">
                <a:latin typeface="Kaiti SC Regular"/>
                <a:cs typeface="Kaiti SC Regular"/>
              </a:rPr>
              <a:t>）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>
              <a:lnSpc>
                <a:spcPct val="120000"/>
              </a:lnSpc>
            </a:pPr>
            <a:r>
              <a:rPr lang="zh-CN" altLang="en-US" sz="2400" dirty="0">
                <a:latin typeface="Kaiti SC Regular"/>
                <a:cs typeface="Kaiti SC Regular"/>
              </a:rPr>
              <a:t>（</a:t>
            </a:r>
            <a:r>
              <a:rPr lang="en-US" altLang="zh-CN" sz="2400" dirty="0">
                <a:latin typeface="Kaiti SC Regular"/>
                <a:cs typeface="Kaiti SC Regular"/>
              </a:rPr>
              <a:t>5</a:t>
            </a:r>
            <a:r>
              <a:rPr lang="zh-CN" altLang="en-US" sz="2400" dirty="0">
                <a:latin typeface="Kaiti SC Regular"/>
                <a:cs typeface="Kaiti SC Regular"/>
              </a:rPr>
              <a:t>）索达吉堪布上师</a:t>
            </a:r>
            <a:r>
              <a:rPr lang="en-US" altLang="zh-CN" sz="2400" dirty="0">
                <a:latin typeface="Kaiti SC Regular"/>
                <a:cs typeface="Kaiti SC Regular"/>
              </a:rPr>
              <a:t>《</a:t>
            </a:r>
            <a:r>
              <a:rPr lang="zh-CN" altLang="en-US" sz="2400" dirty="0">
                <a:latin typeface="Kaiti SC Regular"/>
                <a:cs typeface="Kaiti SC Regular"/>
              </a:rPr>
              <a:t>大圆满前行广释</a:t>
            </a:r>
            <a:r>
              <a:rPr lang="en-US" altLang="zh-CN" sz="2400" dirty="0">
                <a:latin typeface="Kaiti SC Regular"/>
                <a:cs typeface="Kaiti SC Regular"/>
              </a:rPr>
              <a:t>》 </a:t>
            </a:r>
            <a:r>
              <a:rPr lang="zh-CN" altLang="en-US" sz="2400" dirty="0">
                <a:latin typeface="Kaiti SC Regular"/>
                <a:cs typeface="Kaiti SC Regular"/>
              </a:rPr>
              <a:t>第</a:t>
            </a:r>
            <a:r>
              <a:rPr lang="en-US" altLang="zh-CN" sz="2400" dirty="0">
                <a:latin typeface="Kaiti SC Regular"/>
                <a:cs typeface="Kaiti SC Regular"/>
              </a:rPr>
              <a:t>23</a:t>
            </a:r>
            <a:r>
              <a:rPr lang="zh-CN" altLang="en-US" sz="2400" dirty="0">
                <a:latin typeface="Kaiti SC Regular"/>
                <a:cs typeface="Kaiti SC Regular"/>
              </a:rPr>
              <a:t>课节选（</a:t>
            </a:r>
            <a:r>
              <a:rPr lang="en-US" altLang="zh-CN" sz="2400" dirty="0">
                <a:latin typeface="Kaiti SC Regular"/>
                <a:cs typeface="Kaiti SC Regular"/>
              </a:rPr>
              <a:t>35</a:t>
            </a:r>
            <a:r>
              <a:rPr lang="zh-CN" altLang="en-US" sz="2400" dirty="0">
                <a:latin typeface="Kaiti SC Regular"/>
                <a:cs typeface="Kaiti SC Regular"/>
              </a:rPr>
              <a:t>分</a:t>
            </a:r>
            <a:r>
              <a:rPr lang="en-US" altLang="zh-CN" sz="2400" dirty="0">
                <a:latin typeface="Kaiti SC Regular"/>
                <a:cs typeface="Kaiti SC Regular"/>
              </a:rPr>
              <a:t>--49</a:t>
            </a:r>
            <a:r>
              <a:rPr lang="zh-CN" altLang="en-US" sz="2400" dirty="0">
                <a:latin typeface="Kaiti SC Regular"/>
                <a:cs typeface="Kaiti SC Regular"/>
              </a:rPr>
              <a:t>分）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pPr>
              <a:lnSpc>
                <a:spcPct val="120000"/>
              </a:lnSpc>
            </a:pPr>
            <a:r>
              <a:rPr lang="en-CA" altLang="zh-CN" sz="2400" dirty="0">
                <a:latin typeface="Kaiti SC Regular"/>
                <a:cs typeface="Kaiti SC Regular"/>
              </a:rPr>
              <a:t>(6)</a:t>
            </a:r>
            <a:r>
              <a:rPr lang="zh-CN" altLang="en-US" sz="2400" dirty="0">
                <a:latin typeface="Kaiti SC Regular"/>
                <a:cs typeface="Kaiti SC Regular"/>
              </a:rPr>
              <a:t>  人身难得</a:t>
            </a:r>
            <a:r>
              <a:rPr lang="en-US" altLang="zh-CN" sz="2400" dirty="0">
                <a:latin typeface="Kaiti SC Regular"/>
                <a:cs typeface="Kaiti SC Regular"/>
              </a:rPr>
              <a:t>37</a:t>
            </a:r>
            <a:r>
              <a:rPr lang="zh-CN" altLang="en-US" sz="2400" dirty="0">
                <a:latin typeface="Kaiti SC Regular"/>
                <a:cs typeface="Kaiti SC Regular"/>
              </a:rPr>
              <a:t>个修法之毁坏律仪，失毁誓言。</a:t>
            </a:r>
            <a:endParaRPr lang="en-CA" altLang="zh-CN" sz="2400" dirty="0">
              <a:latin typeface="Kaiti SC Regular"/>
              <a:cs typeface="Kaiti SC Regular"/>
            </a:endParaRPr>
          </a:p>
          <a:p>
            <a:endParaRPr lang="en-US" altLang="zh-CN" sz="2400" dirty="0"/>
          </a:p>
        </p:txBody>
      </p:sp>
      <p:pic>
        <p:nvPicPr>
          <p:cNvPr id="10" name="图片占位符 9" descr="tooopen_14463276.jpg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568" r="21568"/>
          <a:stretch>
            <a:fillRect/>
          </a:stretch>
        </p:blipFill>
        <p:spPr>
          <a:xfrm>
            <a:off x="901257" y="573491"/>
            <a:ext cx="3577715" cy="574856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0368372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lang="en-US" altLang="zh-CN" dirty="0"/>
              <a:t>“紧缚现行极下劣，</a:t>
            </a:r>
            <a:r>
              <a:rPr lang="en-US" altLang="zh-CN" dirty="0">
                <a:solidFill>
                  <a:schemeClr val="accent6"/>
                </a:solidFill>
              </a:rPr>
              <a:t>不厌轮回无少信</a:t>
            </a:r>
            <a:r>
              <a:rPr lang="en-US" altLang="zh-CN" dirty="0"/>
              <a:t>，行持恶业心离法，失坏律仪三昧耶，断缘心之八无暇。”</a:t>
            </a:r>
          </a:p>
          <a:p>
            <a:pPr marL="68580" indent="0">
              <a:buNone/>
            </a:pPr>
            <a:endParaRPr lang="en-US" altLang="zh-CN" dirty="0"/>
          </a:p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r>
              <a:rPr lang="en-US" altLang="zh-CN" sz="2000" dirty="0">
                <a:latin typeface="Kaiti SC Regular"/>
                <a:cs typeface="Kaiti SC Regular"/>
              </a:rPr>
              <a:t>断缘心八无暇:自相续与解脱遍知的道相背离, 一旦出现断缘心八无暇的任何一个, 那么三菩提的绿苗就会凋谢, 以至于离开解脱的种姓, 为此叫做断缘。</a:t>
            </a:r>
          </a:p>
          <a:p>
            <a:pPr marL="68580" indent="0">
              <a:buNone/>
            </a:pPr>
            <a:endParaRPr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zh-CN" sz="2000" dirty="0"/>
              <a:t>观察断种性八无暇的状况。种性好比种子或者根本，种子受损就长不出绿芽，或者已经长出绿芽也会枯萎。同样，内心出现损伤种性的情况就没有修法的机缘，这叫断种性心上的无暇状态。</a:t>
            </a:r>
            <a:endParaRPr lang="en-US" altLang="zh-CN" sz="2000" dirty="0"/>
          </a:p>
          <a:p>
            <a:pPr marL="68580" indent="0">
              <a:buNone/>
            </a:pPr>
            <a:endParaRPr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b="1" dirty="0">
              <a:latin typeface="Kaiti SC Regular"/>
              <a:cs typeface="Kaiti SC Regular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532491" y="4008783"/>
            <a:ext cx="292759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堪布阿琼仁波切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前行备忘录</a:t>
            </a:r>
            <a:r>
              <a:rPr lang="en-US" altLang="zh-CN" sz="1400" dirty="0">
                <a:latin typeface="Kaiti SC Regular"/>
                <a:cs typeface="Kaiti SC Regular"/>
              </a:rPr>
              <a:t>》 </a:t>
            </a:r>
          </a:p>
        </p:txBody>
      </p:sp>
      <p:sp>
        <p:nvSpPr>
          <p:cNvPr id="6" name="Rectangle 5"/>
          <p:cNvSpPr/>
          <p:nvPr/>
        </p:nvSpPr>
        <p:spPr>
          <a:xfrm>
            <a:off x="5532641" y="2474673"/>
            <a:ext cx="292741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en-US" altLang="zh-CN" sz="1400" dirty="0"/>
              <a:t> </a:t>
            </a:r>
            <a:r>
              <a:rPr lang="zh-CN" altLang="en-US" sz="1400" dirty="0"/>
              <a:t>华智仁波切</a:t>
            </a:r>
            <a:r>
              <a:rPr lang="en-US" altLang="zh-CN" sz="1400" dirty="0"/>
              <a:t>《</a:t>
            </a:r>
            <a:r>
              <a:rPr lang="zh-CN" altLang="en-US" sz="1400" dirty="0"/>
              <a:t>大圆满前行引导文</a:t>
            </a:r>
            <a:r>
              <a:rPr lang="en-US" altLang="zh-CN" sz="1400" dirty="0"/>
              <a:t>》</a:t>
            </a:r>
          </a:p>
        </p:txBody>
      </p:sp>
      <p:sp>
        <p:nvSpPr>
          <p:cNvPr id="7" name="Rectangle 6"/>
          <p:cNvSpPr/>
          <p:nvPr/>
        </p:nvSpPr>
        <p:spPr>
          <a:xfrm>
            <a:off x="3652804" y="6131633"/>
            <a:ext cx="453228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68580" indent="0">
              <a:buNone/>
            </a:pPr>
            <a:r>
              <a:rPr lang="zh-CN" altLang="en-US" sz="1400" dirty="0">
                <a:latin typeface="Kaiti SC Regular"/>
                <a:cs typeface="Kaiti SC Regular"/>
              </a:rPr>
              <a:t>－</a:t>
            </a:r>
            <a:r>
              <a:rPr lang="en-US" altLang="zh-CN" sz="1400" dirty="0">
                <a:latin typeface="Kaiti SC Regular"/>
                <a:cs typeface="Kaiti SC Regular"/>
              </a:rPr>
              <a:t> </a:t>
            </a:r>
            <a:r>
              <a:rPr lang="zh-CN" altLang="en-US" sz="1400" dirty="0">
                <a:latin typeface="Kaiti SC Regular"/>
                <a:cs typeface="Kaiti SC Regular"/>
              </a:rPr>
              <a:t>益西彭措上师</a:t>
            </a:r>
            <a:r>
              <a:rPr lang="en-US" altLang="zh-CN" sz="1400" dirty="0">
                <a:latin typeface="Kaiti SC Regular"/>
                <a:cs typeface="Kaiti SC Regular"/>
              </a:rPr>
              <a:t>《</a:t>
            </a:r>
            <a:r>
              <a:rPr lang="zh-CN" altLang="en-US" sz="1400" dirty="0">
                <a:latin typeface="Kaiti SC Regular"/>
                <a:cs typeface="Kaiti SC Regular"/>
              </a:rPr>
              <a:t>前行实修引导之法轨</a:t>
            </a:r>
            <a:r>
              <a:rPr lang="en-US" altLang="zh-CN" sz="1400" dirty="0">
                <a:latin typeface="Kaiti SC Regular"/>
                <a:cs typeface="Kaiti SC Regular"/>
              </a:rPr>
              <a:t>》</a:t>
            </a:r>
            <a:r>
              <a:rPr lang="zh-CN" altLang="en-US" sz="1400" dirty="0">
                <a:latin typeface="Kaiti SC Regular"/>
                <a:cs typeface="Kaiti SC Regular"/>
              </a:rPr>
              <a:t>－暇满引导二</a:t>
            </a:r>
            <a:endParaRPr lang="en-US" altLang="zh-CN" sz="1400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239202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3883" y="0"/>
            <a:ext cx="7024744" cy="1143000"/>
          </a:xfrm>
        </p:spPr>
        <p:txBody>
          <a:bodyPr/>
          <a:lstStyle/>
          <a:p>
            <a:r>
              <a:rPr kumimoji="1" lang="zh-CN" altLang="en-US" dirty="0"/>
              <a:t>提纲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63883" y="1202666"/>
            <a:ext cx="7475085" cy="6336875"/>
          </a:xfrm>
        </p:spPr>
        <p:txBody>
          <a:bodyPr>
            <a:normAutofit fontScale="25000" lnSpcReduction="20000"/>
          </a:bodyPr>
          <a:lstStyle/>
          <a:p>
            <a:r>
              <a:rPr lang="zh-CN" altLang="zh-CN" sz="11200" dirty="0">
                <a:latin typeface="Kaiti SC Regular"/>
                <a:cs typeface="Kaiti SC Regular"/>
              </a:rPr>
              <a:t>断缘心八无暇</a:t>
            </a:r>
            <a:endParaRPr lang="en-US" altLang="zh-CN" sz="11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一、为今束缚：被今世的财产受用、子女亲属等紧紧束缚，只是为了他们的利益辛勤劳作而散乱度日，荒废光阴，而没有时间去修法。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latin typeface="Kaiti SC Regular"/>
                <a:cs typeface="Kaiti SC Regular"/>
              </a:rPr>
              <a:t>二、人格恶劣：性情恶劣之人，连芝麻许的善良人格也不具备，所作所为始终无有长进。正如古大德的教典中所说：</a:t>
            </a:r>
            <a:r>
              <a:rPr lang="en-US" altLang="zh-CN" sz="7200" dirty="0">
                <a:latin typeface="Kaiti SC Regular"/>
                <a:cs typeface="Kaiti SC Regular"/>
              </a:rPr>
              <a:t>“</a:t>
            </a:r>
            <a:r>
              <a:rPr lang="zh-CN" altLang="zh-CN" sz="7200" dirty="0">
                <a:latin typeface="Kaiti SC Regular"/>
                <a:cs typeface="Kaiti SC Regular"/>
              </a:rPr>
              <a:t>弟子学识诚可改，秉性下劣实难移。</a:t>
            </a:r>
            <a:r>
              <a:rPr lang="en-US" altLang="zh-CN" sz="7200" dirty="0">
                <a:latin typeface="Kaiti SC Regular"/>
                <a:cs typeface="Kaiti SC Regular"/>
              </a:rPr>
              <a:t>”</a:t>
            </a:r>
            <a:r>
              <a:rPr lang="zh-CN" altLang="zh-CN" sz="7200" dirty="0">
                <a:latin typeface="Kaiti SC Regular"/>
                <a:cs typeface="Kaiti SC Regular"/>
              </a:rPr>
              <a:t>这种人即便遇到了真正的善知识，也很难转向正道。</a:t>
            </a:r>
            <a:endParaRPr lang="en-US" altLang="zh-CN" sz="7200" dirty="0"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chemeClr val="tx1"/>
                </a:solidFill>
                <a:latin typeface="Kaiti SC Regular"/>
                <a:cs typeface="Kaiti SC Regular"/>
              </a:rPr>
              <a:t>三、无出离心：对于所讲述的恶趣等轮回过患，或者今生的何等痛苦，如果内心生不起一丝一毫的畏惧感，那么根本不会生起作为趋入佛法之因的出离心。</a:t>
            </a:r>
            <a:endParaRPr lang="en-US" altLang="zh-CN" sz="7200" dirty="0">
              <a:solidFill>
                <a:schemeClr val="tx1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chemeClr val="tx1"/>
                </a:solidFill>
                <a:latin typeface="Kaiti SC Regular"/>
                <a:cs typeface="Kaiti SC Regular"/>
              </a:rPr>
              <a:t>四、无有正信：如果对真实正法与上师连一丝一毫的信心也没有，那显然已经封闭了佛法的入门，这样一来，也就不可能踏上解脱正道。</a:t>
            </a:r>
            <a:endParaRPr lang="en-US" altLang="zh-CN" sz="7200" dirty="0">
              <a:solidFill>
                <a:schemeClr val="tx1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rgbClr val="FF0000"/>
                </a:solidFill>
                <a:latin typeface="Kaiti SC Regular"/>
                <a:cs typeface="Kaiti SC Regular"/>
              </a:rPr>
              <a:t>五、喜爱恶行：喜好不善恶行之人三门桀骜不驯，远离殊胜功德，拒正法于千里之外。</a:t>
            </a:r>
            <a:endParaRPr lang="en-US" altLang="zh-CN" sz="7200" dirty="0">
              <a:solidFill>
                <a:srgbClr val="FF0000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rgbClr val="FF0000"/>
                </a:solidFill>
                <a:latin typeface="Kaiti SC Regular"/>
                <a:cs typeface="Kaiti SC Regular"/>
              </a:rPr>
              <a:t>六、心离正法：对于不具备善法功德与正法光明的人来说，就像在狗面前放青草一样对正法毫无兴趣，结果自相续也就不会生起功德。</a:t>
            </a:r>
            <a:endParaRPr lang="en-US" altLang="zh-CN" sz="7200" dirty="0">
              <a:solidFill>
                <a:srgbClr val="FF0000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chemeClr val="tx1"/>
                </a:solidFill>
                <a:latin typeface="Kaiti SC Regular"/>
                <a:cs typeface="Kaiti SC Regular"/>
              </a:rPr>
              <a:t>七、毁坏律仪：如果进入了共同乘后退失发心、失毁律仪，那么只会堕入恶趣而别无出路，脱离不了无暇之处。</a:t>
            </a:r>
            <a:endParaRPr lang="en-US" altLang="zh-CN" sz="7200" dirty="0">
              <a:solidFill>
                <a:schemeClr val="tx1"/>
              </a:solidFill>
              <a:latin typeface="Kaiti SC Regular"/>
              <a:cs typeface="Kaiti SC Regular"/>
            </a:endParaRPr>
          </a:p>
          <a:p>
            <a:r>
              <a:rPr lang="zh-CN" altLang="zh-CN" sz="7200" dirty="0">
                <a:solidFill>
                  <a:schemeClr val="tx1"/>
                </a:solidFill>
                <a:latin typeface="Kaiti SC Regular"/>
                <a:cs typeface="Kaiti SC Regular"/>
              </a:rPr>
              <a:t>八、失毁誓言：如果进入密乘后以上师和金刚道友为对境而破三昧耶戒，那么不仅自食恶果而且也殃及他众，当然也就断绝了成就的缘分。</a:t>
            </a:r>
            <a:endParaRPr lang="en-US" altLang="zh-CN" sz="7200" dirty="0">
              <a:solidFill>
                <a:schemeClr val="tx1"/>
              </a:solidFill>
              <a:latin typeface="Kaiti SC Regular"/>
              <a:cs typeface="Kaiti SC Regular"/>
            </a:endParaRPr>
          </a:p>
          <a:p>
            <a:endParaRPr lang="en-US" altLang="zh-CN" sz="55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1600" dirty="0"/>
          </a:p>
        </p:txBody>
      </p:sp>
      <p:sp>
        <p:nvSpPr>
          <p:cNvPr id="4" name="Rectangle 3"/>
          <p:cNvSpPr/>
          <p:nvPr/>
        </p:nvSpPr>
        <p:spPr>
          <a:xfrm>
            <a:off x="5692090" y="6202582"/>
            <a:ext cx="264687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1200" dirty="0">
                <a:latin typeface="Kaiti SC Regular"/>
                <a:cs typeface="Kaiti SC Regular"/>
              </a:rPr>
              <a:t>－华智仁波切</a:t>
            </a:r>
            <a:r>
              <a:rPr lang="en-US" altLang="zh-CN" sz="1200" dirty="0">
                <a:latin typeface="Kaiti SC Regular"/>
                <a:cs typeface="Kaiti SC Regular"/>
              </a:rPr>
              <a:t>《</a:t>
            </a:r>
            <a:r>
              <a:rPr lang="zh-CN" altLang="en-US" sz="1200" dirty="0">
                <a:latin typeface="Kaiti SC Regular"/>
                <a:cs typeface="Kaiti SC Regular"/>
              </a:rPr>
              <a:t>大圆满前行引导文</a:t>
            </a:r>
            <a:r>
              <a:rPr lang="en-US" altLang="zh-CN" sz="1200" dirty="0">
                <a:latin typeface="Kaiti SC Regular"/>
                <a:cs typeface="Kaiti SC Regular"/>
              </a:rPr>
              <a:t>》</a:t>
            </a:r>
          </a:p>
        </p:txBody>
      </p:sp>
    </p:spTree>
    <p:extLst>
      <p:ext uri="{BB962C8B-B14F-4D97-AF65-F5344CB8AC3E}">
        <p14:creationId xmlns:p14="http://schemas.microsoft.com/office/powerpoint/2010/main" val="142520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断缘心之喜爱恶行（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kumimoji="1" lang="zh-CN" altLang="en-US" dirty="0"/>
              <a:t>何为恶行：</a:t>
            </a:r>
            <a:endParaRPr kumimoji="1" lang="en-CA" altLang="zh-CN" dirty="0"/>
          </a:p>
          <a:p>
            <a:r>
              <a:rPr kumimoji="1" lang="zh-CN" altLang="en-US" sz="1900" dirty="0"/>
              <a:t>杀，盗，淫，妄。（慈诚罗珠堪布）</a:t>
            </a:r>
            <a:endParaRPr kumimoji="1" lang="en-CA" altLang="zh-CN" sz="1900" dirty="0"/>
          </a:p>
          <a:p>
            <a:r>
              <a:rPr lang="zh-CN" altLang="en-US" sz="1900" dirty="0"/>
              <a:t>喜爱恶行：喜爱不如法恶行之人，身口</a:t>
            </a:r>
            <a:r>
              <a:rPr lang="zh-CN" altLang="en-US" sz="1900" dirty="0">
                <a:solidFill>
                  <a:srgbClr val="FF0000"/>
                </a:solidFill>
              </a:rPr>
              <a:t>意</a:t>
            </a:r>
            <a:r>
              <a:rPr lang="zh-CN" altLang="en-US" sz="1900" dirty="0"/>
              <a:t>三门桀骜不驯、刚强难化，远离闻思修行、恭敬供养三宝等一切功德，拒正法于千里之外。</a:t>
            </a:r>
            <a:endParaRPr lang="en-CA" sz="1900" dirty="0"/>
          </a:p>
          <a:p>
            <a:pPr marL="68580" indent="0">
              <a:buNone/>
            </a:pPr>
            <a:r>
              <a:rPr lang="zh-CN" altLang="en-US" sz="1900" dirty="0"/>
              <a:t>整天在社会上造恶业，做些不如法的行为，如上网、打麻将、喝酒、抽烟、杀生，甚至吸毒等等。</a:t>
            </a:r>
            <a:r>
              <a:rPr lang="en-US" altLang="zh-CN" sz="1900" dirty="0"/>
              <a:t>《</a:t>
            </a:r>
            <a:r>
              <a:rPr lang="zh-CN" altLang="en-US" sz="1900" dirty="0"/>
              <a:t>格言宝藏论</a:t>
            </a:r>
            <a:r>
              <a:rPr lang="en-US" altLang="zh-CN" sz="1900" dirty="0"/>
              <a:t>》</a:t>
            </a:r>
            <a:r>
              <a:rPr lang="zh-CN" altLang="en-US" sz="1900" dirty="0"/>
              <a:t>专门有一个“恶行品”，就讲了很多恶劣的行为。</a:t>
            </a:r>
            <a:endParaRPr lang="en-CA" altLang="zh-CN" sz="1900" dirty="0"/>
          </a:p>
          <a:p>
            <a:pPr marL="68580" indent="0">
              <a:buNone/>
            </a:pPr>
            <a:r>
              <a:rPr lang="zh-CN" altLang="en-US" sz="1900" dirty="0"/>
              <a:t>喜爱恶行的有些人，也跟自己的业力有关，今生中怎样也无法调柔。如云：“恶人住林亦粗暴，正士住城亦温顺。”恶人住在寂静的山林也会显得异常粗暴。</a:t>
            </a:r>
            <a:endParaRPr kumimoji="1" lang="en-CA" altLang="zh-CN" sz="1900" dirty="0"/>
          </a:p>
          <a:p>
            <a:pPr marL="68580" indent="0">
              <a:buNone/>
            </a:pPr>
            <a:r>
              <a:rPr lang="zh-CN" altLang="en-US" sz="1900" dirty="0"/>
              <a:t>而正士即使住在喧嚣的城市里，仍然是温雅又善良，如同骏马一样，纵然身处闹市也非常温顺。（索达吉堪布）</a:t>
            </a:r>
            <a:endParaRPr lang="en-CA" altLang="zh-CN" sz="1900" dirty="0"/>
          </a:p>
          <a:p>
            <a:r>
              <a:rPr lang="zh-CN" altLang="en-US" sz="1900" dirty="0"/>
              <a:t>十种恶业：</a:t>
            </a:r>
            <a:br>
              <a:rPr lang="zh-CN" altLang="en-US" sz="1900" dirty="0"/>
            </a:br>
            <a:r>
              <a:rPr lang="zh-CN" altLang="en-US" sz="1900" dirty="0"/>
              <a:t>一，杀生 二，偷盗，三，邪淫 四，妄语 五，两舌 六，恶口 </a:t>
            </a:r>
            <a:br>
              <a:rPr lang="zh-CN" altLang="en-US" sz="1900" dirty="0"/>
            </a:br>
            <a:r>
              <a:rPr lang="zh-CN" altLang="en-US" sz="1900" dirty="0"/>
              <a:t>七，绮语 八，贪欲 九，嗔恚 十，</a:t>
            </a:r>
            <a:r>
              <a:rPr lang="zh-CN" altLang="en-US" sz="1900" dirty="0">
                <a:solidFill>
                  <a:schemeClr val="tx1"/>
                </a:solidFill>
              </a:rPr>
              <a:t>邪见</a:t>
            </a:r>
            <a:endParaRPr kumimoji="1" lang="en-US" altLang="zh-CN" sz="1900" b="1" dirty="0">
              <a:solidFill>
                <a:schemeClr val="tx1"/>
              </a:solidFill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770962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endParaRPr kumimoji="1" lang="zh-CN" altLang="en-US" dirty="0"/>
          </a:p>
        </p:txBody>
      </p:sp>
      <p:pic>
        <p:nvPicPr>
          <p:cNvPr id="1028" name="Picture 4" descr="å®£åä¸äººå¼ç¤ºï¼äºæååæ¶ç¾é¾">
            <a:extLst>
              <a:ext uri="{FF2B5EF4-FFF2-40B4-BE49-F238E27FC236}">
                <a16:creationId xmlns:a16="http://schemas.microsoft.com/office/drawing/2014/main" id="{B6B20FD6-5D8C-4C25-BB57-8C678E09BC5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2323" y="1597152"/>
            <a:ext cx="5961888" cy="4815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7372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断缘心之喜爱恶行（</a:t>
            </a:r>
            <a:r>
              <a:rPr kumimoji="1" lang="en-US" altLang="zh-CN" dirty="0"/>
              <a:t>2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 algn="ctr">
              <a:buNone/>
            </a:pPr>
            <a:r>
              <a:rPr kumimoji="1" lang="zh-CN" altLang="en-US" dirty="0"/>
              <a:t>对治：</a:t>
            </a:r>
            <a:endParaRPr kumimoji="1" lang="en-CA" altLang="zh-CN" dirty="0"/>
          </a:p>
          <a:p>
            <a:r>
              <a:rPr kumimoji="1" lang="zh-CN" altLang="en-US" sz="1600" dirty="0"/>
              <a:t>思维因果不错乱，善有善报，恶有恶报。（慈诚罗珠堪布）</a:t>
            </a:r>
            <a:endParaRPr kumimoji="1" lang="en-CA" altLang="zh-CN" sz="1600" dirty="0"/>
          </a:p>
          <a:p>
            <a:r>
              <a:rPr lang="zh-CN" altLang="en-US" sz="1600" dirty="0"/>
              <a:t>喜欢造恶业、喜爱恶事的人，哪怕来多少佛陀或者善知识，也很难以救度。对于这种人，有没有方法对治呢？阿琼堪布说“无以对治”。我也想不出好办法来，因为跟这些人怎么讲，他也当成耳边风，觉得自己喜欢的是最好的，所以善知识说了也没用，法本看了也生不起兴趣，这种人还是很难调伏的。一旦我们转生成这样，对佛法肯定无力希求，故也是一种无暇处。（索达吉堪布）</a:t>
            </a:r>
            <a:endParaRPr lang="en-CA" altLang="zh-CN" sz="1600" dirty="0"/>
          </a:p>
          <a:p>
            <a:r>
              <a:rPr lang="zh-CN" altLang="en-US" sz="1600" dirty="0">
                <a:solidFill>
                  <a:srgbClr val="FF0000"/>
                </a:solidFill>
              </a:rPr>
              <a:t>完全</a:t>
            </a:r>
            <a:r>
              <a:rPr lang="zh-CN" altLang="en-US" sz="1600" dirty="0"/>
              <a:t>喜好恶行、一点都不想改正的这个心，的确就是一种无暇，就是没办法对治的。</a:t>
            </a:r>
            <a:endParaRPr lang="en-CA" altLang="zh-CN" sz="1600" dirty="0"/>
          </a:p>
          <a:p>
            <a:r>
              <a:rPr lang="zh-CN" altLang="en-US" sz="1600" dirty="0"/>
              <a:t>当然我们每个众生，多多少少都有一种对恶行的欢喜。也许我们修行佛法的时间还不长，或者前世当中熏习的也短，所以今生当中对恶行还会有一种喜好。</a:t>
            </a:r>
            <a:r>
              <a:rPr lang="en-CA" sz="1600" dirty="0"/>
              <a:t>--------</a:t>
            </a:r>
            <a:r>
              <a:rPr lang="zh-CN" altLang="en-US" sz="1600" dirty="0"/>
              <a:t>智诚堪布</a:t>
            </a:r>
            <a:endParaRPr lang="en-CA" altLang="zh-CN" sz="1600" dirty="0"/>
          </a:p>
          <a:p>
            <a:r>
              <a:rPr lang="zh-CN" altLang="en-US" sz="1600" dirty="0"/>
              <a:t>五毒粗重和喜爱恶性的区别：五毒是烦恼，喜爱恶性的动词是</a:t>
            </a:r>
            <a:r>
              <a:rPr lang="zh-CN" altLang="en-US" sz="1600" dirty="0">
                <a:solidFill>
                  <a:srgbClr val="FF0000"/>
                </a:solidFill>
              </a:rPr>
              <a:t>喜爱</a:t>
            </a:r>
            <a:r>
              <a:rPr lang="zh-CN" altLang="en-US" sz="1600" dirty="0"/>
              <a:t>，是沉溺。虽然五毒中的贪和嗔也包含在十种恶行里，但程度不同，所以一个是暂生缘，一个断心缘。</a:t>
            </a:r>
            <a:endParaRPr lang="en-CA" sz="1600" dirty="0"/>
          </a:p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endParaRPr kumimoji="1" lang="en-US" altLang="zh-CN" sz="20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endParaRPr kumimoji="1" lang="en-US" altLang="zh-CN" sz="2000" b="1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3974822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40895" y="202570"/>
            <a:ext cx="7024744" cy="1143000"/>
          </a:xfrm>
        </p:spPr>
        <p:txBody>
          <a:bodyPr/>
          <a:lstStyle/>
          <a:p>
            <a:pPr algn="ctr"/>
            <a:r>
              <a:rPr kumimoji="1" lang="zh-CN" altLang="en-US" dirty="0"/>
              <a:t>断缘心之心离正法（</a:t>
            </a:r>
            <a:r>
              <a:rPr kumimoji="1" lang="en-US" altLang="zh-CN" dirty="0"/>
              <a:t>1</a:t>
            </a:r>
            <a:r>
              <a:rPr kumimoji="1" lang="zh-CN" altLang="en-US" dirty="0"/>
              <a:t>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40895" y="1542108"/>
            <a:ext cx="7832314" cy="4961528"/>
          </a:xfrm>
        </p:spPr>
        <p:txBody>
          <a:bodyPr>
            <a:normAutofit/>
          </a:bodyPr>
          <a:lstStyle/>
          <a:p>
            <a:pPr marL="68580" indent="0">
              <a:buNone/>
            </a:pPr>
            <a:r>
              <a:rPr kumimoji="1" lang="zh-CN" altLang="en-US" sz="1600" dirty="0"/>
              <a:t>心离正法：对修行，佛法，解脱不感兴趣，不希求解脱，不希望获得解脱。</a:t>
            </a:r>
            <a:endParaRPr kumimoji="1" lang="en-CA" altLang="zh-CN" sz="1600" dirty="0"/>
          </a:p>
          <a:p>
            <a:pPr marL="68580" indent="0">
              <a:buNone/>
            </a:pPr>
            <a:r>
              <a:rPr kumimoji="1" lang="zh-CN" altLang="en-US" sz="1600" dirty="0"/>
              <a:t>观察自己的修行目的和自相续：</a:t>
            </a:r>
            <a:endParaRPr kumimoji="1" lang="en-CA" altLang="zh-CN" sz="1600" dirty="0"/>
          </a:p>
          <a:p>
            <a:r>
              <a:rPr kumimoji="1" lang="zh-CN" altLang="en-US" sz="1600" dirty="0"/>
              <a:t>修行目的只是为了这一生的健康长寿富裕等，或者为了下一世的人天福报</a:t>
            </a:r>
            <a:endParaRPr kumimoji="1" lang="en-CA" altLang="zh-CN" sz="1600" dirty="0"/>
          </a:p>
          <a:p>
            <a:r>
              <a:rPr kumimoji="1" lang="zh-CN" altLang="en-US" sz="1600" dirty="0">
                <a:solidFill>
                  <a:srgbClr val="FF0000"/>
                </a:solidFill>
              </a:rPr>
              <a:t>对无常，解脱，度化众生没有兴趣</a:t>
            </a:r>
            <a:endParaRPr kumimoji="1" lang="en-CA" altLang="zh-CN" sz="1600" dirty="0">
              <a:solidFill>
                <a:srgbClr val="FF0000"/>
              </a:solidFill>
            </a:endParaRPr>
          </a:p>
          <a:p>
            <a:r>
              <a:rPr kumimoji="1" lang="zh-CN" altLang="en-US" sz="1600" dirty="0"/>
              <a:t>有以上情况也是不闲暇。</a:t>
            </a:r>
            <a:endParaRPr kumimoji="1" lang="en-CA" altLang="zh-CN" sz="1600" dirty="0"/>
          </a:p>
          <a:p>
            <a:pPr marL="68580" indent="0">
              <a:buNone/>
            </a:pPr>
            <a:r>
              <a:rPr kumimoji="1" lang="en-CA" altLang="zh-CN" sz="1600" dirty="0"/>
              <a:t>(</a:t>
            </a:r>
            <a:r>
              <a:rPr kumimoji="1" lang="zh-CN" altLang="en-US" sz="1600" dirty="0"/>
              <a:t>慈诚罗珠堪布）</a:t>
            </a:r>
            <a:endParaRPr kumimoji="1" lang="en-CA" altLang="zh-CN" sz="1600" dirty="0"/>
          </a:p>
          <a:p>
            <a:pPr marL="68580" indent="0">
              <a:buNone/>
            </a:pPr>
            <a:r>
              <a:rPr kumimoji="1" lang="zh-CN" altLang="en-US" sz="1600" dirty="0"/>
              <a:t>修行的真正目的是自我解脱，而后可以救度众生，使得他们也能趋入解脱道。</a:t>
            </a:r>
            <a:endParaRPr kumimoji="1" lang="en-CA" altLang="zh-CN" sz="1600" dirty="0"/>
          </a:p>
          <a:p>
            <a:pPr marL="68580" indent="0">
              <a:buNone/>
            </a:pPr>
            <a:endParaRPr kumimoji="1" lang="en-US" altLang="zh-CN" sz="1600" dirty="0"/>
          </a:p>
          <a:p>
            <a:pPr marL="68580" indent="0">
              <a:buNone/>
            </a:pPr>
            <a:r>
              <a:rPr lang="zh-CN" altLang="en-US" sz="1600" dirty="0"/>
              <a:t>对闻思修、放生、听经等正法毫无兴趣，一听上师讲这些就兴趣索然，结果自相续也不会生起功德。</a:t>
            </a:r>
            <a:endParaRPr lang="en-CA" sz="1600" dirty="0"/>
          </a:p>
          <a:p>
            <a:pPr marL="68580" indent="0">
              <a:buNone/>
            </a:pPr>
            <a:r>
              <a:rPr kumimoji="1" lang="zh-CN" altLang="en-US" sz="1600" dirty="0">
                <a:latin typeface="Kaiti SC Regular"/>
                <a:cs typeface="Kaiti SC Regular"/>
              </a:rPr>
              <a:t>二个比喻：</a:t>
            </a:r>
            <a:r>
              <a:rPr lang="zh-CN" altLang="en-US" sz="1600" dirty="0"/>
              <a:t>对不具备善法功德与正法光明的人来说，就像在狗面前放青草或牦牛面前放骨头一样。（索达吉堪布）</a:t>
            </a:r>
            <a:endParaRPr kumimoji="1" lang="en-US" altLang="zh-CN" sz="1600" dirty="0">
              <a:latin typeface="Kaiti SC Regular"/>
              <a:cs typeface="Kaiti SC Regular"/>
            </a:endParaRPr>
          </a:p>
          <a:p>
            <a:pPr marL="68580" indent="0">
              <a:buNone/>
            </a:pPr>
            <a:r>
              <a:rPr lang="zh-CN" altLang="en-US" sz="1600" dirty="0"/>
              <a:t>有时候看这些人，一生只是吃饭、睡觉、与人交往，在轮回中生了又死、死了又生，一直不断地流转，</a:t>
            </a:r>
            <a:r>
              <a:rPr lang="zh-CN" altLang="en-US" sz="1600" dirty="0">
                <a:solidFill>
                  <a:srgbClr val="FF0000"/>
                </a:solidFill>
              </a:rPr>
              <a:t>自己却不知寻求解脱</a:t>
            </a:r>
            <a:r>
              <a:rPr lang="zh-CN" altLang="en-US" sz="1600" dirty="0"/>
              <a:t>，真的很悲哀。如果我们跟他们一模一样，这叫做心离正法，没有修行的机会。</a:t>
            </a:r>
            <a:endParaRPr kumimoji="1" lang="en-US" altLang="zh-CN" sz="1600" b="1" dirty="0">
              <a:latin typeface="Kaiti SC Regular"/>
              <a:cs typeface="Kaiti SC Regular"/>
            </a:endParaRPr>
          </a:p>
        </p:txBody>
      </p:sp>
    </p:spTree>
    <p:extLst>
      <p:ext uri="{BB962C8B-B14F-4D97-AF65-F5344CB8AC3E}">
        <p14:creationId xmlns:p14="http://schemas.microsoft.com/office/powerpoint/2010/main" val="120213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奥斯汀">
  <a:themeElements>
    <a:clrScheme name="奥斯汀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奥斯汀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奥斯汀.thmx</Template>
  <TotalTime>2408</TotalTime>
  <Words>2413</Words>
  <Application>Microsoft Office PowerPoint</Application>
  <PresentationFormat>On-screen Show (4:3)</PresentationFormat>
  <Paragraphs>96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Kaiti SC Regular</vt:lpstr>
      <vt:lpstr>微软雅黑</vt:lpstr>
      <vt:lpstr>华文隶书</vt:lpstr>
      <vt:lpstr>Arial</vt:lpstr>
      <vt:lpstr>Century Gothic</vt:lpstr>
      <vt:lpstr>Wingdings 2</vt:lpstr>
      <vt:lpstr>奥斯汀</vt:lpstr>
      <vt:lpstr>发心偈</vt:lpstr>
      <vt:lpstr>PowerPoint Presentation</vt:lpstr>
      <vt:lpstr>参考资料</vt:lpstr>
      <vt:lpstr>提纲</vt:lpstr>
      <vt:lpstr>提纲</vt:lpstr>
      <vt:lpstr>断缘心之喜爱恶行（1）</vt:lpstr>
      <vt:lpstr>PowerPoint Presentation</vt:lpstr>
      <vt:lpstr>断缘心之喜爱恶行（2）</vt:lpstr>
      <vt:lpstr>断缘心之心离正法（1）</vt:lpstr>
      <vt:lpstr>断缘心之心离正法（2）</vt:lpstr>
      <vt:lpstr>问题讨论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</dc:creator>
  <cp:lastModifiedBy>yu guang zhang</cp:lastModifiedBy>
  <cp:revision>282</cp:revision>
  <dcterms:created xsi:type="dcterms:W3CDTF">2016-07-06T00:16:41Z</dcterms:created>
  <dcterms:modified xsi:type="dcterms:W3CDTF">2018-09-17T17:06:39Z</dcterms:modified>
</cp:coreProperties>
</file>