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79" r:id="rId2"/>
    <p:sldId id="256" r:id="rId3"/>
    <p:sldId id="257" r:id="rId4"/>
    <p:sldId id="277" r:id="rId5"/>
    <p:sldId id="343" r:id="rId6"/>
    <p:sldId id="357" r:id="rId7"/>
    <p:sldId id="344" r:id="rId8"/>
    <p:sldId id="350" r:id="rId9"/>
    <p:sldId id="349" r:id="rId10"/>
    <p:sldId id="351" r:id="rId11"/>
    <p:sldId id="345" r:id="rId12"/>
    <p:sldId id="352" r:id="rId13"/>
    <p:sldId id="353" r:id="rId14"/>
    <p:sldId id="354" r:id="rId15"/>
    <p:sldId id="355" r:id="rId16"/>
    <p:sldId id="348" r:id="rId17"/>
  </p:sldIdLst>
  <p:sldSz cx="9144000" cy="6858000" type="screen4x3"/>
  <p:notesSz cx="6858000" cy="9144000"/>
  <p:defaultTextStyle>
    <a:defPPr>
      <a:defRPr lang="zh-CN"/>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2" d="100"/>
          <a:sy n="92" d="100"/>
        </p:scale>
        <p:origin x="-44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 guang zhang" userId="e5c7b8d3772097b1" providerId="LiveId" clId="{860B1CCC-53C8-4D15-ACFD-ADFDA78D2567}"/>
    <pc:docChg chg="custSel modSld">
      <pc:chgData name="yu guang zhang" userId="e5c7b8d3772097b1" providerId="LiveId" clId="{860B1CCC-53C8-4D15-ACFD-ADFDA78D2567}" dt="2018-09-17T17:06:33.246" v="182" actId="1076"/>
      <pc:docMkLst>
        <pc:docMk/>
      </pc:docMkLst>
      <pc:sldChg chg="modSp">
        <pc:chgData name="yu guang zhang" userId="e5c7b8d3772097b1" providerId="LiveId" clId="{860B1CCC-53C8-4D15-ACFD-ADFDA78D2567}" dt="2018-09-16T17:08:00.350" v="139" actId="27636"/>
        <pc:sldMkLst>
          <pc:docMk/>
          <pc:sldMk cId="2819933283" sldId="347"/>
        </pc:sldMkLst>
        <pc:spChg chg="mod">
          <ac:chgData name="yu guang zhang" userId="e5c7b8d3772097b1" providerId="LiveId" clId="{860B1CCC-53C8-4D15-ACFD-ADFDA78D2567}" dt="2018-09-16T17:08:00.350" v="139" actId="27636"/>
          <ac:spMkLst>
            <pc:docMk/>
            <pc:sldMk cId="2819933283" sldId="347"/>
            <ac:spMk id="3" creationId="{00000000-0000-0000-0000-000000000000}"/>
          </ac:spMkLst>
        </pc:spChg>
      </pc:sldChg>
      <pc:sldChg chg="addSp modSp">
        <pc:chgData name="yu guang zhang" userId="e5c7b8d3772097b1" providerId="LiveId" clId="{860B1CCC-53C8-4D15-ACFD-ADFDA78D2567}" dt="2018-09-17T16:43:16.450" v="161" actId="255"/>
        <pc:sldMkLst>
          <pc:docMk/>
          <pc:sldMk cId="2581259820" sldId="348"/>
        </pc:sldMkLst>
        <pc:spChg chg="mod">
          <ac:chgData name="yu guang zhang" userId="e5c7b8d3772097b1" providerId="LiveId" clId="{860B1CCC-53C8-4D15-ACFD-ADFDA78D2567}" dt="2018-09-16T17:09:03.487" v="156"/>
          <ac:spMkLst>
            <pc:docMk/>
            <pc:sldMk cId="2581259820" sldId="348"/>
            <ac:spMk id="2" creationId="{00000000-0000-0000-0000-000000000000}"/>
          </ac:spMkLst>
        </pc:spChg>
        <pc:spChg chg="mod">
          <ac:chgData name="yu guang zhang" userId="e5c7b8d3772097b1" providerId="LiveId" clId="{860B1CCC-53C8-4D15-ACFD-ADFDA78D2567}" dt="2018-09-16T17:09:09.529" v="157" actId="20577"/>
          <ac:spMkLst>
            <pc:docMk/>
            <pc:sldMk cId="2581259820" sldId="348"/>
            <ac:spMk id="3" creationId="{00000000-0000-0000-0000-000000000000}"/>
          </ac:spMkLst>
        </pc:spChg>
        <pc:spChg chg="add mod">
          <ac:chgData name="yu guang zhang" userId="e5c7b8d3772097b1" providerId="LiveId" clId="{860B1CCC-53C8-4D15-ACFD-ADFDA78D2567}" dt="2018-09-17T16:43:16.450" v="161" actId="255"/>
          <ac:spMkLst>
            <pc:docMk/>
            <pc:sldMk cId="2581259820" sldId="348"/>
            <ac:spMk id="4" creationId="{173625B5-70E6-4DB6-82AA-808A31CEB0B1}"/>
          </ac:spMkLst>
        </pc:spChg>
      </pc:sldChg>
      <pc:sldChg chg="addSp delSp modSp">
        <pc:chgData name="yu guang zhang" userId="e5c7b8d3772097b1" providerId="LiveId" clId="{860B1CCC-53C8-4D15-ACFD-ADFDA78D2567}" dt="2018-09-17T17:06:33.246" v="182" actId="1076"/>
        <pc:sldMkLst>
          <pc:docMk/>
          <pc:sldMk cId="2373723772" sldId="349"/>
        </pc:sldMkLst>
        <pc:spChg chg="mod">
          <ac:chgData name="yu guang zhang" userId="e5c7b8d3772097b1" providerId="LiveId" clId="{860B1CCC-53C8-4D15-ACFD-ADFDA78D2567}" dt="2018-09-17T16:56:00.299" v="163" actId="20577"/>
          <ac:spMkLst>
            <pc:docMk/>
            <pc:sldMk cId="2373723772" sldId="349"/>
            <ac:spMk id="2" creationId="{00000000-0000-0000-0000-000000000000}"/>
          </ac:spMkLst>
        </pc:spChg>
        <pc:spChg chg="del mod">
          <ac:chgData name="yu guang zhang" userId="e5c7b8d3772097b1" providerId="LiveId" clId="{860B1CCC-53C8-4D15-ACFD-ADFDA78D2567}" dt="2018-09-17T17:02:51.351" v="172" actId="478"/>
          <ac:spMkLst>
            <pc:docMk/>
            <pc:sldMk cId="2373723772" sldId="349"/>
            <ac:spMk id="3" creationId="{00000000-0000-0000-0000-000000000000}"/>
          </ac:spMkLst>
        </pc:spChg>
        <pc:spChg chg="del mod">
          <ac:chgData name="yu guang zhang" userId="e5c7b8d3772097b1" providerId="LiveId" clId="{860B1CCC-53C8-4D15-ACFD-ADFDA78D2567}" dt="2018-09-17T17:02:51.353" v="174"/>
          <ac:spMkLst>
            <pc:docMk/>
            <pc:sldMk cId="2373723772" sldId="349"/>
            <ac:spMk id="4" creationId="{173625B5-70E6-4DB6-82AA-808A31CEB0B1}"/>
          </ac:spMkLst>
        </pc:spChg>
        <pc:spChg chg="add del mod">
          <ac:chgData name="yu guang zhang" userId="e5c7b8d3772097b1" providerId="LiveId" clId="{860B1CCC-53C8-4D15-ACFD-ADFDA78D2567}" dt="2018-09-17T17:02:51.351" v="172" actId="478"/>
          <ac:spMkLst>
            <pc:docMk/>
            <pc:sldMk cId="2373723772" sldId="349"/>
            <ac:spMk id="5" creationId="{56AAAB6D-BED1-4615-9161-FDB114269F5B}"/>
          </ac:spMkLst>
        </pc:spChg>
        <pc:spChg chg="add del mod">
          <ac:chgData name="yu guang zhang" userId="e5c7b8d3772097b1" providerId="LiveId" clId="{860B1CCC-53C8-4D15-ACFD-ADFDA78D2567}" dt="2018-09-17T17:06:03.114" v="176"/>
          <ac:spMkLst>
            <pc:docMk/>
            <pc:sldMk cId="2373723772" sldId="349"/>
            <ac:spMk id="7" creationId="{86B12F07-CCB4-4483-BBDF-8E37859F6D59}"/>
          </ac:spMkLst>
        </pc:spChg>
        <pc:picChg chg="add mod">
          <ac:chgData name="yu guang zhang" userId="e5c7b8d3772097b1" providerId="LiveId" clId="{860B1CCC-53C8-4D15-ACFD-ADFDA78D2567}" dt="2018-09-17T17:06:33.246" v="182" actId="1076"/>
          <ac:picMkLst>
            <pc:docMk/>
            <pc:sldMk cId="2373723772" sldId="349"/>
            <ac:picMk id="1028" creationId="{B6B20FD6-5D8C-4C25-BB57-8C678E09BC5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zh-CN" altLang="en-US"/>
              <a:t>单击此处编辑母版标题样式</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3AD1B6D9-F978-2B4E-A7E0-E5FBE950B7C1}" type="datetimeFigureOut">
              <a:rPr kumimoji="1" lang="zh-CN" altLang="en-US" smtClean="0"/>
              <a:pPr/>
              <a:t>2018/9/22</a:t>
            </a:fld>
            <a:endParaRPr kumimoji="1" lang="zh-CN" alt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kumimoji="1" lang="zh-CN" alt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6AB9F893-F1B0-0D46-9DE1-5AB563FF0C26}" type="slidenum">
              <a:rPr kumimoji="1" lang="zh-CN" altLang="en-US" smtClean="0"/>
              <a:pPr/>
              <a:t>‹#›</a:t>
            </a:fld>
            <a:endParaRPr kumimoji="1" lang="zh-CN" alt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zh-CN" altLang="en-US"/>
              <a:t>单击此处编辑母版标题样式</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zh-CN" altLang="en-US"/>
              <a:t>单击此处编辑母版标题样式</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5" name="Footer Placeholder 4"/>
          <p:cNvSpPr>
            <a:spLocks noGrp="1"/>
          </p:cNvSpPr>
          <p:nvPr>
            <p:ph type="ftr" sz="quarter" idx="11"/>
          </p:nvPr>
        </p:nvSpPr>
        <p:spPr/>
        <p:txBody>
          <a:bodyPr/>
          <a:lstStyle/>
          <a:p>
            <a:endParaRPr kumimoji="1" lang="zh-CN" altLang="en-US"/>
          </a:p>
        </p:txBody>
      </p:sp>
      <p:sp>
        <p:nvSpPr>
          <p:cNvPr id="6" name="Slide Number Placeholder 5"/>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6" name="Footer Placeholder 5"/>
          <p:cNvSpPr>
            <a:spLocks noGrp="1"/>
          </p:cNvSpPr>
          <p:nvPr>
            <p:ph type="ftr" sz="quarter" idx="11"/>
          </p:nvPr>
        </p:nvSpPr>
        <p:spPr/>
        <p:txBody>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9" name="Content Placeholder 8"/>
          <p:cNvSpPr>
            <a:spLocks noGrp="1"/>
          </p:cNvSpPr>
          <p:nvPr>
            <p:ph sz="quarter" idx="13"/>
          </p:nvPr>
        </p:nvSpPr>
        <p:spPr>
          <a:xfrm>
            <a:off x="1042416" y="2313432"/>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8" name="Footer Placeholder 7"/>
          <p:cNvSpPr>
            <a:spLocks noGrp="1"/>
          </p:cNvSpPr>
          <p:nvPr>
            <p:ph type="ftr" sz="quarter" idx="11"/>
          </p:nvPr>
        </p:nvSpPr>
        <p:spPr/>
        <p:txBody>
          <a:bodyPr/>
          <a:lstStyle/>
          <a:p>
            <a:endParaRPr kumimoji="1" lang="zh-CN" altLang="en-US"/>
          </a:p>
        </p:txBody>
      </p:sp>
      <p:sp>
        <p:nvSpPr>
          <p:cNvPr id="9" name="Slide Number Placeholder 8"/>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4" name="Footer Placeholder 3"/>
          <p:cNvSpPr>
            <a:spLocks noGrp="1"/>
          </p:cNvSpPr>
          <p:nvPr>
            <p:ph type="ftr" sz="quarter" idx="11"/>
          </p:nvPr>
        </p:nvSpPr>
        <p:spPr/>
        <p:txBody>
          <a:bodyPr/>
          <a:lstStyle/>
          <a:p>
            <a:endParaRPr kumimoji="1" lang="zh-CN" altLang="en-US"/>
          </a:p>
        </p:txBody>
      </p:sp>
      <p:sp>
        <p:nvSpPr>
          <p:cNvPr id="5" name="Slide Number Placeholder 4"/>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3" name="Footer Placeholder 2"/>
          <p:cNvSpPr>
            <a:spLocks noGrp="1"/>
          </p:cNvSpPr>
          <p:nvPr>
            <p:ph type="ftr" sz="quarter" idx="11"/>
          </p:nvPr>
        </p:nvSpPr>
        <p:spPr/>
        <p:txBody>
          <a:bodyPr/>
          <a:lstStyle/>
          <a:p>
            <a:endParaRPr kumimoji="1" lang="zh-CN" altLang="en-US"/>
          </a:p>
        </p:txBody>
      </p:sp>
      <p:sp>
        <p:nvSpPr>
          <p:cNvPr id="4" name="Slide Number Placeholder 3"/>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zh-CN" altLang="en-US"/>
              <a:t>单击此处编辑母版标题样式</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zh-CN" altLang="en-US"/>
              <a:t>单击此处编辑母版标题样式</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将图片拖动到占位符，或单击添加图标</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3AD1B6D9-F978-2B4E-A7E0-E5FBE950B7C1}" type="datetimeFigureOut">
              <a:rPr kumimoji="1" lang="zh-CN" altLang="en-US" smtClean="0"/>
              <a:pPr/>
              <a:t>2018/9/22</a:t>
            </a:fld>
            <a:endParaRPr kumimoji="1" lang="zh-CN" alt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kumimoji="1" lang="zh-CN" altLang="en-US"/>
          </a:p>
        </p:txBody>
      </p:sp>
      <p:sp>
        <p:nvSpPr>
          <p:cNvPr id="7" name="Slide Number Placeholder 6"/>
          <p:cNvSpPr>
            <a:spLocks noGrp="1"/>
          </p:cNvSpPr>
          <p:nvPr>
            <p:ph type="sldNum" sz="quarter" idx="12"/>
          </p:nvPr>
        </p:nvSpPr>
        <p:spPr/>
        <p:txBody>
          <a:bodyPr/>
          <a:lstStyle/>
          <a:p>
            <a:fld id="{6AB9F893-F1B0-0D46-9DE1-5AB563FF0C26}" type="slidenum">
              <a:rPr kumimoji="1" lang="zh-CN" altLang="en-US" smtClean="0"/>
              <a:pPr/>
              <a:t>‹#›</a:t>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3AD1B6D9-F978-2B4E-A7E0-E5FBE950B7C1}" type="datetimeFigureOut">
              <a:rPr kumimoji="1" lang="zh-CN" altLang="en-US" smtClean="0"/>
              <a:pPr/>
              <a:t>2018/9/22</a:t>
            </a:fld>
            <a:endParaRPr kumimoji="1" lang="zh-CN" alt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kumimoji="1" lang="zh-CN" alt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6AB9F893-F1B0-0D46-9DE1-5AB563FF0C26}" type="slidenum">
              <a:rPr kumimoji="1" lang="zh-CN" altLang="en-US" smtClean="0"/>
              <a:pPr/>
              <a:t>‹#›</a:t>
            </a:fld>
            <a:endParaRPr kumimoji="1" lang="zh-CN" alt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739833" y="655420"/>
            <a:ext cx="3304572" cy="518872"/>
          </a:xfrm>
        </p:spPr>
        <p:txBody>
          <a:bodyPr/>
          <a:lstStyle/>
          <a:p>
            <a:pPr algn="ctr"/>
            <a:r>
              <a:rPr kumimoji="1" lang="zh-CN" altLang="en-US" dirty="0"/>
              <a:t>发心偈</a:t>
            </a:r>
          </a:p>
        </p:txBody>
      </p:sp>
      <p:sp>
        <p:nvSpPr>
          <p:cNvPr id="6" name="文本占位符 5"/>
          <p:cNvSpPr>
            <a:spLocks noGrp="1"/>
          </p:cNvSpPr>
          <p:nvPr>
            <p:ph type="body" sz="half" idx="2"/>
          </p:nvPr>
        </p:nvSpPr>
        <p:spPr>
          <a:xfrm>
            <a:off x="4736592" y="1447382"/>
            <a:ext cx="3298784" cy="4207515"/>
          </a:xfrm>
        </p:spPr>
        <p:txBody>
          <a:bodyPr>
            <a:noAutofit/>
          </a:bodyPr>
          <a:lstStyle/>
          <a:p>
            <a:pPr algn="ctr"/>
            <a:r>
              <a:rPr kumimoji="1" lang="zh-CN" altLang="en-US" sz="2000" dirty="0">
                <a:latin typeface="+mn-ea"/>
                <a:cs typeface="华文隶书"/>
              </a:rPr>
              <a:t>顶礼本师释迦牟尼佛！</a:t>
            </a:r>
            <a:endParaRPr kumimoji="1" lang="en-US" altLang="zh-CN" sz="2000" dirty="0">
              <a:latin typeface="+mn-ea"/>
              <a:cs typeface="华文隶书"/>
            </a:endParaRPr>
          </a:p>
          <a:p>
            <a:pPr algn="ctr"/>
            <a:r>
              <a:rPr kumimoji="1" lang="zh-CN" altLang="en-US" sz="2000" dirty="0">
                <a:latin typeface="+mn-ea"/>
                <a:cs typeface="华文隶书"/>
              </a:rPr>
              <a:t>顶礼文殊智慧勇识</a:t>
            </a:r>
            <a:r>
              <a:rPr kumimoji="1" lang="zh-CN" altLang="zh-CN" sz="2000" dirty="0">
                <a:latin typeface="+mn-ea"/>
                <a:cs typeface="华文隶书"/>
              </a:rPr>
              <a:t>！</a:t>
            </a:r>
            <a:endParaRPr kumimoji="1" lang="en-US" altLang="zh-CN" sz="2000" dirty="0">
              <a:latin typeface="+mn-ea"/>
              <a:cs typeface="华文隶书"/>
            </a:endParaRPr>
          </a:p>
          <a:p>
            <a:pPr algn="ctr"/>
            <a:r>
              <a:rPr kumimoji="1" lang="zh-CN" altLang="en-US" sz="2000" dirty="0">
                <a:latin typeface="+mn-ea"/>
                <a:cs typeface="华文隶书"/>
              </a:rPr>
              <a:t>顶礼传承大恩上师！</a:t>
            </a:r>
            <a:endParaRPr kumimoji="1" lang="en-US" altLang="zh-CN" sz="2000" dirty="0">
              <a:latin typeface="+mn-ea"/>
              <a:cs typeface="华文隶书"/>
            </a:endParaRPr>
          </a:p>
          <a:p>
            <a:pPr algn="ctr"/>
            <a:r>
              <a:rPr kumimoji="1" lang="zh-CN" altLang="en-US" sz="2000" dirty="0">
                <a:latin typeface="+mn-ea"/>
                <a:cs typeface="华文隶书"/>
              </a:rPr>
              <a:t>无上甚深微妙法</a:t>
            </a:r>
            <a:endParaRPr kumimoji="1" lang="en-US" altLang="zh-CN" sz="2000" dirty="0">
              <a:latin typeface="+mn-ea"/>
              <a:cs typeface="华文隶书"/>
            </a:endParaRPr>
          </a:p>
          <a:p>
            <a:pPr algn="ctr"/>
            <a:r>
              <a:rPr kumimoji="1" lang="zh-CN" altLang="en-US" sz="2000" dirty="0">
                <a:latin typeface="+mn-ea"/>
                <a:cs typeface="华文隶书"/>
              </a:rPr>
              <a:t>百千万劫难遭遇</a:t>
            </a:r>
            <a:endParaRPr kumimoji="1" lang="en-US" altLang="zh-CN" sz="2000" dirty="0">
              <a:latin typeface="+mn-ea"/>
              <a:cs typeface="华文隶书"/>
            </a:endParaRPr>
          </a:p>
          <a:p>
            <a:pPr algn="ctr"/>
            <a:r>
              <a:rPr kumimoji="1" lang="zh-CN" altLang="en-US" sz="2000" dirty="0">
                <a:latin typeface="+mn-ea"/>
                <a:cs typeface="华文隶书"/>
              </a:rPr>
              <a:t>我今见闻得受持</a:t>
            </a:r>
            <a:endParaRPr kumimoji="1" lang="en-US" altLang="zh-CN" sz="2000" dirty="0">
              <a:latin typeface="+mn-ea"/>
              <a:cs typeface="华文隶书"/>
            </a:endParaRPr>
          </a:p>
          <a:p>
            <a:pPr algn="ctr"/>
            <a:r>
              <a:rPr kumimoji="1" lang="zh-CN" altLang="en-US" sz="2000" dirty="0">
                <a:latin typeface="+mn-ea"/>
                <a:cs typeface="华文隶书"/>
              </a:rPr>
              <a:t>愿解如来真实义</a:t>
            </a:r>
            <a:endParaRPr kumimoji="1" lang="en-US" altLang="zh-CN" sz="2000" dirty="0">
              <a:latin typeface="+mn-ea"/>
              <a:cs typeface="华文隶书"/>
            </a:endParaRPr>
          </a:p>
          <a:p>
            <a:pPr algn="ctr"/>
            <a:endParaRPr kumimoji="1" lang="en-US" altLang="zh-CN" sz="2000" dirty="0">
              <a:latin typeface="+mn-ea"/>
              <a:cs typeface="华文隶书"/>
            </a:endParaRPr>
          </a:p>
          <a:p>
            <a:pPr algn="ctr"/>
            <a:r>
              <a:rPr kumimoji="1" lang="zh-CN" altLang="en-US" sz="2000" dirty="0">
                <a:latin typeface="+mn-ea"/>
                <a:cs typeface="华文隶书"/>
              </a:rPr>
              <a:t>为度化一切众生，</a:t>
            </a:r>
            <a:endParaRPr kumimoji="1" lang="en-US" altLang="zh-CN" sz="2000" dirty="0">
              <a:latin typeface="+mn-ea"/>
              <a:cs typeface="华文隶书"/>
            </a:endParaRPr>
          </a:p>
          <a:p>
            <a:pPr algn="ctr"/>
            <a:r>
              <a:rPr kumimoji="1" lang="zh-CN" altLang="en-US" sz="2000" dirty="0">
                <a:latin typeface="+mn-ea"/>
                <a:cs typeface="华文隶书"/>
              </a:rPr>
              <a:t>请大家发无上殊胜的</a:t>
            </a:r>
            <a:endParaRPr kumimoji="1" lang="en-US" altLang="zh-CN" sz="2000" dirty="0">
              <a:latin typeface="+mn-ea"/>
              <a:cs typeface="华文隶书"/>
            </a:endParaRPr>
          </a:p>
          <a:p>
            <a:pPr algn="ctr"/>
            <a:r>
              <a:rPr kumimoji="1" lang="zh-CN" altLang="en-US" sz="2000" dirty="0">
                <a:latin typeface="+mn-ea"/>
                <a:cs typeface="华文隶书"/>
              </a:rPr>
              <a:t>菩提心！</a:t>
            </a:r>
          </a:p>
          <a:p>
            <a:endParaRPr kumimoji="1" lang="zh-CN" altLang="en-US" sz="2000" dirty="0"/>
          </a:p>
        </p:txBody>
      </p:sp>
      <p:pic>
        <p:nvPicPr>
          <p:cNvPr id="5" name="Picture 4" descr="20160328201008110.JPEG790x600.JPEG"/>
          <p:cNvPicPr>
            <a:picLocks noChangeAspect="1"/>
          </p:cNvPicPr>
          <p:nvPr/>
        </p:nvPicPr>
        <p:blipFill>
          <a:blip r:embed="rId2"/>
          <a:stretch>
            <a:fillRect/>
          </a:stretch>
        </p:blipFill>
        <p:spPr>
          <a:xfrm>
            <a:off x="853283" y="519493"/>
            <a:ext cx="3629260" cy="5733024"/>
          </a:xfrm>
          <a:prstGeom prst="rect">
            <a:avLst/>
          </a:prstGeom>
        </p:spPr>
      </p:pic>
    </p:spTree>
    <p:extLst>
      <p:ext uri="{BB962C8B-B14F-4D97-AF65-F5344CB8AC3E}">
        <p14:creationId xmlns:p14="http://schemas.microsoft.com/office/powerpoint/2010/main" val="2725527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9155" y="1381991"/>
            <a:ext cx="8136081" cy="5029199"/>
          </a:xfrm>
        </p:spPr>
        <p:txBody>
          <a:bodyPr>
            <a:normAutofit fontScale="70000" lnSpcReduction="20000"/>
          </a:bodyPr>
          <a:lstStyle/>
          <a:p>
            <a:r>
              <a:rPr lang="zh-CN" altLang="en-US" dirty="0">
                <a:latin typeface="KaiTi" panose="02010609060101010101" pitchFamily="49" charset="-122"/>
                <a:ea typeface="KaiTi" panose="02010609060101010101" pitchFamily="49" charset="-122"/>
              </a:rPr>
              <a:t>那么居士戒呢？上师有些地方讲了，如果居士的根本戒律失坏，以强烈的后悔心忏悔之后还是可以重受的，这种说法也是有的。当然即便是出家的戒律失坏了，但是没有失坏见解的话，还是可以忏悔。所以在</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四百论</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当中也讲，破戒和破见，这二者比较起来，破见的过患更大。见解失坏了你都不想忏悔，这个就非常麻烦。如果你只是破了戒律，因果正念还在，只因为你烦恼粗重而破戒。烦恼粗重破戒和不相信因果是两回事，你知道这个不对，但是你的烦恼太重了，控制不住自己而破了戒律，但是你的因果正见还在，还可以忏悔。有些地方也是这样讲。</a:t>
            </a:r>
          </a:p>
          <a:p>
            <a:r>
              <a:rPr lang="zh-CN" altLang="en-US" dirty="0">
                <a:latin typeface="KaiTi" panose="02010609060101010101" pitchFamily="49" charset="-122"/>
                <a:ea typeface="KaiTi" panose="02010609060101010101" pitchFamily="49" charset="-122"/>
              </a:rPr>
              <a:t>那么为什么此处说所毁坏的戒律，就成了断缘心了？就成了解脱灯灭了？毁坏戒律之后，没有去认知到它的过患，没有真正地忏悔，这个时候就会真正的断缘了，就没办法获解脱了。这里我们要了解，一方面我们对戒律要认真地守护，另一方面如果违犯了戒律的话，应该依靠各自的传统来忏悔。别解脱戒律通过别解脱戒律的忏悔的方式，菩萨戒通过菩萨戒的忏悔的方式。</a:t>
            </a:r>
          </a:p>
          <a:p>
            <a:r>
              <a:rPr lang="zh-CN" altLang="en-US" dirty="0">
                <a:latin typeface="KaiTi" panose="02010609060101010101" pitchFamily="49" charset="-122"/>
                <a:ea typeface="KaiTi" panose="02010609060101010101" pitchFamily="49" charset="-122"/>
              </a:rPr>
              <a:t>当然最好是平时好好地去保护正知正念，不要违犯戒律，不要退失菩提心。这当然需要大量工作来保护戒体。平时要做很多的准备，要发愿、要闻思、不断地去内观。如果发现可能对自己的戒律有害、对菩提心有害，就尽量开始调整，这样是非常好的。</a:t>
            </a:r>
          </a:p>
          <a:p>
            <a:r>
              <a:rPr lang="zh-CN" altLang="en-US" dirty="0">
                <a:latin typeface="KaiTi" panose="02010609060101010101" pitchFamily="49" charset="-122"/>
                <a:ea typeface="KaiTi" panose="02010609060101010101" pitchFamily="49" charset="-122"/>
              </a:rPr>
              <a:t>如果是犯了戒，就马上通过强大的厌离心忏悔破戒之过，如果有了忏悔还是可以的。因为法的力量还是可以完完全全清净破戒的过失。所以说毁坏戒律是断缘</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断了解脱的机缘。但有的时候也是可以忏悔的，关键是我们有没有忏悔的心。从一方面来讲，犯戒或者犯完戒之后不忏悔，都是愚痴心在作怪。在</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极乐愿文大疏</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当中说忏悔是对治什么的</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忏悔是对治愚痴的。所以说如果是你犯了戒之后懂得忏悔，那还是智者的行为。你知道这个不对，马上依靠如理如法的方式去忏悔，这个也是可以的。</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智诚堪布</a:t>
            </a:r>
          </a:p>
          <a:p>
            <a:endParaRPr lang="en-US" dirty="0"/>
          </a:p>
        </p:txBody>
      </p:sp>
      <p:sp>
        <p:nvSpPr>
          <p:cNvPr id="4" name="标题 1"/>
          <p:cNvSpPr>
            <a:spLocks noGrp="1"/>
          </p:cNvSpPr>
          <p:nvPr>
            <p:ph type="title"/>
          </p:nvPr>
        </p:nvSpPr>
        <p:spPr>
          <a:xfrm>
            <a:off x="740895" y="436418"/>
            <a:ext cx="7024744" cy="904009"/>
          </a:xfrm>
        </p:spPr>
        <p:txBody>
          <a:bodyPr/>
          <a:lstStyle/>
          <a:p>
            <a:pPr algn="ctr"/>
            <a:r>
              <a:rPr kumimoji="1" lang="zh-CN" altLang="en-US" dirty="0"/>
              <a:t>断缘心</a:t>
            </a:r>
            <a:r>
              <a:rPr kumimoji="1" lang="zh-CN" altLang="en-US" dirty="0" smtClean="0"/>
              <a:t>之 毁坏律仪（</a:t>
            </a:r>
            <a:r>
              <a:rPr kumimoji="1" lang="en-US" altLang="zh-CN" dirty="0"/>
              <a:t>4</a:t>
            </a:r>
            <a:r>
              <a:rPr kumimoji="1" lang="zh-CN" altLang="en-US" dirty="0" smtClean="0"/>
              <a:t>）</a:t>
            </a:r>
            <a:endParaRPr kumimoji="1" lang="zh-CN" altLang="en-US" dirty="0"/>
          </a:p>
        </p:txBody>
      </p:sp>
    </p:spTree>
    <p:extLst>
      <p:ext uri="{BB962C8B-B14F-4D97-AF65-F5344CB8AC3E}">
        <p14:creationId xmlns:p14="http://schemas.microsoft.com/office/powerpoint/2010/main" val="19860412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断缘心</a:t>
            </a:r>
            <a:r>
              <a:rPr kumimoji="1" lang="zh-CN" altLang="en-US" dirty="0" smtClean="0"/>
              <a:t>之</a:t>
            </a:r>
            <a:r>
              <a:rPr kumimoji="1" lang="zh-CN" altLang="en-US" dirty="0"/>
              <a:t> </a:t>
            </a:r>
            <a:r>
              <a:rPr kumimoji="1" lang="zh-CN" altLang="en-US" dirty="0" smtClean="0"/>
              <a:t>失毁誓言</a:t>
            </a:r>
            <a:r>
              <a:rPr kumimoji="1" lang="zh-CN" altLang="en-US" dirty="0" smtClean="0"/>
              <a:t>（</a:t>
            </a:r>
            <a:r>
              <a:rPr kumimoji="1" lang="en-US" altLang="zh-CN" dirty="0"/>
              <a:t>1</a:t>
            </a:r>
            <a:r>
              <a:rPr kumimoji="1" lang="zh-CN" altLang="en-US" dirty="0" smtClean="0"/>
              <a:t>）</a:t>
            </a:r>
            <a:endParaRPr kumimoji="1" lang="zh-CN" altLang="en-US" dirty="0"/>
          </a:p>
        </p:txBody>
      </p:sp>
      <p:sp>
        <p:nvSpPr>
          <p:cNvPr id="3" name="内容占位符 2"/>
          <p:cNvSpPr>
            <a:spLocks noGrp="1"/>
          </p:cNvSpPr>
          <p:nvPr>
            <p:ph idx="1"/>
          </p:nvPr>
        </p:nvSpPr>
        <p:spPr>
          <a:xfrm>
            <a:off x="740895" y="1345570"/>
            <a:ext cx="7832314" cy="5158066"/>
          </a:xfrm>
        </p:spPr>
        <p:txBody>
          <a:bodyPr>
            <a:normAutofit lnSpcReduction="10000"/>
          </a:bodyPr>
          <a:lstStyle/>
          <a:p>
            <a:r>
              <a:rPr lang="zh-CN" altLang="en-US" sz="1600" dirty="0">
                <a:latin typeface="KaiTi" panose="02010609060101010101" pitchFamily="49" charset="-122"/>
                <a:ea typeface="KaiTi" panose="02010609060101010101" pitchFamily="49" charset="-122"/>
              </a:rPr>
              <a:t>失毁誓言：（这是讲密乘戒。）自己接受密乘灌顶之后，就有守护誓言的要求。一旦进入了密乘，以对自己有三法恩的金刚上师，及同行道友为对境，而破了三昧耶戒，那么不仅会自食恶果，而且也将殃及他众，当然也就断绝了成就的缘分。</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密宗的誓言有千千万万，有些教言里说，把石头、土粉等执为自相实有也是破誓言。但有些上师认为，不执著的凡夫人是没有的，如果是这样，那凡夫人中不会有清净誓言者。所以，法王如意宝为主的很多上师说，从不严格的角度来讲，对事物的实有执著不算破誓言。然而，你若对密宗金刚上师有严重矛盾，后来一直没有忏悔，或与金刚道友之间互相抵触，把他当成不共戴天的怨敌来对待，这就叫做破誓言。</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这个一定要注意！虽然密宗有无数的誓言，包括身口意的誓言，还有二十七种誓言、十四种誓言等不计其数，但是法王如意宝每次灌顶、传密法时都强调，倘若金刚道友之间发生口角，或者不说话，按理来讲，没过夜之前必须忏悔；如果没有做到这样，平时若有互相不说话的情况，则不能进入密宗的坛城，或者共同闻受密法。</a:t>
            </a:r>
            <a:endParaRPr lang="en-US" sz="1600" dirty="0">
              <a:latin typeface="KaiTi" panose="02010609060101010101" pitchFamily="49" charset="-122"/>
              <a:ea typeface="KaiTi" panose="02010609060101010101" pitchFamily="49" charset="-122"/>
            </a:endParaRPr>
          </a:p>
          <a:p>
            <a:r>
              <a:rPr lang="zh-CN" altLang="en-US" sz="1600" dirty="0" smtClean="0">
                <a:latin typeface="KaiTi" panose="02010609060101010101" pitchFamily="49" charset="-122"/>
                <a:ea typeface="KaiTi" panose="02010609060101010101" pitchFamily="49" charset="-122"/>
              </a:rPr>
              <a:t>上</a:t>
            </a:r>
            <a:r>
              <a:rPr lang="zh-CN" altLang="en-US" sz="1600" dirty="0">
                <a:latin typeface="KaiTi" panose="02010609060101010101" pitchFamily="49" charset="-122"/>
                <a:ea typeface="KaiTi" panose="02010609060101010101" pitchFamily="49" charset="-122"/>
              </a:rPr>
              <a:t>述这八种无暇远离妙法，也称为“解脱灯灭”，一旦具足这些违缘，解脱就没有希望了。所以，作为有正知正见的修行人，务必要仔细观察，千万不要让这些邪行与自相续并存。若能如此，行住卧一切行为都会快乐，不仅今生快乐，乃至生生世世都不会有任何隐患。如佛经中云：“勿随邪业，行住卧安，世世无患。”</a:t>
            </a:r>
            <a:r>
              <a:rPr lang="en-US" altLang="zh-CN" sz="1600" dirty="0">
                <a:latin typeface="KaiTi" panose="02010609060101010101" pitchFamily="49" charset="-122"/>
                <a:ea typeface="KaiTi" panose="02010609060101010101" pitchFamily="49" charset="-122"/>
              </a:rPr>
              <a:t>《</a:t>
            </a:r>
            <a:r>
              <a:rPr lang="zh-CN" altLang="en-US" sz="1600" dirty="0">
                <a:latin typeface="KaiTi" panose="02010609060101010101" pitchFamily="49" charset="-122"/>
                <a:ea typeface="KaiTi" panose="02010609060101010101" pitchFamily="49" charset="-122"/>
              </a:rPr>
              <a:t>法华经</a:t>
            </a:r>
            <a:r>
              <a:rPr lang="en-US" altLang="zh-CN" sz="1600" dirty="0">
                <a:latin typeface="KaiTi" panose="02010609060101010101" pitchFamily="49" charset="-122"/>
                <a:ea typeface="KaiTi" panose="02010609060101010101" pitchFamily="49" charset="-122"/>
              </a:rPr>
              <a:t>》</a:t>
            </a:r>
            <a:r>
              <a:rPr lang="zh-CN" altLang="en-US" sz="1600" dirty="0">
                <a:latin typeface="KaiTi" panose="02010609060101010101" pitchFamily="49" charset="-122"/>
                <a:ea typeface="KaiTi" panose="02010609060101010101" pitchFamily="49" charset="-122"/>
              </a:rPr>
              <a:t>亦云：“长夜安隐，多所饶益。”因此，修行好的人，包括他的面容、语言等，都没有什么忧愁，而修行不好的人，始终会有焦虑、痛苦、悲哀、伤心。所以，大家要想尽办法令佛陀的教诲甘露与自心完全相应，这样一来，才会过着快乐悠闲、非常有意义的生活。</a:t>
            </a:r>
            <a:endParaRPr lang="en-US" sz="1600" dirty="0">
              <a:latin typeface="KaiTi" panose="02010609060101010101" pitchFamily="49" charset="-122"/>
              <a:ea typeface="KaiTi" panose="02010609060101010101" pitchFamily="49" charset="-122"/>
            </a:endParaRPr>
          </a:p>
          <a:p>
            <a:endParaRPr lang="en-US" sz="1600" dirty="0">
              <a:latin typeface="KaiTi" panose="02010609060101010101" pitchFamily="49" charset="-122"/>
              <a:ea typeface="KaiTi" panose="02010609060101010101" pitchFamily="49" charset="-122"/>
            </a:endParaRPr>
          </a:p>
          <a:p>
            <a:pPr marL="68580" indent="0">
              <a:buNone/>
            </a:pPr>
            <a:endParaRPr kumimoji="1" lang="en-US" altLang="zh-CN" sz="1600" dirty="0"/>
          </a:p>
          <a:p>
            <a:pPr marL="68580" indent="0">
              <a:buNone/>
            </a:pPr>
            <a:endParaRPr kumimoji="1" lang="en-US" altLang="zh-CN" sz="2000" dirty="0">
              <a:latin typeface="Kaiti SC Regular"/>
              <a:cs typeface="Kaiti SC Regular"/>
            </a:endParaRPr>
          </a:p>
          <a:p>
            <a:pPr marL="68580" indent="0">
              <a:buNone/>
            </a:pPr>
            <a:endParaRPr kumimoji="1" lang="en-US" altLang="zh-CN" sz="2000" b="1" dirty="0">
              <a:latin typeface="Kaiti SC Regular"/>
              <a:cs typeface="Kaiti SC Regular"/>
            </a:endParaRPr>
          </a:p>
        </p:txBody>
      </p:sp>
    </p:spTree>
    <p:extLst>
      <p:ext uri="{BB962C8B-B14F-4D97-AF65-F5344CB8AC3E}">
        <p14:creationId xmlns:p14="http://schemas.microsoft.com/office/powerpoint/2010/main" val="3974822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断缘心</a:t>
            </a:r>
            <a:r>
              <a:rPr kumimoji="1" lang="zh-CN" altLang="en-US" dirty="0" smtClean="0"/>
              <a:t>之</a:t>
            </a:r>
            <a:r>
              <a:rPr kumimoji="1" lang="zh-CN" altLang="en-US" dirty="0"/>
              <a:t> </a:t>
            </a:r>
            <a:r>
              <a:rPr kumimoji="1" lang="zh-CN" altLang="en-US" dirty="0" smtClean="0"/>
              <a:t>失毁誓言</a:t>
            </a:r>
            <a:r>
              <a:rPr kumimoji="1" lang="zh-CN" altLang="en-US" dirty="0" smtClean="0"/>
              <a:t>（</a:t>
            </a:r>
            <a:r>
              <a:rPr kumimoji="1" lang="en-US" altLang="zh-CN" dirty="0"/>
              <a:t>2</a:t>
            </a:r>
            <a:r>
              <a:rPr kumimoji="1" lang="zh-CN" altLang="en-US" dirty="0" smtClean="0"/>
              <a:t>）</a:t>
            </a:r>
            <a:endParaRPr kumimoji="1" lang="zh-CN" altLang="en-US" dirty="0"/>
          </a:p>
        </p:txBody>
      </p:sp>
      <p:sp>
        <p:nvSpPr>
          <p:cNvPr id="3" name="内容占位符 2"/>
          <p:cNvSpPr>
            <a:spLocks noGrp="1"/>
          </p:cNvSpPr>
          <p:nvPr>
            <p:ph idx="1"/>
          </p:nvPr>
        </p:nvSpPr>
        <p:spPr>
          <a:xfrm>
            <a:off x="740895" y="1542108"/>
            <a:ext cx="7832314" cy="4961528"/>
          </a:xfrm>
        </p:spPr>
        <p:txBody>
          <a:bodyPr>
            <a:normAutofit/>
          </a:bodyPr>
          <a:lstStyle/>
          <a:p>
            <a:r>
              <a:rPr lang="zh-CN" altLang="en-US" sz="1600" dirty="0" smtClean="0">
                <a:latin typeface="KaiTi" panose="02010609060101010101" pitchFamily="49" charset="-122"/>
                <a:ea typeface="KaiTi" panose="02010609060101010101" pitchFamily="49" charset="-122"/>
              </a:rPr>
              <a:t>密</a:t>
            </a:r>
            <a:r>
              <a:rPr lang="zh-CN" altLang="en-US" sz="1600" dirty="0">
                <a:latin typeface="KaiTi" panose="02010609060101010101" pitchFamily="49" charset="-122"/>
                <a:ea typeface="KaiTi" panose="02010609060101010101" pitchFamily="49" charset="-122"/>
              </a:rPr>
              <a:t>乘戒律很微细。有些时候甚至于说，一刹那之间没有把自己的身体观为本尊，这个也是犯戒律的。哪怕在很短的时间内想这个杯子是实有的，这个也是犯戒律的。当然这些戒律很容易犯，马上忏悔的话，也可以清净的。或者每天我们可以安排一些百字明来念，如果我们安排一些忏悔的话，每天都念，每天都忏悔，也是可以清净的。因为密乘戒律容易犯，也是容易忏悔、容易清净的。</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但是这里面所讲的是什么呢？就是微细的因果，我们一般的凡夫根本做不到。完完全全守护是守护不住的。密乘戒律的本体是什么？是清净的见。一切都安住在清净观当中，一切都是大平等、大清净。你要安住的好，密乘戒就守护的很圆满。全是在这么高的高度上去安住的戒律。所以连阿底峡尊者他老人家那样的大德、大成就者，受了三戒之后别解脱戒是完全没有犯过，这个百分之百是肯定的；菩萨戒有的时候犯了，犯密乘戒每天都是不断地出现。但是尊者说，我从来没有让这些犯戒的过患过夜。也就是他在睡觉之前都要做一次忏悔。这就是我们的榜样。他老人家是这么大的证悟者，尚且示现每天连续不断地犯很多密乘戒律，因为他了解的很多，所以他说自己犯的很多。</a:t>
            </a:r>
            <a:endParaRPr lang="en-US" sz="1600" dirty="0">
              <a:latin typeface="KaiTi" panose="02010609060101010101" pitchFamily="49" charset="-122"/>
              <a:ea typeface="KaiTi" panose="02010609060101010101" pitchFamily="49" charset="-122"/>
            </a:endParaRPr>
          </a:p>
          <a:p>
            <a:endParaRPr lang="en-US" sz="1600" dirty="0"/>
          </a:p>
          <a:p>
            <a:pPr marL="68580" indent="0">
              <a:buNone/>
            </a:pPr>
            <a:endParaRPr kumimoji="1" lang="en-US" altLang="zh-CN" sz="1600" dirty="0"/>
          </a:p>
          <a:p>
            <a:pPr marL="68580" indent="0">
              <a:buNone/>
            </a:pPr>
            <a:endParaRPr kumimoji="1" lang="en-US" altLang="zh-CN" sz="2000" dirty="0">
              <a:latin typeface="Kaiti SC Regular"/>
              <a:cs typeface="Kaiti SC Regular"/>
            </a:endParaRPr>
          </a:p>
          <a:p>
            <a:pPr marL="68580" indent="0">
              <a:buNone/>
            </a:pPr>
            <a:endParaRPr kumimoji="1" lang="en-US" altLang="zh-CN" sz="2000" b="1" dirty="0">
              <a:latin typeface="Kaiti SC Regular"/>
              <a:cs typeface="Kaiti SC Regular"/>
            </a:endParaRPr>
          </a:p>
        </p:txBody>
      </p:sp>
    </p:spTree>
    <p:extLst>
      <p:ext uri="{BB962C8B-B14F-4D97-AF65-F5344CB8AC3E}">
        <p14:creationId xmlns:p14="http://schemas.microsoft.com/office/powerpoint/2010/main" val="1535321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断缘心</a:t>
            </a:r>
            <a:r>
              <a:rPr kumimoji="1" lang="zh-CN" altLang="en-US" dirty="0" smtClean="0"/>
              <a:t>之</a:t>
            </a:r>
            <a:r>
              <a:rPr kumimoji="1" lang="zh-CN" altLang="en-US" dirty="0"/>
              <a:t> </a:t>
            </a:r>
            <a:r>
              <a:rPr kumimoji="1" lang="zh-CN" altLang="en-US" dirty="0" smtClean="0"/>
              <a:t>失毁誓言</a:t>
            </a:r>
            <a:r>
              <a:rPr kumimoji="1" lang="zh-CN" altLang="en-US" dirty="0" smtClean="0"/>
              <a:t>（</a:t>
            </a:r>
            <a:r>
              <a:rPr kumimoji="1" lang="en-US" altLang="zh-CN" dirty="0"/>
              <a:t>3</a:t>
            </a:r>
            <a:r>
              <a:rPr kumimoji="1" lang="zh-CN" altLang="en-US" dirty="0" smtClean="0"/>
              <a:t>）</a:t>
            </a:r>
            <a:endParaRPr kumimoji="1" lang="zh-CN" altLang="en-US" dirty="0"/>
          </a:p>
        </p:txBody>
      </p:sp>
      <p:sp>
        <p:nvSpPr>
          <p:cNvPr id="3" name="内容占位符 2"/>
          <p:cNvSpPr>
            <a:spLocks noGrp="1"/>
          </p:cNvSpPr>
          <p:nvPr>
            <p:ph idx="1"/>
          </p:nvPr>
        </p:nvSpPr>
        <p:spPr>
          <a:xfrm>
            <a:off x="740895" y="1542108"/>
            <a:ext cx="7832314" cy="4961528"/>
          </a:xfrm>
        </p:spPr>
        <p:txBody>
          <a:bodyPr>
            <a:normAutofit/>
          </a:bodyPr>
          <a:lstStyle/>
          <a:p>
            <a:r>
              <a:rPr lang="zh-CN" altLang="en-US" sz="1600" dirty="0">
                <a:latin typeface="KaiTi" panose="02010609060101010101" pitchFamily="49" charset="-122"/>
                <a:ea typeface="KaiTi" panose="02010609060101010101" pitchFamily="49" charset="-122"/>
              </a:rPr>
              <a:t>这一点我们要知道，我们也不要让它过夜，在睡觉之前做个忏悔，念一些百字明、忏悔文，忏悔一天当中违犯的戒律、这是很有必要的。所以我们经常要修金刚萨埵、要修忏悔。尤其是进了密乘得了灌顶之后，忏悔之王、百字明，金刚萨埵的仪轨，短短的这些每天都要念，每天都要做一些忏悔，就是为了所违犯的誓言可以清净，这方面很有必要。</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这个地方比较严重的是什么？最关键是缘上师和金刚道友破了三昧耶戒，就是很严重的。如果对给你灌顶的、给你传窍诀、传续部的三恩德的金刚上师生起邪见、打骂，这个是严重的破戒行为。这个一般来讲我们可能是不太容易造，当然也不是百分之百。有些人可能刚开始没有生邪见，后面生邪见的也有。我们对自己的金刚上师，一定要再再地去发愿、观清净观，千万不要生起大的邪见，乃至于打骂、诽谤等等，这方面是绝对不能做的。</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还有一个对境就是金刚道友，这个比较容易犯。因为上师的功德很明显，所以我们都是仰视的，还是比较容易保持信心的。而道友是我们天天接触的，和我们自己没有什么差别的。就觉得道友可以随便缘他生烦恼、生恶心，这个是很危险的。所以以金刚道友为对境破戒这一条，是比较容易犯的。</a:t>
            </a:r>
            <a:endParaRPr lang="en-US" sz="1600" dirty="0">
              <a:latin typeface="KaiTi" panose="02010609060101010101" pitchFamily="49" charset="-122"/>
              <a:ea typeface="KaiTi" panose="02010609060101010101" pitchFamily="49" charset="-122"/>
            </a:endParaRPr>
          </a:p>
          <a:p>
            <a:pPr marL="68580" indent="0">
              <a:buNone/>
            </a:pPr>
            <a:endParaRPr kumimoji="1" lang="en-US" altLang="zh-CN" sz="1600" dirty="0"/>
          </a:p>
          <a:p>
            <a:pPr marL="68580" indent="0">
              <a:buNone/>
            </a:pPr>
            <a:endParaRPr kumimoji="1" lang="en-US" altLang="zh-CN" sz="2000" dirty="0">
              <a:latin typeface="Kaiti SC Regular"/>
              <a:cs typeface="Kaiti SC Regular"/>
            </a:endParaRPr>
          </a:p>
          <a:p>
            <a:pPr marL="68580" indent="0">
              <a:buNone/>
            </a:pPr>
            <a:endParaRPr kumimoji="1" lang="en-US" altLang="zh-CN" sz="2000" b="1" dirty="0">
              <a:latin typeface="Kaiti SC Regular"/>
              <a:cs typeface="Kaiti SC Regular"/>
            </a:endParaRPr>
          </a:p>
        </p:txBody>
      </p:sp>
    </p:spTree>
    <p:extLst>
      <p:ext uri="{BB962C8B-B14F-4D97-AF65-F5344CB8AC3E}">
        <p14:creationId xmlns:p14="http://schemas.microsoft.com/office/powerpoint/2010/main" val="2441944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断缘心</a:t>
            </a:r>
            <a:r>
              <a:rPr kumimoji="1" lang="zh-CN" altLang="en-US" dirty="0" smtClean="0"/>
              <a:t>之</a:t>
            </a:r>
            <a:r>
              <a:rPr kumimoji="1" lang="zh-CN" altLang="en-US" dirty="0"/>
              <a:t> </a:t>
            </a:r>
            <a:r>
              <a:rPr kumimoji="1" lang="zh-CN" altLang="en-US" dirty="0" smtClean="0"/>
              <a:t>失毁誓言</a:t>
            </a:r>
            <a:r>
              <a:rPr kumimoji="1" lang="zh-CN" altLang="en-US" dirty="0" smtClean="0"/>
              <a:t>（</a:t>
            </a:r>
            <a:r>
              <a:rPr kumimoji="1" lang="en-US" altLang="zh-CN" dirty="0"/>
              <a:t>4</a:t>
            </a:r>
            <a:r>
              <a:rPr kumimoji="1" lang="zh-CN" altLang="en-US" dirty="0" smtClean="0"/>
              <a:t>）</a:t>
            </a:r>
            <a:endParaRPr kumimoji="1" lang="zh-CN" altLang="en-US" dirty="0"/>
          </a:p>
        </p:txBody>
      </p:sp>
      <p:sp>
        <p:nvSpPr>
          <p:cNvPr id="3" name="内容占位符 2"/>
          <p:cNvSpPr>
            <a:spLocks noGrp="1"/>
          </p:cNvSpPr>
          <p:nvPr>
            <p:ph idx="1"/>
          </p:nvPr>
        </p:nvSpPr>
        <p:spPr>
          <a:xfrm>
            <a:off x="740895" y="1542108"/>
            <a:ext cx="7832314" cy="4961528"/>
          </a:xfrm>
        </p:spPr>
        <p:txBody>
          <a:bodyPr>
            <a:normAutofit/>
          </a:bodyPr>
          <a:lstStyle/>
          <a:p>
            <a:r>
              <a:rPr lang="zh-CN" altLang="en-US" sz="1600" dirty="0">
                <a:latin typeface="KaiTi" panose="02010609060101010101" pitchFamily="49" charset="-122"/>
                <a:ea typeface="KaiTi" panose="02010609060101010101" pitchFamily="49" charset="-122"/>
              </a:rPr>
              <a:t>所以第一个对治的方法就要在金刚道友之间观清净心，消化我们的情绪和烦恼，不要让这些产生不好的看法和行为。还有一个方法就是每天要做忏悔。如果这些都做到了，其实也不是那么可怕。的确从某个角度来讲是很可怕，但是如果我们把这些该做的做到了，因为修行不就是要经常的安住正知正念吗</a:t>
            </a:r>
            <a:r>
              <a:rPr lang="en-CA" sz="1600" dirty="0">
                <a:latin typeface="KaiTi" panose="02010609060101010101" pitchFamily="49" charset="-122"/>
                <a:ea typeface="KaiTi" panose="02010609060101010101" pitchFamily="49" charset="-122"/>
              </a:rPr>
              <a:t>?</a:t>
            </a:r>
            <a:r>
              <a:rPr lang="zh-CN" altLang="en-US" sz="1600" dirty="0">
                <a:latin typeface="KaiTi" panose="02010609060101010101" pitchFamily="49" charset="-122"/>
                <a:ea typeface="KaiTi" panose="02010609060101010101" pitchFamily="49" charset="-122"/>
              </a:rPr>
              <a:t>比显宗的修法还要严格的是密宗的修法，所以我们更加要谨慎地去观待金刚道友和金刚上师。还有对密法不要生邪见、不要泄露秘密。如果把大的方面做到了，基本上还是可以的。小的方面其实我们也没有能力，平常做些忏悔的，应该说是问题不大的。</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破了三昧耶戒的话，不仅是自食恶果，而且殃及他众。这是讲进了密乘后以上师、以金刚道友为对境而破三昧耶戒，不仅是自食恶果，自己犯了戒律会堕恶趣，而且会殃及他众。为什么殃及他众？尤其是一个坛城当中的金刚道友，或者通过密法来做连接的一些金刚道友，有一种内部的戒律、有一个连续性，我们的关系从善法来说很紧密，因为大家共同护戒，也可以相互的帮助。反之如果有一个人犯了戒律，就不是单单一个人犯了戒律，会影响到其他人。</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后面在讲金刚萨埵的时候，比喻就好像住在一个洞里面的青蛙，如果一只身上生了疮，就会感染所有的青蛙。有点类似于传染病一样，如果在一个封闭的场合当中，一个人有了病源，不单他一个人生病，其他的人逐渐也会被感染。因为是通过一个坛城、一个上师的紧密性的联系，所以好也是生生世世当中做道友相互帮助，不好也是会影响到其他人。</a:t>
            </a:r>
            <a:endParaRPr lang="en-US" sz="1600" dirty="0">
              <a:latin typeface="KaiTi" panose="02010609060101010101" pitchFamily="49" charset="-122"/>
              <a:ea typeface="KaiTi" panose="02010609060101010101" pitchFamily="49" charset="-122"/>
            </a:endParaRPr>
          </a:p>
          <a:p>
            <a:endParaRPr lang="en-US" sz="1600" dirty="0"/>
          </a:p>
          <a:p>
            <a:pPr marL="68580" indent="0">
              <a:buNone/>
            </a:pPr>
            <a:endParaRPr kumimoji="1" lang="en-US" altLang="zh-CN" sz="1600" dirty="0"/>
          </a:p>
          <a:p>
            <a:pPr marL="68580" indent="0">
              <a:buNone/>
            </a:pPr>
            <a:endParaRPr kumimoji="1" lang="en-US" altLang="zh-CN" sz="2000" dirty="0">
              <a:latin typeface="Kaiti SC Regular"/>
              <a:cs typeface="Kaiti SC Regular"/>
            </a:endParaRPr>
          </a:p>
          <a:p>
            <a:pPr marL="68580" indent="0">
              <a:buNone/>
            </a:pPr>
            <a:endParaRPr kumimoji="1" lang="en-US" altLang="zh-CN" sz="2000" b="1" dirty="0">
              <a:latin typeface="Kaiti SC Regular"/>
              <a:cs typeface="Kaiti SC Regular"/>
            </a:endParaRPr>
          </a:p>
        </p:txBody>
      </p:sp>
    </p:spTree>
    <p:extLst>
      <p:ext uri="{BB962C8B-B14F-4D97-AF65-F5344CB8AC3E}">
        <p14:creationId xmlns:p14="http://schemas.microsoft.com/office/powerpoint/2010/main" val="2985087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断缘心</a:t>
            </a:r>
            <a:r>
              <a:rPr kumimoji="1" lang="zh-CN" altLang="en-US" dirty="0" smtClean="0"/>
              <a:t>之</a:t>
            </a:r>
            <a:r>
              <a:rPr kumimoji="1" lang="zh-CN" altLang="en-US" dirty="0"/>
              <a:t> </a:t>
            </a:r>
            <a:r>
              <a:rPr kumimoji="1" lang="zh-CN" altLang="en-US" dirty="0" smtClean="0"/>
              <a:t>失毁誓言</a:t>
            </a:r>
            <a:r>
              <a:rPr kumimoji="1" lang="zh-CN" altLang="en-US" dirty="0" smtClean="0"/>
              <a:t>（</a:t>
            </a:r>
            <a:r>
              <a:rPr kumimoji="1" lang="en-US" altLang="zh-CN" dirty="0"/>
              <a:t>5</a:t>
            </a:r>
            <a:r>
              <a:rPr kumimoji="1" lang="zh-CN" altLang="en-US" dirty="0" smtClean="0"/>
              <a:t>）</a:t>
            </a:r>
            <a:endParaRPr kumimoji="1" lang="zh-CN" altLang="en-US" dirty="0"/>
          </a:p>
        </p:txBody>
      </p:sp>
      <p:sp>
        <p:nvSpPr>
          <p:cNvPr id="3" name="内容占位符 2"/>
          <p:cNvSpPr>
            <a:spLocks noGrp="1"/>
          </p:cNvSpPr>
          <p:nvPr>
            <p:ph idx="1"/>
          </p:nvPr>
        </p:nvSpPr>
        <p:spPr>
          <a:xfrm>
            <a:off x="740895" y="1542108"/>
            <a:ext cx="7832314" cy="4961528"/>
          </a:xfrm>
        </p:spPr>
        <p:txBody>
          <a:bodyPr>
            <a:normAutofit/>
          </a:bodyPr>
          <a:lstStyle/>
          <a:p>
            <a:r>
              <a:rPr lang="zh-CN" altLang="en-US" sz="1600" dirty="0">
                <a:latin typeface="KaiTi" panose="02010609060101010101" pitchFamily="49" charset="-122"/>
                <a:ea typeface="KaiTi" panose="02010609060101010101" pitchFamily="49" charset="-122"/>
              </a:rPr>
              <a:t>为什么会说是殃及他众呢？一个人犯了密乘戒，破戒的晦气会影响到其他人。这个时候怎么办？我们平常也要多忏悔，即便是没有犯戒律也要多忏悔。因为有可能我没有犯，但其他的金刚道友可能是犯了戒了，在不知不觉当中，就传染给了我，如果我自己每天坚持修一些忏悔的话，那么这些犯戒的晦气不会影响到我。相当于服用了某种解药，或者服用了抗生素、打了预防针了。这样的话，即使有其他人在生病，我是可以抵抗住的，所以忏悔是很重要的，否则当然也就断绝了成就的缘分。</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如果你破了誓言，尤其是过了忏悔期的话（有些时候是三年为期），不管怎么样都要堕恶趣，通过地狱受苦的方式来消尽业。在这个之前都是可以通过念金刚萨埵等各式各样的方式来做一些忏悔。所以失坏誓言也要看，严重的话，当然就是断缘心，断除解脱的缘分。不是那么严重的话，我们每天可以忏悔的，也不是说一旦失坏了誓言就解脱灯灭了。</a:t>
            </a:r>
            <a:endParaRPr lang="en-US" sz="1600" dirty="0">
              <a:latin typeface="KaiTi" panose="02010609060101010101" pitchFamily="49" charset="-122"/>
              <a:ea typeface="KaiTi" panose="02010609060101010101" pitchFamily="49" charset="-122"/>
            </a:endParaRPr>
          </a:p>
          <a:p>
            <a:r>
              <a:rPr lang="zh-CN" altLang="en-US" sz="1600" dirty="0">
                <a:latin typeface="KaiTi" panose="02010609060101010101" pitchFamily="49" charset="-122"/>
                <a:ea typeface="KaiTi" panose="02010609060101010101" pitchFamily="49" charset="-122"/>
              </a:rPr>
              <a:t>这也是为什么我们刚刚讲的时候是通过两个方面来讲，一个是很严重的，这个方面叫断缘心；还有一方面讲，还没那么严重的时候，我们可以通过这样一种应对，去避免发展成了一种很严重的状态，如果违犯之后我们要马上去对治、忏悔。有些地方讲，是没有对治的，没对治的意思是已经发展为严重的状态了。可以对治的时候就是我们现在可以提前预防，提前修一些做好准备。</a:t>
            </a:r>
            <a:endParaRPr lang="en-US" sz="1600" dirty="0">
              <a:latin typeface="KaiTi" panose="02010609060101010101" pitchFamily="49" charset="-122"/>
              <a:ea typeface="KaiTi" panose="02010609060101010101" pitchFamily="49" charset="-122"/>
            </a:endParaRPr>
          </a:p>
          <a:p>
            <a:endParaRPr lang="en-US" sz="1600" dirty="0"/>
          </a:p>
          <a:p>
            <a:pPr marL="68580" indent="0">
              <a:buNone/>
            </a:pPr>
            <a:endParaRPr kumimoji="1" lang="en-US" altLang="zh-CN" sz="1600" dirty="0"/>
          </a:p>
          <a:p>
            <a:pPr marL="68580" indent="0">
              <a:buNone/>
            </a:pPr>
            <a:endParaRPr kumimoji="1" lang="en-US" altLang="zh-CN" sz="2000" dirty="0">
              <a:latin typeface="Kaiti SC Regular"/>
              <a:cs typeface="Kaiti SC Regular"/>
            </a:endParaRPr>
          </a:p>
          <a:p>
            <a:pPr marL="68580" indent="0">
              <a:buNone/>
            </a:pPr>
            <a:endParaRPr kumimoji="1" lang="en-US" altLang="zh-CN" sz="2000" b="1" dirty="0">
              <a:latin typeface="Kaiti SC Regular"/>
              <a:cs typeface="Kaiti SC Regular"/>
            </a:endParaRPr>
          </a:p>
        </p:txBody>
      </p:sp>
    </p:spTree>
    <p:extLst>
      <p:ext uri="{BB962C8B-B14F-4D97-AF65-F5344CB8AC3E}">
        <p14:creationId xmlns:p14="http://schemas.microsoft.com/office/powerpoint/2010/main" val="1042476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问题讨论</a:t>
            </a:r>
          </a:p>
        </p:txBody>
      </p:sp>
      <p:sp>
        <p:nvSpPr>
          <p:cNvPr id="4" name="Rectangle 3">
            <a:extLst>
              <a:ext uri="{FF2B5EF4-FFF2-40B4-BE49-F238E27FC236}">
                <a16:creationId xmlns:a16="http://schemas.microsoft.com/office/drawing/2014/main" xmlns="" id="{173625B5-70E6-4DB6-82AA-808A31CEB0B1}"/>
              </a:ext>
            </a:extLst>
          </p:cNvPr>
          <p:cNvSpPr/>
          <p:nvPr/>
        </p:nvSpPr>
        <p:spPr>
          <a:xfrm>
            <a:off x="605813" y="2540092"/>
            <a:ext cx="7977078" cy="3416320"/>
          </a:xfrm>
          <a:prstGeom prst="rect">
            <a:avLst/>
          </a:prstGeom>
        </p:spPr>
        <p:txBody>
          <a:bodyPr wrap="square">
            <a:spAutoFit/>
          </a:bodyPr>
          <a:lstStyle/>
          <a:p>
            <a:pPr marL="457200" indent="-457200">
              <a:buFont typeface="+mj-lt"/>
              <a:buAutoNum type="arabicParenR"/>
            </a:pPr>
            <a:r>
              <a:rPr lang="zh-CN" altLang="en-US" sz="2400" dirty="0" smtClean="0">
                <a:latin typeface="KaiTi" panose="02010609060101010101" pitchFamily="49" charset="-122"/>
                <a:ea typeface="KaiTi" panose="02010609060101010101" pitchFamily="49" charset="-122"/>
              </a:rPr>
              <a:t>举例说明毁坏律仪的行为，如何避免？</a:t>
            </a:r>
            <a:endParaRPr lang="en-US" altLang="zh-CN" sz="2400" dirty="0" smtClean="0">
              <a:latin typeface="KaiTi" panose="02010609060101010101" pitchFamily="49" charset="-122"/>
              <a:ea typeface="KaiTi" panose="02010609060101010101" pitchFamily="49" charset="-122"/>
            </a:endParaRPr>
          </a:p>
          <a:p>
            <a:pPr marL="457200" indent="-457200">
              <a:buFont typeface="+mj-lt"/>
              <a:buAutoNum type="arabicParenR"/>
            </a:pPr>
            <a:r>
              <a:rPr lang="zh-CN" altLang="en-US" sz="2400" dirty="0" smtClean="0">
                <a:latin typeface="KaiTi" panose="02010609060101010101" pitchFamily="49" charset="-122"/>
                <a:ea typeface="KaiTi" panose="02010609060101010101" pitchFamily="49" charset="-122"/>
              </a:rPr>
              <a:t>简单说明菩萨戒，为什么说退失菩提心就会犯菩萨戒？</a:t>
            </a:r>
            <a:endParaRPr lang="en-US" altLang="zh-CN" sz="2400" dirty="0" smtClean="0">
              <a:latin typeface="KaiTi" panose="02010609060101010101" pitchFamily="49" charset="-122"/>
              <a:ea typeface="KaiTi" panose="02010609060101010101" pitchFamily="49" charset="-122"/>
            </a:endParaRPr>
          </a:p>
          <a:p>
            <a:pPr marL="457200" indent="-457200">
              <a:buFont typeface="+mj-lt"/>
              <a:buAutoNum type="arabicParenR"/>
            </a:pPr>
            <a:r>
              <a:rPr lang="zh-CN" altLang="en-US" sz="2400" dirty="0" smtClean="0">
                <a:latin typeface="KaiTi" panose="02010609060101010101" pitchFamily="49" charset="-122"/>
                <a:ea typeface="KaiTi" panose="02010609060101010101" pitchFamily="49" charset="-122"/>
              </a:rPr>
              <a:t>在</a:t>
            </a:r>
            <a:r>
              <a:rPr lang="zh-CN" altLang="en-US" sz="2400" dirty="0">
                <a:latin typeface="KaiTi" panose="02010609060101010101" pitchFamily="49" charset="-122"/>
                <a:ea typeface="KaiTi" panose="02010609060101010101" pitchFamily="49" charset="-122"/>
              </a:rPr>
              <a:t>听受密法、得受灌顶之前，首先必须要具备什么誓言</a:t>
            </a:r>
            <a:r>
              <a:rPr lang="zh-CN" altLang="en-US" sz="2400" dirty="0" smtClean="0">
                <a:latin typeface="KaiTi" panose="02010609060101010101" pitchFamily="49" charset="-122"/>
                <a:ea typeface="KaiTi" panose="02010609060101010101" pitchFamily="49" charset="-122"/>
              </a:rPr>
              <a:t>？</a:t>
            </a:r>
            <a:endParaRPr lang="en-US" altLang="zh-CN" sz="2400" dirty="0" smtClean="0">
              <a:latin typeface="KaiTi" panose="02010609060101010101" pitchFamily="49" charset="-122"/>
              <a:ea typeface="KaiTi" panose="02010609060101010101" pitchFamily="49" charset="-122"/>
            </a:endParaRPr>
          </a:p>
          <a:p>
            <a:pPr marL="457200" indent="-457200">
              <a:buFont typeface="+mj-lt"/>
              <a:buAutoNum type="arabicParenR"/>
            </a:pPr>
            <a:r>
              <a:rPr lang="zh-CN" altLang="en-US" sz="2400" dirty="0" smtClean="0">
                <a:latin typeface="KaiTi" panose="02010609060101010101" pitchFamily="49" charset="-122"/>
                <a:ea typeface="KaiTi" panose="02010609060101010101" pitchFamily="49" charset="-122"/>
              </a:rPr>
              <a:t>密乘有很多细微戒律，一不小心就会犯，是不是因此不去修行密法不接受密乘灌顶呢？</a:t>
            </a:r>
            <a:endParaRPr lang="en-US" altLang="zh-CN" sz="2400" dirty="0" smtClean="0">
              <a:latin typeface="KaiTi" panose="02010609060101010101" pitchFamily="49" charset="-122"/>
              <a:ea typeface="KaiTi" panose="02010609060101010101" pitchFamily="49" charset="-122"/>
            </a:endParaRPr>
          </a:p>
          <a:p>
            <a:pPr marL="457200" indent="-457200">
              <a:buFont typeface="+mj-lt"/>
              <a:buAutoNum type="arabicParenR"/>
            </a:pPr>
            <a:r>
              <a:rPr lang="zh-CN" altLang="en-US" sz="2400" dirty="0">
                <a:latin typeface="KaiTi" panose="02010609060101010101" pitchFamily="49" charset="-122"/>
                <a:ea typeface="KaiTi" panose="02010609060101010101" pitchFamily="49" charset="-122"/>
              </a:rPr>
              <a:t>结</a:t>
            </a:r>
            <a:r>
              <a:rPr lang="zh-CN" altLang="en-US" sz="2400" dirty="0" smtClean="0">
                <a:latin typeface="KaiTi" panose="02010609060101010101" pitchFamily="49" charset="-122"/>
                <a:ea typeface="KaiTi" panose="02010609060101010101" pitchFamily="49" charset="-122"/>
              </a:rPr>
              <a:t>合毁坏律仪和失毁誓言两个无暇谈谈如何对待金刚道友。</a:t>
            </a:r>
            <a:endParaRPr lang="en-US" altLang="zh-CN" sz="2400" dirty="0" smtClean="0">
              <a:latin typeface="KaiTi" panose="02010609060101010101" pitchFamily="49" charset="-122"/>
              <a:ea typeface="KaiTi" panose="02010609060101010101" pitchFamily="49" charset="-122"/>
            </a:endParaRPr>
          </a:p>
          <a:p>
            <a:endParaRPr lang="en-US" altLang="zh-CN" sz="2400" dirty="0" smtClean="0">
              <a:latin typeface="KaiTi" panose="02010609060101010101" pitchFamily="49" charset="-122"/>
              <a:ea typeface="KaiTi" panose="02010609060101010101" pitchFamily="49" charset="-122"/>
              <a:sym typeface="+mn-ea"/>
            </a:endParaRPr>
          </a:p>
          <a:p>
            <a:pPr marL="457200" indent="-457200">
              <a:buFont typeface="+mj-lt"/>
              <a:buAutoNum type="arabicParenR"/>
            </a:pPr>
            <a:endParaRPr lang="zh-CN" altLang="en-US" sz="2400" dirty="0">
              <a:effectLst>
                <a:outerShdw blurRad="38100" dist="19050" dir="2700000" algn="tl" rotWithShape="0">
                  <a:schemeClr val="dk1">
                    <a:alpha val="40000"/>
                  </a:schemeClr>
                </a:outerShdw>
              </a:effectLst>
              <a:sym typeface="+mn-ea"/>
            </a:endParaRPr>
          </a:p>
        </p:txBody>
      </p:sp>
      <p:sp>
        <p:nvSpPr>
          <p:cNvPr id="5" name="标题 1"/>
          <p:cNvSpPr txBox="1">
            <a:spLocks/>
          </p:cNvSpPr>
          <p:nvPr/>
        </p:nvSpPr>
        <p:spPr>
          <a:xfrm>
            <a:off x="740895" y="1456416"/>
            <a:ext cx="7634178" cy="943884"/>
          </a:xfrm>
          <a:prstGeom prst="rect">
            <a:avLst/>
          </a:prstGeom>
        </p:spPr>
        <p:txBody>
          <a:bodyPr vert="horz" lIns="91440" tIns="45720" rIns="91440" bIns="45720" rtlCol="0" anchor="b">
            <a:normAutofit fontScale="55000" lnSpcReduction="20000"/>
          </a:bodyPr>
          <a:lst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kumimoji="1" lang="zh-CN" altLang="en-US" dirty="0">
                <a:solidFill>
                  <a:schemeClr val="tx1"/>
                </a:solidFill>
              </a:rPr>
              <a:t>暇</a:t>
            </a:r>
            <a:r>
              <a:rPr kumimoji="1" lang="zh-CN" altLang="en-US" dirty="0" smtClean="0">
                <a:solidFill>
                  <a:schemeClr val="tx1"/>
                </a:solidFill>
              </a:rPr>
              <a:t>满人身千劫难得，又蕴藏有如意宝一样的巨大潜能，一分一秒在不断减少，所以要倍加珍惜用于修行正法 。</a:t>
            </a:r>
            <a:endParaRPr kumimoji="1" lang="en-US" altLang="zh-CN" dirty="0" smtClean="0">
              <a:solidFill>
                <a:schemeClr val="tx1"/>
              </a:solidFill>
            </a:endParaRPr>
          </a:p>
          <a:p>
            <a:pPr algn="r"/>
            <a:r>
              <a:rPr kumimoji="1" lang="zh-CN" altLang="en-US" dirty="0">
                <a:solidFill>
                  <a:schemeClr val="tx1"/>
                </a:solidFill>
              </a:rPr>
              <a:t> </a:t>
            </a:r>
            <a:r>
              <a:rPr kumimoji="1" lang="zh-CN" altLang="en-US" dirty="0" smtClean="0">
                <a:solidFill>
                  <a:schemeClr val="tx1"/>
                </a:solidFill>
              </a:rPr>
              <a:t>   </a:t>
            </a:r>
            <a:r>
              <a:rPr kumimoji="1" lang="en-US" altLang="zh-CN" dirty="0" smtClean="0">
                <a:solidFill>
                  <a:schemeClr val="tx1"/>
                </a:solidFill>
              </a:rPr>
              <a:t>—</a:t>
            </a:r>
            <a:r>
              <a:rPr kumimoji="1" lang="zh-CN" altLang="en-US" dirty="0" smtClean="0">
                <a:solidFill>
                  <a:schemeClr val="tx1"/>
                </a:solidFill>
              </a:rPr>
              <a:t>益西彭措堪布</a:t>
            </a:r>
            <a:endParaRPr kumimoji="1" lang="zh-CN" altLang="en-US" dirty="0">
              <a:solidFill>
                <a:schemeClr val="tx1"/>
              </a:solidFill>
            </a:endParaRPr>
          </a:p>
        </p:txBody>
      </p:sp>
    </p:spTree>
    <p:extLst>
      <p:ext uri="{BB962C8B-B14F-4D97-AF65-F5344CB8AC3E}">
        <p14:creationId xmlns:p14="http://schemas.microsoft.com/office/powerpoint/2010/main" val="2581259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endParaRPr kumimoji="1" lang="zh-CN" altLang="en-US"/>
          </a:p>
        </p:txBody>
      </p:sp>
      <p:sp>
        <p:nvSpPr>
          <p:cNvPr id="3" name="副标题 2"/>
          <p:cNvSpPr>
            <a:spLocks noGrp="1"/>
          </p:cNvSpPr>
          <p:nvPr>
            <p:ph type="subTitle" idx="1"/>
          </p:nvPr>
        </p:nvSpPr>
        <p:spPr/>
        <p:txBody>
          <a:bodyPr/>
          <a:lstStyle/>
          <a:p>
            <a:endParaRPr kumimoji="1" lang="zh-CN" altLang="en-US"/>
          </a:p>
        </p:txBody>
      </p:sp>
      <p:pic>
        <p:nvPicPr>
          <p:cNvPr id="4" name="图片 3" descr="09bOOOPIC8b_1024.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400"/>
            <a:ext cx="9144000" cy="6858000"/>
          </a:xfrm>
          <a:prstGeom prst="rect">
            <a:avLst/>
          </a:prstGeom>
        </p:spPr>
      </p:pic>
      <p:sp>
        <p:nvSpPr>
          <p:cNvPr id="6" name="文本框 5"/>
          <p:cNvSpPr txBox="1"/>
          <p:nvPr/>
        </p:nvSpPr>
        <p:spPr>
          <a:xfrm>
            <a:off x="2669621" y="803188"/>
            <a:ext cx="1815882" cy="5584912"/>
          </a:xfrm>
          <a:prstGeom prst="rect">
            <a:avLst/>
          </a:prstGeom>
          <a:noFill/>
        </p:spPr>
        <p:txBody>
          <a:bodyPr vert="eaVert" wrap="square" rtlCol="0">
            <a:spAutoFit/>
          </a:bodyPr>
          <a:lstStyle/>
          <a:p>
            <a:pPr algn="ctr"/>
            <a:r>
              <a:rPr kumimoji="1" lang="zh-CN" altLang="en-US" sz="6600" dirty="0">
                <a:solidFill>
                  <a:srgbClr val="4F6228"/>
                </a:solidFill>
                <a:latin typeface="+mj-ea"/>
                <a:ea typeface="+mj-ea"/>
                <a:cs typeface="华文隶书"/>
              </a:rPr>
              <a:t>断缘心八无暇</a:t>
            </a:r>
            <a:r>
              <a:rPr kumimoji="1" lang="zh-CN" altLang="en-US" sz="4000" dirty="0">
                <a:solidFill>
                  <a:srgbClr val="4F6228"/>
                </a:solidFill>
                <a:latin typeface="+mj-ea"/>
                <a:ea typeface="+mj-ea"/>
                <a:cs typeface="华文隶书"/>
              </a:rPr>
              <a:t>            </a:t>
            </a:r>
            <a:r>
              <a:rPr kumimoji="1" lang="zh-CN" altLang="en-US" sz="4000" dirty="0" smtClean="0">
                <a:solidFill>
                  <a:srgbClr val="4F6228"/>
                </a:solidFill>
                <a:latin typeface="+mj-ea"/>
                <a:ea typeface="+mj-ea"/>
                <a:cs typeface="华文隶书"/>
              </a:rPr>
              <a:t> 毁坏律仪，失毁誓言</a:t>
            </a:r>
            <a:endParaRPr kumimoji="1" lang="zh-CN" altLang="en-US" sz="3200" dirty="0">
              <a:solidFill>
                <a:srgbClr val="4F6228"/>
              </a:solidFill>
              <a:latin typeface="+mj-ea"/>
              <a:ea typeface="+mj-ea"/>
              <a:cs typeface="华文隶书"/>
            </a:endParaRPr>
          </a:p>
        </p:txBody>
      </p:sp>
    </p:spTree>
    <p:extLst>
      <p:ext uri="{BB962C8B-B14F-4D97-AF65-F5344CB8AC3E}">
        <p14:creationId xmlns:p14="http://schemas.microsoft.com/office/powerpoint/2010/main" val="35155148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734424" y="693795"/>
            <a:ext cx="3300984" cy="726279"/>
          </a:xfrm>
        </p:spPr>
        <p:txBody>
          <a:bodyPr/>
          <a:lstStyle/>
          <a:p>
            <a:pPr algn="ctr"/>
            <a:r>
              <a:rPr kumimoji="1" lang="zh-CN" altLang="en-US" dirty="0"/>
              <a:t>参考资料</a:t>
            </a:r>
          </a:p>
        </p:txBody>
      </p:sp>
      <p:sp>
        <p:nvSpPr>
          <p:cNvPr id="3" name="内容占位符 2"/>
          <p:cNvSpPr>
            <a:spLocks noGrp="1"/>
          </p:cNvSpPr>
          <p:nvPr>
            <p:ph type="body" sz="half" idx="2"/>
          </p:nvPr>
        </p:nvSpPr>
        <p:spPr>
          <a:xfrm>
            <a:off x="4585417" y="1734128"/>
            <a:ext cx="3757024" cy="4336472"/>
          </a:xfrm>
        </p:spPr>
        <p:txBody>
          <a:bodyPr>
            <a:normAutofit fontScale="70000" lnSpcReduction="20000"/>
          </a:bodyPr>
          <a:lstStyle/>
          <a:p>
            <a:r>
              <a:rPr lang="zh-CN" altLang="en-US" sz="2400" dirty="0"/>
              <a:t>   </a:t>
            </a:r>
            <a:endParaRPr lang="en-CA" altLang="zh-CN" sz="2400" dirty="0"/>
          </a:p>
          <a:p>
            <a:pPr>
              <a:lnSpc>
                <a:spcPct val="120000"/>
              </a:lnSpc>
            </a:pPr>
            <a:r>
              <a:rPr lang="zh-CN" altLang="en-US" sz="2400" dirty="0"/>
              <a:t>（</a:t>
            </a:r>
            <a:r>
              <a:rPr lang="en-CA" altLang="zh-CN" sz="2400" dirty="0" smtClean="0"/>
              <a:t>1</a:t>
            </a:r>
            <a:r>
              <a:rPr lang="zh-CN" altLang="en-US" sz="2400" dirty="0"/>
              <a:t>）</a:t>
            </a:r>
            <a:r>
              <a:rPr lang="zh-CN" altLang="en-US" sz="2400" dirty="0" smtClean="0"/>
              <a:t>  </a:t>
            </a:r>
            <a:r>
              <a:rPr lang="zh-CN" altLang="en-US" sz="2400" dirty="0"/>
              <a:t>华智仁波切</a:t>
            </a:r>
            <a:r>
              <a:rPr lang="en-US" altLang="zh-CN" sz="2400" dirty="0"/>
              <a:t>《</a:t>
            </a:r>
            <a:r>
              <a:rPr lang="zh-CN" altLang="en-US" sz="2400" dirty="0"/>
              <a:t>大圆满前行引导文</a:t>
            </a:r>
            <a:r>
              <a:rPr lang="en-US" altLang="zh-CN" sz="2400" dirty="0" smtClean="0"/>
              <a:t>》</a:t>
            </a:r>
            <a:endParaRPr lang="en-CA" altLang="zh-CN" sz="2400" dirty="0">
              <a:latin typeface="Kaiti SC Regular"/>
              <a:cs typeface="Kaiti SC Regular"/>
            </a:endParaRPr>
          </a:p>
          <a:p>
            <a:pPr>
              <a:lnSpc>
                <a:spcPct val="120000"/>
              </a:lnSpc>
            </a:pPr>
            <a:r>
              <a:rPr lang="zh-CN" altLang="en-US" sz="2400" dirty="0" smtClean="0">
                <a:latin typeface="Kaiti SC Regular"/>
                <a:cs typeface="Kaiti SC Regular"/>
              </a:rPr>
              <a:t>（</a:t>
            </a:r>
            <a:r>
              <a:rPr lang="en-US" altLang="zh-CN" sz="2400" dirty="0">
                <a:latin typeface="Kaiti SC Regular"/>
                <a:cs typeface="Kaiti SC Regular"/>
              </a:rPr>
              <a:t>2</a:t>
            </a:r>
            <a:r>
              <a:rPr lang="zh-CN" altLang="en-US" sz="2400" dirty="0" smtClean="0">
                <a:latin typeface="Kaiti SC Regular"/>
                <a:cs typeface="Kaiti SC Regular"/>
              </a:rPr>
              <a:t>）</a:t>
            </a:r>
            <a:r>
              <a:rPr lang="zh-CN" altLang="en-US" sz="2400" dirty="0">
                <a:latin typeface="Kaiti SC Regular"/>
                <a:cs typeface="Kaiti SC Regular"/>
              </a:rPr>
              <a:t>慈城罗珠堪布上</a:t>
            </a:r>
            <a:r>
              <a:rPr lang="zh-CN" altLang="en-US" sz="2400" dirty="0" smtClean="0">
                <a:latin typeface="Kaiti SC Regular"/>
                <a:cs typeface="Kaiti SC Regular"/>
              </a:rPr>
              <a:t>师</a:t>
            </a:r>
            <a:r>
              <a:rPr lang="en-US" altLang="zh-CN" sz="2400" dirty="0" smtClean="0">
                <a:latin typeface="Kaiti SC Regular"/>
                <a:cs typeface="Kaiti SC Regular"/>
              </a:rPr>
              <a:t>《</a:t>
            </a:r>
            <a:r>
              <a:rPr lang="zh-CN" altLang="en-US" sz="2500" b="1" dirty="0" smtClean="0"/>
              <a:t>四</a:t>
            </a:r>
            <a:r>
              <a:rPr lang="zh-CN" altLang="en-US" sz="2500" b="1" dirty="0"/>
              <a:t>外加行</a:t>
            </a:r>
            <a:r>
              <a:rPr lang="en-US" altLang="zh-CN" sz="2500" b="1" dirty="0"/>
              <a:t>——</a:t>
            </a:r>
            <a:r>
              <a:rPr lang="zh-CN" altLang="en-US" sz="2500" b="1" dirty="0"/>
              <a:t>人身难得的修</a:t>
            </a:r>
            <a:r>
              <a:rPr lang="zh-CN" altLang="en-US" sz="2500" b="1" dirty="0" smtClean="0"/>
              <a:t>法</a:t>
            </a:r>
            <a:r>
              <a:rPr lang="en-US" altLang="zh-CN" b="1" dirty="0" smtClean="0"/>
              <a:t>》</a:t>
            </a:r>
            <a:endParaRPr lang="zh-CN" altLang="en-US" b="1" dirty="0"/>
          </a:p>
          <a:p>
            <a:pPr>
              <a:lnSpc>
                <a:spcPct val="120000"/>
              </a:lnSpc>
            </a:pPr>
            <a:r>
              <a:rPr lang="en-US" altLang="zh-CN" sz="2400" dirty="0" smtClean="0">
                <a:latin typeface="Kaiti SC Regular"/>
                <a:cs typeface="Kaiti SC Regular"/>
              </a:rPr>
              <a:t>http</a:t>
            </a:r>
            <a:r>
              <a:rPr lang="en-US" altLang="zh-CN" sz="2400" dirty="0">
                <a:latin typeface="Kaiti SC Regular"/>
                <a:cs typeface="Kaiti SC Regular"/>
              </a:rPr>
              <a:t>://</a:t>
            </a:r>
            <a:r>
              <a:rPr lang="en-US" altLang="zh-CN" sz="2400" dirty="0" smtClean="0">
                <a:latin typeface="Kaiti SC Regular"/>
                <a:cs typeface="Kaiti SC Regular"/>
              </a:rPr>
              <a:t>huidengzhiguang.com/index.php/huideng-jiangtang/fofa-jianxiu/2016-07-21-09-15-32/460-l11032</a:t>
            </a:r>
            <a:r>
              <a:rPr lang="zh-CN" altLang="en-US" sz="2400" dirty="0" smtClean="0">
                <a:latin typeface="Kaiti SC Regular"/>
                <a:cs typeface="Kaiti SC Regular"/>
              </a:rPr>
              <a:t>  </a:t>
            </a:r>
            <a:r>
              <a:rPr lang="en-US" altLang="zh-CN" sz="2400" dirty="0" smtClean="0">
                <a:latin typeface="Kaiti SC Regular"/>
                <a:cs typeface="Kaiti SC Regular"/>
              </a:rPr>
              <a:t>0-49</a:t>
            </a:r>
            <a:r>
              <a:rPr lang="zh-CN" altLang="en-US" sz="2400" dirty="0" smtClean="0">
                <a:latin typeface="Kaiti SC Regular"/>
                <a:cs typeface="Kaiti SC Regular"/>
              </a:rPr>
              <a:t>分</a:t>
            </a:r>
            <a:r>
              <a:rPr lang="en-US" altLang="zh-CN" sz="2400" dirty="0" smtClean="0">
                <a:latin typeface="Kaiti SC Regular"/>
                <a:cs typeface="Kaiti SC Regular"/>
              </a:rPr>
              <a:t>52</a:t>
            </a:r>
            <a:r>
              <a:rPr lang="zh-CN" altLang="en-US" sz="2400" dirty="0" smtClean="0">
                <a:latin typeface="Kaiti SC Regular"/>
                <a:cs typeface="Kaiti SC Regular"/>
              </a:rPr>
              <a:t>秒</a:t>
            </a:r>
            <a:endParaRPr lang="en-CA" altLang="zh-CN" sz="2400" dirty="0">
              <a:latin typeface="Kaiti SC Regular"/>
              <a:cs typeface="Kaiti SC Regular"/>
            </a:endParaRPr>
          </a:p>
          <a:p>
            <a:pPr>
              <a:lnSpc>
                <a:spcPct val="120000"/>
              </a:lnSpc>
            </a:pPr>
            <a:r>
              <a:rPr lang="zh-CN" altLang="en-US" sz="2400" dirty="0" smtClean="0">
                <a:latin typeface="Kaiti SC Regular"/>
                <a:cs typeface="Kaiti SC Regular"/>
              </a:rPr>
              <a:t>（</a:t>
            </a:r>
            <a:r>
              <a:rPr lang="en-US" altLang="zh-CN" sz="2400" dirty="0">
                <a:latin typeface="Kaiti SC Regular"/>
                <a:cs typeface="Kaiti SC Regular"/>
              </a:rPr>
              <a:t>3</a:t>
            </a:r>
            <a:r>
              <a:rPr lang="zh-CN" altLang="en-US" sz="2400" dirty="0" smtClean="0">
                <a:latin typeface="Kaiti SC Regular"/>
                <a:cs typeface="Kaiti SC Regular"/>
              </a:rPr>
              <a:t>）</a:t>
            </a:r>
            <a:r>
              <a:rPr lang="zh-CN" altLang="en-US" sz="2400" dirty="0">
                <a:latin typeface="Kaiti SC Regular"/>
                <a:cs typeface="Kaiti SC Regular"/>
              </a:rPr>
              <a:t>索达吉堪布上师</a:t>
            </a:r>
            <a:r>
              <a:rPr lang="en-US" altLang="zh-CN" sz="2400" dirty="0">
                <a:latin typeface="Kaiti SC Regular"/>
                <a:cs typeface="Kaiti SC Regular"/>
              </a:rPr>
              <a:t>《</a:t>
            </a:r>
            <a:r>
              <a:rPr lang="zh-CN" altLang="en-US" sz="2400" dirty="0">
                <a:latin typeface="Kaiti SC Regular"/>
                <a:cs typeface="Kaiti SC Regular"/>
              </a:rPr>
              <a:t>大圆满前行广释</a:t>
            </a:r>
            <a:r>
              <a:rPr lang="en-US" altLang="zh-CN" sz="2400" dirty="0">
                <a:latin typeface="Kaiti SC Regular"/>
                <a:cs typeface="Kaiti SC Regular"/>
              </a:rPr>
              <a:t>》 </a:t>
            </a:r>
            <a:r>
              <a:rPr lang="zh-CN" altLang="en-US" sz="2400" dirty="0">
                <a:latin typeface="Kaiti SC Regular"/>
                <a:cs typeface="Kaiti SC Regular"/>
              </a:rPr>
              <a:t>第</a:t>
            </a:r>
            <a:r>
              <a:rPr lang="en-US" altLang="zh-CN" sz="2400" dirty="0">
                <a:latin typeface="Kaiti SC Regular"/>
                <a:cs typeface="Kaiti SC Regular"/>
              </a:rPr>
              <a:t>23</a:t>
            </a:r>
            <a:r>
              <a:rPr lang="zh-CN" altLang="en-US" sz="2400" dirty="0">
                <a:latin typeface="Kaiti SC Regular"/>
                <a:cs typeface="Kaiti SC Regular"/>
              </a:rPr>
              <a:t>课节选</a:t>
            </a:r>
            <a:r>
              <a:rPr lang="zh-CN" altLang="en-US" sz="2400" dirty="0" smtClean="0">
                <a:latin typeface="Kaiti SC Regular"/>
                <a:cs typeface="Kaiti SC Regular"/>
              </a:rPr>
              <a:t>（</a:t>
            </a:r>
            <a:r>
              <a:rPr lang="en-US" altLang="zh-CN" sz="2400" dirty="0" smtClean="0">
                <a:latin typeface="Kaiti SC Regular"/>
                <a:cs typeface="Kaiti SC Regular"/>
              </a:rPr>
              <a:t>48</a:t>
            </a:r>
            <a:r>
              <a:rPr lang="zh-CN" altLang="en-US" sz="2400" dirty="0" smtClean="0">
                <a:latin typeface="Kaiti SC Regular"/>
                <a:cs typeface="Kaiti SC Regular"/>
              </a:rPr>
              <a:t>分</a:t>
            </a:r>
            <a:r>
              <a:rPr lang="en-US" altLang="zh-CN" sz="2400" dirty="0" smtClean="0">
                <a:latin typeface="Kaiti SC Regular"/>
                <a:cs typeface="Kaiti SC Regular"/>
              </a:rPr>
              <a:t>40</a:t>
            </a:r>
            <a:r>
              <a:rPr lang="zh-CN" altLang="en-US" sz="2400" dirty="0" smtClean="0">
                <a:latin typeface="Kaiti SC Regular"/>
                <a:cs typeface="Kaiti SC Regular"/>
              </a:rPr>
              <a:t>秒</a:t>
            </a:r>
            <a:r>
              <a:rPr lang="en-US" altLang="zh-CN" sz="2400" dirty="0" smtClean="0">
                <a:latin typeface="Kaiti SC Regular"/>
                <a:cs typeface="Kaiti SC Regular"/>
              </a:rPr>
              <a:t>--</a:t>
            </a:r>
            <a:r>
              <a:rPr lang="en-US" altLang="zh-CN" sz="2400" dirty="0" smtClean="0">
                <a:latin typeface="Kaiti SC Regular"/>
                <a:cs typeface="Kaiti SC Regular"/>
              </a:rPr>
              <a:t>62</a:t>
            </a:r>
            <a:r>
              <a:rPr lang="zh-CN" altLang="en-US" sz="2400" dirty="0" smtClean="0">
                <a:latin typeface="Kaiti SC Regular"/>
                <a:cs typeface="Kaiti SC Regular"/>
              </a:rPr>
              <a:t>分</a:t>
            </a:r>
            <a:r>
              <a:rPr lang="en-US" altLang="zh-CN" sz="2400" dirty="0" smtClean="0">
                <a:latin typeface="Kaiti SC Regular"/>
                <a:cs typeface="Kaiti SC Regular"/>
              </a:rPr>
              <a:t>52</a:t>
            </a:r>
            <a:r>
              <a:rPr lang="zh-CN" altLang="en-US" sz="2400" dirty="0" smtClean="0">
                <a:latin typeface="Kaiti SC Regular"/>
                <a:cs typeface="Kaiti SC Regular"/>
              </a:rPr>
              <a:t>秒）</a:t>
            </a:r>
            <a:endParaRPr lang="en-CA" altLang="zh-CN" sz="2400" dirty="0">
              <a:latin typeface="Kaiti SC Regular"/>
              <a:cs typeface="Kaiti SC Regular"/>
            </a:endParaRPr>
          </a:p>
          <a:p>
            <a:pPr>
              <a:lnSpc>
                <a:spcPct val="120000"/>
              </a:lnSpc>
            </a:pPr>
            <a:r>
              <a:rPr lang="en-CA" altLang="zh-CN" sz="2400" dirty="0" smtClean="0">
                <a:latin typeface="Kaiti SC Regular"/>
                <a:cs typeface="Kaiti SC Regular"/>
              </a:rPr>
              <a:t>(</a:t>
            </a:r>
            <a:r>
              <a:rPr lang="en-US" altLang="zh-CN" sz="2400" dirty="0" smtClean="0">
                <a:latin typeface="Kaiti SC Regular"/>
                <a:cs typeface="Kaiti SC Regular"/>
              </a:rPr>
              <a:t>4</a:t>
            </a:r>
            <a:r>
              <a:rPr lang="en-CA" altLang="zh-CN" sz="2400" dirty="0" smtClean="0">
                <a:latin typeface="Kaiti SC Regular"/>
                <a:cs typeface="Kaiti SC Regular"/>
              </a:rPr>
              <a:t>)</a:t>
            </a:r>
            <a:r>
              <a:rPr lang="zh-CN" altLang="en-US" sz="2400" dirty="0">
                <a:latin typeface="Kaiti SC Regular"/>
                <a:cs typeface="Kaiti SC Regular"/>
              </a:rPr>
              <a:t>  人身难得</a:t>
            </a:r>
            <a:r>
              <a:rPr lang="en-US" altLang="zh-CN" sz="2400" dirty="0">
                <a:latin typeface="Kaiti SC Regular"/>
                <a:cs typeface="Kaiti SC Regular"/>
              </a:rPr>
              <a:t>37</a:t>
            </a:r>
            <a:r>
              <a:rPr lang="zh-CN" altLang="en-US" sz="2400" dirty="0">
                <a:latin typeface="Kaiti SC Regular"/>
                <a:cs typeface="Kaiti SC Regular"/>
              </a:rPr>
              <a:t>个修法之毁坏律仪，失毁誓言。</a:t>
            </a:r>
            <a:endParaRPr lang="en-CA" altLang="zh-CN" sz="2400" dirty="0">
              <a:latin typeface="Kaiti SC Regular"/>
              <a:cs typeface="Kaiti SC Regular"/>
            </a:endParaRPr>
          </a:p>
          <a:p>
            <a:endParaRPr lang="en-US" altLang="zh-CN" sz="2400" dirty="0"/>
          </a:p>
        </p:txBody>
      </p:sp>
      <p:pic>
        <p:nvPicPr>
          <p:cNvPr id="10" name="图片占位符 9" descr="tooopen_14463276.jpg"/>
          <p:cNvPicPr>
            <a:picLocks noGrp="1" noChangeAspect="1"/>
          </p:cNvPicPr>
          <p:nvPr>
            <p:ph type="pic" idx="1"/>
          </p:nvPr>
        </p:nvPicPr>
        <p:blipFill>
          <a:blip r:embed="rId2">
            <a:extLst>
              <a:ext uri="{28A0092B-C50C-407E-A947-70E740481C1C}">
                <a14:useLocalDpi xmlns:a14="http://schemas.microsoft.com/office/drawing/2010/main" val="0"/>
              </a:ext>
            </a:extLst>
          </a:blip>
          <a:srcRect l="21568" r="21568"/>
          <a:stretch>
            <a:fillRect/>
          </a:stretch>
        </p:blipFill>
        <p:spPr>
          <a:xfrm>
            <a:off x="901257" y="573491"/>
            <a:ext cx="3577715" cy="5748568"/>
          </a:xfrm>
          <a:prstGeom prst="rect">
            <a:avLst/>
          </a:prstGeom>
          <a:ln>
            <a:noFill/>
          </a:ln>
          <a:effectLst>
            <a:softEdge rad="112500"/>
          </a:effectLst>
        </p:spPr>
      </p:pic>
    </p:spTree>
    <p:extLst>
      <p:ext uri="{BB962C8B-B14F-4D97-AF65-F5344CB8AC3E}">
        <p14:creationId xmlns:p14="http://schemas.microsoft.com/office/powerpoint/2010/main" val="3036837210"/>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r>
              <a:rPr kumimoji="1" lang="zh-CN" altLang="en-US" dirty="0"/>
              <a:t>提</a:t>
            </a:r>
            <a:r>
              <a:rPr kumimoji="1" lang="zh-CN" altLang="en-US" dirty="0" smtClean="0"/>
              <a:t>纲</a:t>
            </a:r>
            <a:r>
              <a:rPr kumimoji="1" lang="en-US" altLang="zh-CN" dirty="0" smtClean="0"/>
              <a:t>1</a:t>
            </a:r>
            <a:endParaRPr kumimoji="1" lang="zh-CN" altLang="en-US" dirty="0"/>
          </a:p>
        </p:txBody>
      </p:sp>
      <p:sp>
        <p:nvSpPr>
          <p:cNvPr id="3" name="内容占位符 2"/>
          <p:cNvSpPr>
            <a:spLocks noGrp="1"/>
          </p:cNvSpPr>
          <p:nvPr>
            <p:ph idx="1"/>
          </p:nvPr>
        </p:nvSpPr>
        <p:spPr>
          <a:xfrm>
            <a:off x="740895" y="1542108"/>
            <a:ext cx="7832314" cy="4961528"/>
          </a:xfrm>
        </p:spPr>
        <p:txBody>
          <a:bodyPr>
            <a:normAutofit/>
          </a:bodyPr>
          <a:lstStyle/>
          <a:p>
            <a:pPr marL="68580" indent="0">
              <a:buNone/>
            </a:pPr>
            <a:r>
              <a:rPr lang="en-US" altLang="zh-CN" dirty="0">
                <a:latin typeface="KaiTi" panose="02010609060101010101" pitchFamily="49" charset="-122"/>
                <a:ea typeface="KaiTi" panose="02010609060101010101" pitchFamily="49" charset="-122"/>
              </a:rPr>
              <a:t>“紧缚现行极下劣，</a:t>
            </a:r>
            <a:r>
              <a:rPr lang="en-US" altLang="zh-CN" dirty="0">
                <a:solidFill>
                  <a:schemeClr val="tx1"/>
                </a:solidFill>
                <a:latin typeface="KaiTi" panose="02010609060101010101" pitchFamily="49" charset="-122"/>
                <a:ea typeface="KaiTi" panose="02010609060101010101" pitchFamily="49" charset="-122"/>
              </a:rPr>
              <a:t>不厌轮回无少信</a:t>
            </a:r>
            <a:r>
              <a:rPr lang="en-US" altLang="zh-CN" dirty="0">
                <a:latin typeface="KaiTi" panose="02010609060101010101" pitchFamily="49" charset="-122"/>
                <a:ea typeface="KaiTi" panose="02010609060101010101" pitchFamily="49" charset="-122"/>
              </a:rPr>
              <a:t>，行持恶业心离法，失坏律仪三昧耶，断缘心之八无暇。”</a:t>
            </a:r>
          </a:p>
          <a:p>
            <a:pPr marL="68580" indent="0">
              <a:buNone/>
            </a:pPr>
            <a:endParaRPr lang="en-US" altLang="zh-CN" dirty="0">
              <a:latin typeface="KaiTi" panose="02010609060101010101" pitchFamily="49" charset="-122"/>
              <a:ea typeface="KaiTi" panose="02010609060101010101" pitchFamily="49" charset="-122"/>
            </a:endParaRPr>
          </a:p>
          <a:p>
            <a:pPr marL="68580" indent="0">
              <a:buNone/>
            </a:pPr>
            <a:endParaRPr kumimoji="1" lang="en-US" altLang="zh-CN" sz="1600" dirty="0">
              <a:latin typeface="KaiTi" panose="02010609060101010101" pitchFamily="49" charset="-122"/>
              <a:ea typeface="KaiTi" panose="02010609060101010101" pitchFamily="49" charset="-122"/>
            </a:endParaRPr>
          </a:p>
          <a:p>
            <a:pPr marL="68580" indent="0">
              <a:buNone/>
            </a:pPr>
            <a:r>
              <a:rPr lang="en-US" altLang="zh-CN" sz="2000" dirty="0">
                <a:latin typeface="KaiTi" panose="02010609060101010101" pitchFamily="49" charset="-122"/>
                <a:ea typeface="KaiTi" panose="02010609060101010101" pitchFamily="49" charset="-122"/>
                <a:cs typeface="Kaiti SC Regular"/>
              </a:rPr>
              <a:t>断缘心八无暇:自相续与解脱遍知的道相背离, 一旦出现断缘心八无暇的任何一个, 那么三菩提的绿苗就会凋谢, 以至于离开解脱的种姓, 为此叫做断缘。</a:t>
            </a:r>
          </a:p>
          <a:p>
            <a:pPr marL="68580" indent="0">
              <a:buNone/>
            </a:pPr>
            <a:endParaRPr lang="en-US" altLang="zh-CN" sz="2000" dirty="0">
              <a:latin typeface="KaiTi" panose="02010609060101010101" pitchFamily="49" charset="-122"/>
              <a:ea typeface="KaiTi" panose="02010609060101010101" pitchFamily="49" charset="-122"/>
              <a:cs typeface="Kaiti SC Regular"/>
            </a:endParaRPr>
          </a:p>
          <a:p>
            <a:pPr marL="68580" indent="0">
              <a:buNone/>
            </a:pPr>
            <a:endParaRPr lang="en-US" altLang="zh-CN" sz="2000" dirty="0">
              <a:latin typeface="KaiTi" panose="02010609060101010101" pitchFamily="49" charset="-122"/>
              <a:ea typeface="KaiTi" panose="02010609060101010101" pitchFamily="49" charset="-122"/>
              <a:cs typeface="Kaiti SC Regular"/>
            </a:endParaRPr>
          </a:p>
          <a:p>
            <a:pPr marL="68580" indent="0">
              <a:buNone/>
            </a:pPr>
            <a:r>
              <a:rPr lang="zh-CN" altLang="zh-CN" sz="2000" dirty="0">
                <a:latin typeface="KaiTi" panose="02010609060101010101" pitchFamily="49" charset="-122"/>
                <a:ea typeface="KaiTi" panose="02010609060101010101" pitchFamily="49" charset="-122"/>
              </a:rPr>
              <a:t>观察断种性八无暇的状况。种性好比种子或者根本，种子受损就长不出绿芽，或者已经长出绿芽也会枯萎。同样，内心出现损伤种性的情况就没有修法的机缘，这叫断种性心上的无暇状态。</a:t>
            </a:r>
            <a:endParaRPr lang="en-US" altLang="zh-CN" sz="2000" dirty="0">
              <a:latin typeface="KaiTi" panose="02010609060101010101" pitchFamily="49" charset="-122"/>
              <a:ea typeface="KaiTi" panose="02010609060101010101" pitchFamily="49" charset="-122"/>
            </a:endParaRPr>
          </a:p>
          <a:p>
            <a:pPr marL="68580" indent="0">
              <a:buNone/>
            </a:pPr>
            <a:endParaRPr lang="en-US" altLang="zh-CN" sz="2000" dirty="0">
              <a:latin typeface="Kaiti SC Regular"/>
              <a:cs typeface="Kaiti SC Regular"/>
            </a:endParaRPr>
          </a:p>
          <a:p>
            <a:pPr marL="68580" indent="0">
              <a:buNone/>
            </a:pPr>
            <a:endParaRPr kumimoji="1" lang="en-US" altLang="zh-CN" sz="2000" dirty="0">
              <a:latin typeface="Kaiti SC Regular"/>
              <a:cs typeface="Kaiti SC Regular"/>
            </a:endParaRPr>
          </a:p>
          <a:p>
            <a:pPr marL="68580" indent="0">
              <a:buNone/>
            </a:pPr>
            <a:endParaRPr kumimoji="1" lang="en-US" altLang="zh-CN" sz="2000" dirty="0">
              <a:latin typeface="Kaiti SC Regular"/>
              <a:cs typeface="Kaiti SC Regular"/>
            </a:endParaRPr>
          </a:p>
          <a:p>
            <a:pPr marL="68580" indent="0">
              <a:buNone/>
            </a:pPr>
            <a:endParaRPr kumimoji="1" lang="en-US" altLang="zh-CN" sz="2000" b="1" dirty="0">
              <a:latin typeface="Kaiti SC Regular"/>
              <a:cs typeface="Kaiti SC Regular"/>
            </a:endParaRPr>
          </a:p>
        </p:txBody>
      </p:sp>
      <p:sp>
        <p:nvSpPr>
          <p:cNvPr id="5" name="Rectangle 4"/>
          <p:cNvSpPr/>
          <p:nvPr/>
        </p:nvSpPr>
        <p:spPr>
          <a:xfrm>
            <a:off x="5532491" y="4008783"/>
            <a:ext cx="2927592"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堪布阿琼仁波切</a:t>
            </a:r>
            <a:r>
              <a:rPr lang="en-US" altLang="zh-CN" sz="1400" dirty="0">
                <a:latin typeface="Kaiti SC Regular"/>
                <a:cs typeface="Kaiti SC Regular"/>
              </a:rPr>
              <a:t>《</a:t>
            </a:r>
            <a:r>
              <a:rPr lang="zh-CN" altLang="en-US" sz="1400" dirty="0">
                <a:latin typeface="Kaiti SC Regular"/>
                <a:cs typeface="Kaiti SC Regular"/>
              </a:rPr>
              <a:t>前行备忘录</a:t>
            </a:r>
            <a:r>
              <a:rPr lang="en-US" altLang="zh-CN" sz="1400" dirty="0">
                <a:latin typeface="Kaiti SC Regular"/>
                <a:cs typeface="Kaiti SC Regular"/>
              </a:rPr>
              <a:t>》 </a:t>
            </a:r>
          </a:p>
        </p:txBody>
      </p:sp>
      <p:sp>
        <p:nvSpPr>
          <p:cNvPr id="6" name="Rectangle 5"/>
          <p:cNvSpPr/>
          <p:nvPr/>
        </p:nvSpPr>
        <p:spPr>
          <a:xfrm>
            <a:off x="5532641" y="2474673"/>
            <a:ext cx="2927417" cy="307777"/>
          </a:xfrm>
          <a:prstGeom prst="rect">
            <a:avLst/>
          </a:prstGeom>
        </p:spPr>
        <p:txBody>
          <a:bodyPr wrap="none">
            <a:spAutoFit/>
          </a:bodyPr>
          <a:lstStyle/>
          <a:p>
            <a:pPr>
              <a:buFontTx/>
              <a:buChar char="-"/>
            </a:pPr>
            <a:r>
              <a:rPr lang="en-US" altLang="zh-CN" sz="1400" dirty="0"/>
              <a:t> </a:t>
            </a:r>
            <a:r>
              <a:rPr lang="zh-CN" altLang="en-US" sz="1400" dirty="0"/>
              <a:t>华智仁波切</a:t>
            </a:r>
            <a:r>
              <a:rPr lang="en-US" altLang="zh-CN" sz="1400" dirty="0"/>
              <a:t>《</a:t>
            </a:r>
            <a:r>
              <a:rPr lang="zh-CN" altLang="en-US" sz="1400" dirty="0"/>
              <a:t>大圆满前行引导文</a:t>
            </a:r>
            <a:r>
              <a:rPr lang="en-US" altLang="zh-CN" sz="1400" dirty="0"/>
              <a:t>》</a:t>
            </a:r>
          </a:p>
        </p:txBody>
      </p:sp>
      <p:sp>
        <p:nvSpPr>
          <p:cNvPr id="7" name="Rectangle 6"/>
          <p:cNvSpPr/>
          <p:nvPr/>
        </p:nvSpPr>
        <p:spPr>
          <a:xfrm>
            <a:off x="3652804" y="6131633"/>
            <a:ext cx="4532286" cy="307777"/>
          </a:xfrm>
          <a:prstGeom prst="rect">
            <a:avLst/>
          </a:prstGeom>
        </p:spPr>
        <p:txBody>
          <a:bodyPr wrap="none">
            <a:spAutoFit/>
          </a:bodyPr>
          <a:lstStyle/>
          <a:p>
            <a:pPr marL="68580" indent="0">
              <a:buNone/>
            </a:pPr>
            <a:r>
              <a:rPr lang="zh-CN" altLang="en-US" sz="1400" dirty="0">
                <a:latin typeface="Kaiti SC Regular"/>
                <a:cs typeface="Kaiti SC Regular"/>
              </a:rPr>
              <a:t>－</a:t>
            </a:r>
            <a:r>
              <a:rPr lang="en-US" altLang="zh-CN" sz="1400" dirty="0">
                <a:latin typeface="Kaiti SC Regular"/>
                <a:cs typeface="Kaiti SC Regular"/>
              </a:rPr>
              <a:t> </a:t>
            </a:r>
            <a:r>
              <a:rPr lang="zh-CN" altLang="en-US" sz="1400" dirty="0">
                <a:latin typeface="Kaiti SC Regular"/>
                <a:cs typeface="Kaiti SC Regular"/>
              </a:rPr>
              <a:t>益西彭措上师</a:t>
            </a:r>
            <a:r>
              <a:rPr lang="en-US" altLang="zh-CN" sz="1400" dirty="0">
                <a:latin typeface="Kaiti SC Regular"/>
                <a:cs typeface="Kaiti SC Regular"/>
              </a:rPr>
              <a:t>《</a:t>
            </a:r>
            <a:r>
              <a:rPr lang="zh-CN" altLang="en-US" sz="1400" dirty="0">
                <a:latin typeface="Kaiti SC Regular"/>
                <a:cs typeface="Kaiti SC Regular"/>
              </a:rPr>
              <a:t>前行实修引导之法轨</a:t>
            </a:r>
            <a:r>
              <a:rPr lang="en-US" altLang="zh-CN" sz="1400" dirty="0">
                <a:latin typeface="Kaiti SC Regular"/>
                <a:cs typeface="Kaiti SC Regular"/>
              </a:rPr>
              <a:t>》</a:t>
            </a:r>
            <a:r>
              <a:rPr lang="zh-CN" altLang="en-US" sz="1400" dirty="0">
                <a:latin typeface="Kaiti SC Regular"/>
                <a:cs typeface="Kaiti SC Regular"/>
              </a:rPr>
              <a:t>－暇满引导二</a:t>
            </a:r>
            <a:endParaRPr lang="en-US" altLang="zh-CN" sz="1400" dirty="0">
              <a:latin typeface="Kaiti SC Regular"/>
              <a:cs typeface="Kaiti SC Regular"/>
            </a:endParaRPr>
          </a:p>
        </p:txBody>
      </p:sp>
    </p:spTree>
    <p:extLst>
      <p:ext uri="{BB962C8B-B14F-4D97-AF65-F5344CB8AC3E}">
        <p14:creationId xmlns:p14="http://schemas.microsoft.com/office/powerpoint/2010/main" val="2392023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63883" y="0"/>
            <a:ext cx="7024744" cy="1143000"/>
          </a:xfrm>
        </p:spPr>
        <p:txBody>
          <a:bodyPr/>
          <a:lstStyle/>
          <a:p>
            <a:r>
              <a:rPr kumimoji="1" lang="zh-CN" altLang="en-US" dirty="0"/>
              <a:t>提</a:t>
            </a:r>
            <a:r>
              <a:rPr kumimoji="1" lang="zh-CN" altLang="en-US" dirty="0" smtClean="0"/>
              <a:t>纲</a:t>
            </a:r>
            <a:r>
              <a:rPr kumimoji="1" lang="en-US" altLang="zh-CN" dirty="0" smtClean="0"/>
              <a:t>2</a:t>
            </a:r>
            <a:endParaRPr kumimoji="1" lang="zh-CN" altLang="en-US" dirty="0"/>
          </a:p>
        </p:txBody>
      </p:sp>
      <p:sp>
        <p:nvSpPr>
          <p:cNvPr id="3" name="内容占位符 2"/>
          <p:cNvSpPr>
            <a:spLocks noGrp="1"/>
          </p:cNvSpPr>
          <p:nvPr>
            <p:ph idx="1"/>
          </p:nvPr>
        </p:nvSpPr>
        <p:spPr>
          <a:xfrm>
            <a:off x="863883" y="1202666"/>
            <a:ext cx="7475085" cy="6336875"/>
          </a:xfrm>
        </p:spPr>
        <p:txBody>
          <a:bodyPr>
            <a:normAutofit fontScale="25000" lnSpcReduction="20000"/>
          </a:bodyPr>
          <a:lstStyle/>
          <a:p>
            <a:r>
              <a:rPr lang="zh-CN" altLang="zh-CN" sz="11200" dirty="0">
                <a:latin typeface="KaiTi" panose="02010609060101010101" pitchFamily="49" charset="-122"/>
                <a:ea typeface="KaiTi" panose="02010609060101010101" pitchFamily="49" charset="-122"/>
                <a:cs typeface="Kaiti SC Regular"/>
              </a:rPr>
              <a:t>断缘心八无暇</a:t>
            </a:r>
            <a:endParaRPr lang="en-US" altLang="zh-CN" sz="11200" dirty="0">
              <a:latin typeface="KaiTi" panose="02010609060101010101" pitchFamily="49" charset="-122"/>
              <a:ea typeface="KaiTi" panose="02010609060101010101" pitchFamily="49" charset="-122"/>
              <a:cs typeface="Kaiti SC Regular"/>
            </a:endParaRPr>
          </a:p>
          <a:p>
            <a:r>
              <a:rPr lang="zh-CN" altLang="zh-CN" sz="7200" dirty="0">
                <a:latin typeface="KaiTi" panose="02010609060101010101" pitchFamily="49" charset="-122"/>
                <a:ea typeface="KaiTi" panose="02010609060101010101" pitchFamily="49" charset="-122"/>
                <a:cs typeface="Kaiti SC Regular"/>
              </a:rPr>
              <a:t>一、为今束缚：被今世的财产受用、子女亲属等紧紧束缚，只是为了他们的利益辛勤劳作而散乱度日，荒废光阴，而没有时间去修法。</a:t>
            </a:r>
            <a:endParaRPr lang="en-US" altLang="zh-CN" sz="7200" dirty="0">
              <a:latin typeface="KaiTi" panose="02010609060101010101" pitchFamily="49" charset="-122"/>
              <a:ea typeface="KaiTi" panose="02010609060101010101" pitchFamily="49" charset="-122"/>
              <a:cs typeface="Kaiti SC Regular"/>
            </a:endParaRPr>
          </a:p>
          <a:p>
            <a:r>
              <a:rPr lang="zh-CN" altLang="zh-CN" sz="7200" dirty="0">
                <a:latin typeface="KaiTi" panose="02010609060101010101" pitchFamily="49" charset="-122"/>
                <a:ea typeface="KaiTi" panose="02010609060101010101" pitchFamily="49" charset="-122"/>
                <a:cs typeface="Kaiti SC Regular"/>
              </a:rPr>
              <a:t>二、人格恶劣：性情恶劣之人，连芝麻许的善良人格也不具备，所作所为始终无有长进。正如古大德的教典中所说：</a:t>
            </a:r>
            <a:r>
              <a:rPr lang="en-US" altLang="zh-CN" sz="7200" dirty="0">
                <a:latin typeface="KaiTi" panose="02010609060101010101" pitchFamily="49" charset="-122"/>
                <a:ea typeface="KaiTi" panose="02010609060101010101" pitchFamily="49" charset="-122"/>
                <a:cs typeface="Kaiti SC Regular"/>
              </a:rPr>
              <a:t>“</a:t>
            </a:r>
            <a:r>
              <a:rPr lang="zh-CN" altLang="zh-CN" sz="7200" dirty="0">
                <a:latin typeface="KaiTi" panose="02010609060101010101" pitchFamily="49" charset="-122"/>
                <a:ea typeface="KaiTi" panose="02010609060101010101" pitchFamily="49" charset="-122"/>
                <a:cs typeface="Kaiti SC Regular"/>
              </a:rPr>
              <a:t>弟子学识诚可改，秉性下劣实难移。</a:t>
            </a:r>
            <a:r>
              <a:rPr lang="en-US" altLang="zh-CN" sz="7200" dirty="0">
                <a:latin typeface="KaiTi" panose="02010609060101010101" pitchFamily="49" charset="-122"/>
                <a:ea typeface="KaiTi" panose="02010609060101010101" pitchFamily="49" charset="-122"/>
                <a:cs typeface="Kaiti SC Regular"/>
              </a:rPr>
              <a:t>”</a:t>
            </a:r>
            <a:r>
              <a:rPr lang="zh-CN" altLang="zh-CN" sz="7200" dirty="0">
                <a:latin typeface="KaiTi" panose="02010609060101010101" pitchFamily="49" charset="-122"/>
                <a:ea typeface="KaiTi" panose="02010609060101010101" pitchFamily="49" charset="-122"/>
                <a:cs typeface="Kaiti SC Regular"/>
              </a:rPr>
              <a:t>这种人即便遇到了真正的善知识，也很难转向正道。</a:t>
            </a:r>
            <a:endParaRPr lang="en-US" altLang="zh-CN" sz="7200" dirty="0">
              <a:latin typeface="KaiTi" panose="02010609060101010101" pitchFamily="49" charset="-122"/>
              <a:ea typeface="KaiTi" panose="02010609060101010101" pitchFamily="49" charset="-122"/>
              <a:cs typeface="Kaiti SC Regular"/>
            </a:endParaRPr>
          </a:p>
          <a:p>
            <a:r>
              <a:rPr lang="zh-CN" altLang="zh-CN" sz="7200" dirty="0">
                <a:solidFill>
                  <a:schemeClr val="tx1"/>
                </a:solidFill>
                <a:latin typeface="KaiTi" panose="02010609060101010101" pitchFamily="49" charset="-122"/>
                <a:ea typeface="KaiTi" panose="02010609060101010101" pitchFamily="49" charset="-122"/>
                <a:cs typeface="Kaiti SC Regular"/>
              </a:rPr>
              <a:t>三、无出离心：对于所讲述的恶趣等轮回过患，或者今生的何等痛苦，如果内心生不起一丝一毫的畏惧感，那么根本不会生起作为趋入佛法之因的出离心。</a:t>
            </a:r>
            <a:endParaRPr lang="en-US" altLang="zh-CN" sz="7200" dirty="0">
              <a:solidFill>
                <a:schemeClr val="tx1"/>
              </a:solidFill>
              <a:latin typeface="KaiTi" panose="02010609060101010101" pitchFamily="49" charset="-122"/>
              <a:ea typeface="KaiTi" panose="02010609060101010101" pitchFamily="49" charset="-122"/>
              <a:cs typeface="Kaiti SC Regular"/>
            </a:endParaRPr>
          </a:p>
          <a:p>
            <a:r>
              <a:rPr lang="zh-CN" altLang="zh-CN" sz="7200" dirty="0">
                <a:solidFill>
                  <a:schemeClr val="tx1"/>
                </a:solidFill>
                <a:latin typeface="KaiTi" panose="02010609060101010101" pitchFamily="49" charset="-122"/>
                <a:ea typeface="KaiTi" panose="02010609060101010101" pitchFamily="49" charset="-122"/>
                <a:cs typeface="Kaiti SC Regular"/>
              </a:rPr>
              <a:t>四、无有正信：如果对真实正法与上师连一丝一毫的信心也没有，那显然已经封闭了佛法的入门，这样一来，也就不可能踏上解脱正道。</a:t>
            </a:r>
            <a:endParaRPr lang="en-US" altLang="zh-CN" sz="7200" dirty="0">
              <a:solidFill>
                <a:schemeClr val="tx1"/>
              </a:solidFill>
              <a:latin typeface="KaiTi" panose="02010609060101010101" pitchFamily="49" charset="-122"/>
              <a:ea typeface="KaiTi" panose="02010609060101010101" pitchFamily="49" charset="-122"/>
              <a:cs typeface="Kaiti SC Regular"/>
            </a:endParaRPr>
          </a:p>
          <a:p>
            <a:r>
              <a:rPr lang="zh-CN" altLang="zh-CN" sz="7200" dirty="0">
                <a:solidFill>
                  <a:schemeClr val="tx1"/>
                </a:solidFill>
                <a:latin typeface="KaiTi" panose="02010609060101010101" pitchFamily="49" charset="-122"/>
                <a:ea typeface="KaiTi" panose="02010609060101010101" pitchFamily="49" charset="-122"/>
                <a:cs typeface="Kaiti SC Regular"/>
              </a:rPr>
              <a:t>五、喜爱恶行：喜好不善恶行之人三门桀骜不驯，远离殊胜功德，拒正法于千里之外。</a:t>
            </a:r>
            <a:endParaRPr lang="en-US" altLang="zh-CN" sz="7200" dirty="0">
              <a:solidFill>
                <a:schemeClr val="tx1"/>
              </a:solidFill>
              <a:latin typeface="KaiTi" panose="02010609060101010101" pitchFamily="49" charset="-122"/>
              <a:ea typeface="KaiTi" panose="02010609060101010101" pitchFamily="49" charset="-122"/>
              <a:cs typeface="Kaiti SC Regular"/>
            </a:endParaRPr>
          </a:p>
          <a:p>
            <a:r>
              <a:rPr lang="zh-CN" altLang="zh-CN" sz="7200" dirty="0">
                <a:solidFill>
                  <a:schemeClr val="tx1"/>
                </a:solidFill>
                <a:latin typeface="KaiTi" panose="02010609060101010101" pitchFamily="49" charset="-122"/>
                <a:ea typeface="KaiTi" panose="02010609060101010101" pitchFamily="49" charset="-122"/>
                <a:cs typeface="Kaiti SC Regular"/>
              </a:rPr>
              <a:t>六、心离正法：对于不具备善法功德与正法光明的人来说，就像在狗面前放青草一样对正法毫无兴趣，结果自相续也就不会生起功德。</a:t>
            </a:r>
            <a:endParaRPr lang="en-US" altLang="zh-CN" sz="7200" dirty="0">
              <a:solidFill>
                <a:schemeClr val="tx1"/>
              </a:solidFill>
              <a:latin typeface="KaiTi" panose="02010609060101010101" pitchFamily="49" charset="-122"/>
              <a:ea typeface="KaiTi" panose="02010609060101010101" pitchFamily="49" charset="-122"/>
              <a:cs typeface="Kaiti SC Regular"/>
            </a:endParaRPr>
          </a:p>
          <a:p>
            <a:r>
              <a:rPr lang="zh-CN" altLang="zh-CN" sz="7200" dirty="0">
                <a:solidFill>
                  <a:srgbClr val="FF0000"/>
                </a:solidFill>
                <a:latin typeface="KaiTi" panose="02010609060101010101" pitchFamily="49" charset="-122"/>
                <a:ea typeface="KaiTi" panose="02010609060101010101" pitchFamily="49" charset="-122"/>
                <a:cs typeface="Kaiti SC Regular"/>
              </a:rPr>
              <a:t>七、毁坏律仪：如果进入了共同乘后退失发心、失毁律仪，那么只会堕入恶趣而别无出路，脱离不了无暇之处。</a:t>
            </a:r>
            <a:endParaRPr lang="en-US" altLang="zh-CN" sz="7200" dirty="0">
              <a:solidFill>
                <a:srgbClr val="FF0000"/>
              </a:solidFill>
              <a:latin typeface="KaiTi" panose="02010609060101010101" pitchFamily="49" charset="-122"/>
              <a:ea typeface="KaiTi" panose="02010609060101010101" pitchFamily="49" charset="-122"/>
              <a:cs typeface="Kaiti SC Regular"/>
            </a:endParaRPr>
          </a:p>
          <a:p>
            <a:r>
              <a:rPr lang="zh-CN" altLang="zh-CN" sz="7200" dirty="0">
                <a:solidFill>
                  <a:srgbClr val="FF0000"/>
                </a:solidFill>
                <a:latin typeface="KaiTi" panose="02010609060101010101" pitchFamily="49" charset="-122"/>
                <a:ea typeface="KaiTi" panose="02010609060101010101" pitchFamily="49" charset="-122"/>
                <a:cs typeface="Kaiti SC Regular"/>
              </a:rPr>
              <a:t>八、失毁誓言：如果进入密乘后以上师和金刚道友为对境而破三昧耶戒，那么不仅自食恶果而且也殃及他众，当然也就断绝了成就的缘分。</a:t>
            </a:r>
            <a:endParaRPr lang="en-US" altLang="zh-CN" sz="7200" dirty="0">
              <a:solidFill>
                <a:srgbClr val="FF0000"/>
              </a:solidFill>
              <a:latin typeface="KaiTi" panose="02010609060101010101" pitchFamily="49" charset="-122"/>
              <a:ea typeface="KaiTi" panose="02010609060101010101" pitchFamily="49" charset="-122"/>
              <a:cs typeface="Kaiti SC Regular"/>
            </a:endParaRPr>
          </a:p>
          <a:p>
            <a:endParaRPr lang="en-US" altLang="zh-CN" sz="5500" dirty="0">
              <a:latin typeface="Kaiti SC Regular"/>
              <a:cs typeface="Kaiti SC Regular"/>
            </a:endParaRPr>
          </a:p>
          <a:p>
            <a:pPr marL="68580" indent="0">
              <a:buNone/>
            </a:pPr>
            <a:endParaRPr kumimoji="1" lang="en-US" altLang="zh-CN" sz="1600" dirty="0"/>
          </a:p>
          <a:p>
            <a:pPr marL="68580" indent="0">
              <a:buNone/>
            </a:pPr>
            <a:endParaRPr kumimoji="1" lang="en-US" altLang="zh-CN" sz="1600" dirty="0"/>
          </a:p>
        </p:txBody>
      </p:sp>
      <p:sp>
        <p:nvSpPr>
          <p:cNvPr id="4" name="Rectangle 3"/>
          <p:cNvSpPr/>
          <p:nvPr/>
        </p:nvSpPr>
        <p:spPr>
          <a:xfrm>
            <a:off x="5692090" y="6202582"/>
            <a:ext cx="2646878" cy="276999"/>
          </a:xfrm>
          <a:prstGeom prst="rect">
            <a:avLst/>
          </a:prstGeom>
        </p:spPr>
        <p:txBody>
          <a:bodyPr wrap="none">
            <a:spAutoFit/>
          </a:bodyPr>
          <a:lstStyle/>
          <a:p>
            <a:r>
              <a:rPr lang="zh-CN" altLang="en-US" sz="1200" dirty="0">
                <a:latin typeface="Kaiti SC Regular"/>
                <a:cs typeface="Kaiti SC Regular"/>
              </a:rPr>
              <a:t>－华智仁波切</a:t>
            </a:r>
            <a:r>
              <a:rPr lang="en-US" altLang="zh-CN" sz="1200" dirty="0">
                <a:latin typeface="Kaiti SC Regular"/>
                <a:cs typeface="Kaiti SC Regular"/>
              </a:rPr>
              <a:t>《</a:t>
            </a:r>
            <a:r>
              <a:rPr lang="zh-CN" altLang="en-US" sz="1200" dirty="0">
                <a:latin typeface="Kaiti SC Regular"/>
                <a:cs typeface="Kaiti SC Regular"/>
              </a:rPr>
              <a:t>大圆满前行引导文</a:t>
            </a:r>
            <a:r>
              <a:rPr lang="en-US" altLang="zh-CN" sz="1200" dirty="0">
                <a:latin typeface="Kaiti SC Regular"/>
                <a:cs typeface="Kaiti SC Regular"/>
              </a:rPr>
              <a:t>》</a:t>
            </a:r>
          </a:p>
        </p:txBody>
      </p:sp>
    </p:spTree>
    <p:extLst>
      <p:ext uri="{BB962C8B-B14F-4D97-AF65-F5344CB8AC3E}">
        <p14:creationId xmlns:p14="http://schemas.microsoft.com/office/powerpoint/2010/main" val="1425205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63883" y="0"/>
            <a:ext cx="7024744" cy="1143000"/>
          </a:xfrm>
        </p:spPr>
        <p:txBody>
          <a:bodyPr/>
          <a:lstStyle/>
          <a:p>
            <a:r>
              <a:rPr kumimoji="1" lang="zh-CN" altLang="en-US" dirty="0"/>
              <a:t>提</a:t>
            </a:r>
            <a:r>
              <a:rPr kumimoji="1" lang="zh-CN" altLang="en-US" dirty="0" smtClean="0"/>
              <a:t>纲</a:t>
            </a:r>
            <a:r>
              <a:rPr kumimoji="1" lang="en-US" altLang="zh-CN" dirty="0" smtClean="0"/>
              <a:t>3</a:t>
            </a:r>
            <a:endParaRPr kumimoji="1" lang="zh-CN" altLang="en-US" dirty="0"/>
          </a:p>
        </p:txBody>
      </p:sp>
      <p:sp>
        <p:nvSpPr>
          <p:cNvPr id="3" name="内容占位符 2"/>
          <p:cNvSpPr>
            <a:spLocks noGrp="1"/>
          </p:cNvSpPr>
          <p:nvPr>
            <p:ph idx="1"/>
          </p:nvPr>
        </p:nvSpPr>
        <p:spPr>
          <a:xfrm>
            <a:off x="863883" y="1202667"/>
            <a:ext cx="7475085" cy="4876016"/>
          </a:xfrm>
        </p:spPr>
        <p:txBody>
          <a:bodyPr>
            <a:normAutofit fontScale="32500" lnSpcReduction="20000"/>
          </a:bodyPr>
          <a:lstStyle/>
          <a:p>
            <a:r>
              <a:rPr lang="zh-CN" altLang="zh-CN" sz="11200" dirty="0">
                <a:latin typeface="KaiTi" panose="02010609060101010101" pitchFamily="49" charset="-122"/>
                <a:ea typeface="KaiTi" panose="02010609060101010101" pitchFamily="49" charset="-122"/>
                <a:cs typeface="Kaiti SC Regular"/>
              </a:rPr>
              <a:t>断缘心八无暇</a:t>
            </a:r>
            <a:endParaRPr lang="en-US" altLang="zh-CN" sz="11200" dirty="0">
              <a:latin typeface="KaiTi" panose="02010609060101010101" pitchFamily="49" charset="-122"/>
              <a:ea typeface="KaiTi" panose="02010609060101010101" pitchFamily="49" charset="-122"/>
              <a:cs typeface="Kaiti SC Regular"/>
            </a:endParaRPr>
          </a:p>
          <a:p>
            <a:pPr marL="68580" indent="0">
              <a:buNone/>
            </a:pPr>
            <a:r>
              <a:rPr lang="zh-CN" altLang="en-US" sz="7200" dirty="0" smtClean="0">
                <a:latin typeface="KaiTi" panose="02010609060101010101" pitchFamily="49" charset="-122"/>
                <a:ea typeface="KaiTi" panose="02010609060101010101" pitchFamily="49" charset="-122"/>
              </a:rPr>
              <a:t>这</a:t>
            </a:r>
            <a:r>
              <a:rPr lang="zh-CN" altLang="en-US" sz="7200" dirty="0">
                <a:latin typeface="KaiTi" panose="02010609060101010101" pitchFamily="49" charset="-122"/>
                <a:ea typeface="KaiTi" panose="02010609060101010101" pitchFamily="49" charset="-122"/>
              </a:rPr>
              <a:t>八种无暇远离妙法，也称为“解脱灯灭”，一旦具足这些违缘，解脱就没有希望了。所以，作为有正知正见的修行人，务必要仔细观察，千万不要让这些邪行与自相续并存。若能如此，行住卧一切行为都会快乐，不仅今生快乐，乃至生生世世都不会有任何隐患。如佛经中云：“勿随邪业，行住卧安，世世无患。”</a:t>
            </a:r>
            <a:r>
              <a:rPr lang="en-US" altLang="zh-CN" sz="7200" dirty="0">
                <a:latin typeface="KaiTi" panose="02010609060101010101" pitchFamily="49" charset="-122"/>
                <a:ea typeface="KaiTi" panose="02010609060101010101" pitchFamily="49" charset="-122"/>
              </a:rPr>
              <a:t>《</a:t>
            </a:r>
            <a:r>
              <a:rPr lang="zh-CN" altLang="en-US" sz="7200" dirty="0">
                <a:latin typeface="KaiTi" panose="02010609060101010101" pitchFamily="49" charset="-122"/>
                <a:ea typeface="KaiTi" panose="02010609060101010101" pitchFamily="49" charset="-122"/>
              </a:rPr>
              <a:t>法华经</a:t>
            </a:r>
            <a:r>
              <a:rPr lang="en-US" altLang="zh-CN" sz="7200" dirty="0">
                <a:latin typeface="KaiTi" panose="02010609060101010101" pitchFamily="49" charset="-122"/>
                <a:ea typeface="KaiTi" panose="02010609060101010101" pitchFamily="49" charset="-122"/>
              </a:rPr>
              <a:t>》</a:t>
            </a:r>
            <a:r>
              <a:rPr lang="zh-CN" altLang="en-US" sz="7200" dirty="0">
                <a:latin typeface="KaiTi" panose="02010609060101010101" pitchFamily="49" charset="-122"/>
                <a:ea typeface="KaiTi" panose="02010609060101010101" pitchFamily="49" charset="-122"/>
              </a:rPr>
              <a:t>亦云：“长夜安隐，多所饶益。”因此，修行好的人，包括他的面容、语言等，都没有什么忧愁，而修行不好的人，始终会有焦虑、痛苦、悲哀、伤心。所以，大家要想尽办法令佛陀的教诲甘露与自心完全相应，这样一来，才会过着快乐悠闲、非常有意义的生活。</a:t>
            </a:r>
            <a:endParaRPr lang="en-US" sz="7200" dirty="0">
              <a:latin typeface="KaiTi" panose="02010609060101010101" pitchFamily="49" charset="-122"/>
              <a:ea typeface="KaiTi" panose="02010609060101010101" pitchFamily="49" charset="-122"/>
            </a:endParaRPr>
          </a:p>
          <a:p>
            <a:endParaRPr lang="en-US" altLang="zh-CN" sz="7200" dirty="0">
              <a:solidFill>
                <a:srgbClr val="FF0000"/>
              </a:solidFill>
              <a:latin typeface="Kaiti SC Regular"/>
              <a:cs typeface="Kaiti SC Regular"/>
            </a:endParaRPr>
          </a:p>
          <a:p>
            <a:endParaRPr lang="en-US" altLang="zh-CN" sz="5500" dirty="0">
              <a:latin typeface="Kaiti SC Regular"/>
              <a:cs typeface="Kaiti SC Regular"/>
            </a:endParaRPr>
          </a:p>
          <a:p>
            <a:pPr marL="68580" indent="0">
              <a:buNone/>
            </a:pPr>
            <a:endParaRPr kumimoji="1" lang="en-US" altLang="zh-CN" sz="1600" dirty="0"/>
          </a:p>
          <a:p>
            <a:pPr marL="68580" indent="0">
              <a:buNone/>
            </a:pPr>
            <a:endParaRPr kumimoji="1" lang="en-US" altLang="zh-CN" sz="1600" dirty="0"/>
          </a:p>
        </p:txBody>
      </p:sp>
      <p:sp>
        <p:nvSpPr>
          <p:cNvPr id="4" name="Rectangle 3"/>
          <p:cNvSpPr/>
          <p:nvPr/>
        </p:nvSpPr>
        <p:spPr>
          <a:xfrm>
            <a:off x="5692090" y="6202582"/>
            <a:ext cx="2646878" cy="276999"/>
          </a:xfrm>
          <a:prstGeom prst="rect">
            <a:avLst/>
          </a:prstGeom>
        </p:spPr>
        <p:txBody>
          <a:bodyPr wrap="none">
            <a:spAutoFit/>
          </a:bodyPr>
          <a:lstStyle/>
          <a:p>
            <a:r>
              <a:rPr lang="zh-CN" altLang="en-US" sz="1200" dirty="0">
                <a:latin typeface="Kaiti SC Regular"/>
                <a:cs typeface="Kaiti SC Regular"/>
              </a:rPr>
              <a:t>－华智仁波切</a:t>
            </a:r>
            <a:r>
              <a:rPr lang="en-US" altLang="zh-CN" sz="1200" dirty="0">
                <a:latin typeface="Kaiti SC Regular"/>
                <a:cs typeface="Kaiti SC Regular"/>
              </a:rPr>
              <a:t>《</a:t>
            </a:r>
            <a:r>
              <a:rPr lang="zh-CN" altLang="en-US" sz="1200" dirty="0">
                <a:latin typeface="Kaiti SC Regular"/>
                <a:cs typeface="Kaiti SC Regular"/>
              </a:rPr>
              <a:t>大圆满前行引导文</a:t>
            </a:r>
            <a:r>
              <a:rPr lang="en-US" altLang="zh-CN" sz="1200" dirty="0">
                <a:latin typeface="Kaiti SC Regular"/>
                <a:cs typeface="Kaiti SC Regular"/>
              </a:rPr>
              <a:t>》</a:t>
            </a:r>
          </a:p>
        </p:txBody>
      </p:sp>
    </p:spTree>
    <p:extLst>
      <p:ext uri="{BB962C8B-B14F-4D97-AF65-F5344CB8AC3E}">
        <p14:creationId xmlns:p14="http://schemas.microsoft.com/office/powerpoint/2010/main" val="1341683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断缘心</a:t>
            </a:r>
            <a:r>
              <a:rPr kumimoji="1" lang="zh-CN" altLang="en-US" dirty="0" smtClean="0"/>
              <a:t>之 毁坏律仪（</a:t>
            </a:r>
            <a:r>
              <a:rPr kumimoji="1" lang="en-US" altLang="zh-CN" dirty="0"/>
              <a:t>1</a:t>
            </a:r>
            <a:r>
              <a:rPr kumimoji="1" lang="zh-CN" altLang="en-US" dirty="0"/>
              <a:t>）</a:t>
            </a:r>
          </a:p>
        </p:txBody>
      </p:sp>
      <p:sp>
        <p:nvSpPr>
          <p:cNvPr id="3" name="内容占位符 2"/>
          <p:cNvSpPr>
            <a:spLocks noGrp="1"/>
          </p:cNvSpPr>
          <p:nvPr>
            <p:ph idx="1"/>
          </p:nvPr>
        </p:nvSpPr>
        <p:spPr>
          <a:xfrm>
            <a:off x="740895" y="1542108"/>
            <a:ext cx="7832314" cy="4961528"/>
          </a:xfrm>
        </p:spPr>
        <p:txBody>
          <a:bodyPr>
            <a:normAutofit fontScale="92500"/>
          </a:bodyPr>
          <a:lstStyle/>
          <a:p>
            <a:r>
              <a:rPr lang="zh-CN" altLang="en-US" dirty="0">
                <a:latin typeface="KaiTi" panose="02010609060101010101" pitchFamily="49" charset="-122"/>
                <a:ea typeface="KaiTi" panose="02010609060101010101" pitchFamily="49" charset="-122"/>
              </a:rPr>
              <a:t>毁坏律仪：倘若进入小乘后失坏了别解脱戒，或者趋入大乘后退失菩提心，失毁了菩萨律仪，那么只会堕入恶趣而别无出路，脱离不了无暇之处。</a:t>
            </a:r>
            <a:endParaRPr lang="en-US" dirty="0">
              <a:latin typeface="KaiTi" panose="02010609060101010101" pitchFamily="49" charset="-122"/>
              <a:ea typeface="KaiTi" panose="02010609060101010101" pitchFamily="49" charset="-122"/>
            </a:endParaRPr>
          </a:p>
          <a:p>
            <a:r>
              <a:rPr lang="zh-CN" altLang="en-US" dirty="0">
                <a:latin typeface="KaiTi" panose="02010609060101010101" pitchFamily="49" charset="-122"/>
                <a:ea typeface="KaiTi" panose="02010609060101010101" pitchFamily="49" charset="-122"/>
              </a:rPr>
              <a:t>破戒之人今生来世都痛苦，且对将来获得佛果有障碍。如</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沙弥五十颂</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云：“破戒则痛苦，亦障获佛果。”所以，守一分以上的戒律极为切要。受了戒以后，应当尽心尽力地护持，假如没有护持好，自相续很容易与恶法相应。</a:t>
            </a:r>
            <a:endParaRPr lang="en-US" dirty="0">
              <a:latin typeface="KaiTi" panose="02010609060101010101" pitchFamily="49" charset="-122"/>
              <a:ea typeface="KaiTi" panose="02010609060101010101" pitchFamily="49" charset="-122"/>
            </a:endParaRPr>
          </a:p>
          <a:p>
            <a:r>
              <a:rPr lang="zh-CN" altLang="en-US" dirty="0">
                <a:latin typeface="KaiTi" panose="02010609060101010101" pitchFamily="49" charset="-122"/>
                <a:ea typeface="KaiTi" panose="02010609060101010101" pitchFamily="49" charset="-122"/>
              </a:rPr>
              <a:t>作为凡夫人，一般不愿意被束缚，没有束缚就觉得很快乐，但这并不能成为功德的所依。</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心地观经</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中也说：“入佛法海，信为根本；渡生死河，戒为船筏。”如果没有守别解脱戒和菩萨戒，那么显宗共同乘的功德无法获得；如果共同乘的功德所依都没有，更上一层楼的密法超胜境界，对你来讲更是遥不可及。所以，一个人若毁坏了别解脱戒和菩萨戒，自己又没有好好忏悔、重新恢复，则也属于无暇之处</a:t>
            </a:r>
            <a:r>
              <a:rPr lang="zh-CN" altLang="en-US" dirty="0" smtClean="0">
                <a:latin typeface="KaiTi" panose="02010609060101010101" pitchFamily="49" charset="-122"/>
                <a:ea typeface="KaiTi" panose="02010609060101010101" pitchFamily="49" charset="-122"/>
              </a:rPr>
              <a:t>。</a:t>
            </a:r>
            <a:endParaRPr 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3770962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40895" y="202570"/>
            <a:ext cx="7024744" cy="1143000"/>
          </a:xfrm>
        </p:spPr>
        <p:txBody>
          <a:bodyPr/>
          <a:lstStyle/>
          <a:p>
            <a:pPr algn="ctr"/>
            <a:r>
              <a:rPr kumimoji="1" lang="zh-CN" altLang="en-US" dirty="0"/>
              <a:t>断缘心</a:t>
            </a:r>
            <a:r>
              <a:rPr kumimoji="1" lang="zh-CN" altLang="en-US" dirty="0" smtClean="0"/>
              <a:t>之 毁坏律仪（</a:t>
            </a:r>
            <a:r>
              <a:rPr kumimoji="1" lang="en-US" altLang="zh-CN" dirty="0"/>
              <a:t>2</a:t>
            </a:r>
            <a:r>
              <a:rPr kumimoji="1" lang="zh-CN" altLang="en-US" dirty="0" smtClean="0"/>
              <a:t>）</a:t>
            </a:r>
            <a:endParaRPr kumimoji="1" lang="zh-CN" altLang="en-US" dirty="0"/>
          </a:p>
        </p:txBody>
      </p:sp>
      <p:sp>
        <p:nvSpPr>
          <p:cNvPr id="3" name="内容占位符 2"/>
          <p:cNvSpPr>
            <a:spLocks noGrp="1"/>
          </p:cNvSpPr>
          <p:nvPr>
            <p:ph idx="1"/>
          </p:nvPr>
        </p:nvSpPr>
        <p:spPr>
          <a:xfrm>
            <a:off x="740895" y="1542108"/>
            <a:ext cx="7832314" cy="4961528"/>
          </a:xfrm>
        </p:spPr>
        <p:txBody>
          <a:bodyPr>
            <a:normAutofit/>
          </a:bodyPr>
          <a:lstStyle/>
          <a:p>
            <a:r>
              <a:rPr lang="zh-CN" altLang="en-US" dirty="0" smtClean="0">
                <a:latin typeface="KaiTi" panose="02010609060101010101" pitchFamily="49" charset="-122"/>
                <a:ea typeface="KaiTi" panose="02010609060101010101" pitchFamily="49" charset="-122"/>
              </a:rPr>
              <a:t>对</a:t>
            </a:r>
            <a:r>
              <a:rPr lang="zh-CN" altLang="en-US" dirty="0">
                <a:latin typeface="KaiTi" panose="02010609060101010101" pitchFamily="49" charset="-122"/>
                <a:ea typeface="KaiTi" panose="02010609060101010101" pitchFamily="49" charset="-122"/>
              </a:rPr>
              <a:t>治：</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前行备忘录</a:t>
            </a:r>
            <a:r>
              <a:rPr lang="en-US" altLang="zh-CN" dirty="0">
                <a:latin typeface="KaiTi" panose="02010609060101010101" pitchFamily="49" charset="-122"/>
                <a:ea typeface="KaiTi" panose="02010609060101010101" pitchFamily="49" charset="-122"/>
              </a:rPr>
              <a:t>》</a:t>
            </a:r>
            <a:r>
              <a:rPr lang="zh-CN" altLang="en-US" dirty="0">
                <a:latin typeface="KaiTi" panose="02010609060101010101" pitchFamily="49" charset="-122"/>
                <a:ea typeface="KaiTi" panose="02010609060101010101" pitchFamily="49" charset="-122"/>
              </a:rPr>
              <a:t>中说，倘若破了戒律，一定要如理加以忏悔。一开始受戒就没有失坏过的人，是树立佛陀法幢者，又是摧毁魔幢者；即使失毁了戒律、但能如理忏悔的人，也是树立法幢者、摧毁魔幢者。</a:t>
            </a:r>
            <a:endParaRPr lang="en-US" dirty="0">
              <a:latin typeface="KaiTi" panose="02010609060101010101" pitchFamily="49" charset="-122"/>
              <a:ea typeface="KaiTi" panose="02010609060101010101" pitchFamily="49" charset="-122"/>
            </a:endParaRPr>
          </a:p>
          <a:p>
            <a:r>
              <a:rPr lang="zh-CN" altLang="en-US" dirty="0">
                <a:latin typeface="KaiTi" panose="02010609060101010101" pitchFamily="49" charset="-122"/>
                <a:ea typeface="KaiTi" panose="02010609060101010101" pitchFamily="49" charset="-122"/>
              </a:rPr>
              <a:t>在这个世间上，有些高僧大德、护法居士，不管是别解脱戒、菩萨戒，一直没有毁坏过，这种人就像莲花般出淤泥而不染，非常清净，来世会直接前往清净刹土。而有些人由于种种原因，戒律有所损坏，但自己有惭愧心、后悔心，后于相关所依面前又再次受戒，这也属于具戒者。否则，戒律毁坏若一直没有恢复，就不可能有真实的修行机会。</a:t>
            </a:r>
            <a:endParaRPr lang="en-US" dirty="0">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658519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2282" y="1381991"/>
            <a:ext cx="8032173" cy="5081154"/>
          </a:xfrm>
        </p:spPr>
        <p:txBody>
          <a:bodyPr>
            <a:normAutofit fontScale="62500" lnSpcReduction="20000"/>
          </a:bodyPr>
          <a:lstStyle/>
          <a:p>
            <a:r>
              <a:rPr lang="zh-CN" altLang="en-US" dirty="0">
                <a:latin typeface="KaiTi" panose="02010609060101010101" pitchFamily="49" charset="-122"/>
                <a:ea typeface="KaiTi" panose="02010609060101010101" pitchFamily="49" charset="-122"/>
              </a:rPr>
              <a:t>补充材料：</a:t>
            </a:r>
          </a:p>
          <a:p>
            <a:r>
              <a:rPr lang="zh-CN" altLang="en-US" dirty="0">
                <a:latin typeface="KaiTi" panose="02010609060101010101" pitchFamily="49" charset="-122"/>
                <a:ea typeface="KaiTi" panose="02010609060101010101" pitchFamily="49" charset="-122"/>
              </a:rPr>
              <a:t>毁坏律仪，这里主要是讲了显宗的戒律有两种，一个是小乘的戒律，一个是大乘的戒律。“如果进入了共同乘”，什么叫做共同乘呢？如果从小乘和大乘来看，小乘就是共同乘；如果从显宗和密宗来看，显宗就是共同乘。因为显宗属于和密宗是共同的，密宗是不共的。但此处所说的共同乘主要是小乘和大乘显宗共同的。</a:t>
            </a:r>
          </a:p>
          <a:p>
            <a:r>
              <a:rPr lang="zh-CN" altLang="en-US" dirty="0">
                <a:latin typeface="KaiTi" panose="02010609060101010101" pitchFamily="49" charset="-122"/>
                <a:ea typeface="KaiTi" panose="02010609060101010101" pitchFamily="49" charset="-122"/>
              </a:rPr>
              <a:t>进入了共同乘之后退失了发心，主要是退失了菩提心，菩提心如果退失了，菩萨戒也失坏了。失坏律仪是指小乘的居士五戒、出家人的沙弥戒或者比丘戒等等根本戒律失坏了。如果退失了菩提心、失坏了菩萨戒、犯了小乘的别解脱根本戒，这样的话，就只会堕入恶趣、别无出路。因为你失坏了发心，欺骗了这么多的佛、菩萨，欺骗了这么多众生。你退失了菩提心就毁失了菩萨戒了，肯定会堕恶趣的。</a:t>
            </a:r>
          </a:p>
          <a:p>
            <a:r>
              <a:rPr lang="zh-CN" altLang="en-US" dirty="0">
                <a:latin typeface="KaiTi" panose="02010609060101010101" pitchFamily="49" charset="-122"/>
                <a:ea typeface="KaiTi" panose="02010609060101010101" pitchFamily="49" charset="-122"/>
              </a:rPr>
              <a:t>以前我们学习的时候有一种比较普遍的看法。就是有些人学习佛法对小乘的别解脱戒非常在意，觉得这个戒律一定不能犯，犯了之后一定会堕恶趣。但是对菩萨戒律就没有怎么重视，觉得犯了菩萨戒不会堕恶趣。他对坏菩萨戒过失很大的观念就比较薄弱。大乘中讲发菩提心、受菩萨戒的功德，是远远超于小乘的别解脱戒律的。因为他是发了菩提心守持的菩萨戒，所以他守菩萨戒的功德是远远超于别解脱戒律的。反过来讲，毁坏了菩萨戒的过失也远远大于毁坏别解脱戒的过失。但很多人对这个不是那么的重视。所以我们在学菩萨戒的时候也经常会提到这个问题让大家引起重视。</a:t>
            </a:r>
          </a:p>
          <a:p>
            <a:r>
              <a:rPr lang="zh-CN" altLang="en-US" dirty="0">
                <a:latin typeface="KaiTi" panose="02010609060101010101" pitchFamily="49" charset="-122"/>
                <a:ea typeface="KaiTi" panose="02010609060101010101" pitchFamily="49" charset="-122"/>
              </a:rPr>
              <a:t>退失了发菩提心是会堕入恶趣的，失坏小乘的别解脱戒律也会堕入恶趣。如果堕入恶趣的话脱离不了无暇之处。因为戒律可以说是一切，也是一种基础，持戒是止恶修善的一种状态。如果你戒律失坏了，那么恶业增长之后善法也没办法积累。在毁坏了戒律的当下，就失去了修行的条件，然后通过破戒律后世会堕入恶趣，所以它是无暇。</a:t>
            </a:r>
          </a:p>
          <a:p>
            <a:r>
              <a:rPr lang="zh-CN" altLang="en-US" dirty="0">
                <a:latin typeface="KaiTi" panose="02010609060101010101" pitchFamily="49" charset="-122"/>
                <a:ea typeface="KaiTi" panose="02010609060101010101" pitchFamily="49" charset="-122"/>
              </a:rPr>
              <a:t>当然这个情况我们要分析，为什么这个叫断缘心呢？完完全全毁坏了戒律而且没想忏悔，肯定是没有办法解脱了。或者说破戒本身的状态不修复的话，肯定是无法解脱的。比如小乘的别解脱戒律毁坏了，是不是就完了呢？从某个角度来讲，如果是出家别解脱戒律，毁坏了之后很难再通过仪轨重受了</a:t>
            </a:r>
            <a:r>
              <a:rPr lang="zh-CN" altLang="en-US" dirty="0" smtClean="0">
                <a:latin typeface="KaiTi" panose="02010609060101010101" pitchFamily="49" charset="-122"/>
                <a:ea typeface="KaiTi" panose="02010609060101010101" pitchFamily="49" charset="-122"/>
              </a:rPr>
              <a:t>。</a:t>
            </a:r>
            <a:endParaRPr lang="zh-CN" altLang="en-US" dirty="0">
              <a:latin typeface="KaiTi" panose="02010609060101010101" pitchFamily="49" charset="-122"/>
              <a:ea typeface="KaiTi" panose="02010609060101010101" pitchFamily="49" charset="-122"/>
            </a:endParaRPr>
          </a:p>
        </p:txBody>
      </p:sp>
      <p:sp>
        <p:nvSpPr>
          <p:cNvPr id="5" name="标题 1"/>
          <p:cNvSpPr>
            <a:spLocks noGrp="1"/>
          </p:cNvSpPr>
          <p:nvPr>
            <p:ph type="title"/>
          </p:nvPr>
        </p:nvSpPr>
        <p:spPr>
          <a:xfrm>
            <a:off x="740895" y="477982"/>
            <a:ext cx="7024744" cy="904009"/>
          </a:xfrm>
        </p:spPr>
        <p:txBody>
          <a:bodyPr/>
          <a:lstStyle/>
          <a:p>
            <a:pPr algn="ctr"/>
            <a:r>
              <a:rPr kumimoji="1" lang="zh-CN" altLang="en-US" dirty="0"/>
              <a:t>断缘心</a:t>
            </a:r>
            <a:r>
              <a:rPr kumimoji="1" lang="zh-CN" altLang="en-US" dirty="0" smtClean="0"/>
              <a:t>之 毁坏律仪（</a:t>
            </a:r>
            <a:r>
              <a:rPr kumimoji="1" lang="en-US" altLang="zh-CN" dirty="0"/>
              <a:t>3</a:t>
            </a:r>
            <a:r>
              <a:rPr kumimoji="1" lang="zh-CN" altLang="en-US" dirty="0" smtClean="0"/>
              <a:t>）</a:t>
            </a:r>
            <a:endParaRPr kumimoji="1" lang="zh-CN" altLang="en-US" dirty="0"/>
          </a:p>
        </p:txBody>
      </p:sp>
    </p:spTree>
    <p:extLst>
      <p:ext uri="{BB962C8B-B14F-4D97-AF65-F5344CB8AC3E}">
        <p14:creationId xmlns:p14="http://schemas.microsoft.com/office/powerpoint/2010/main" val="23737237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奥斯汀">
  <a:themeElements>
    <a:clrScheme name="奥斯汀">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奥斯汀">
      <a:maj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奥斯汀">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奥斯汀.thmx</Template>
  <TotalTime>3943</TotalTime>
  <Words>6387</Words>
  <Application>Microsoft Office PowerPoint</Application>
  <PresentationFormat>On-screen Show (4:3)</PresentationFormat>
  <Paragraphs>107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奥斯汀</vt:lpstr>
      <vt:lpstr>发心偈</vt:lpstr>
      <vt:lpstr>PowerPoint Presentation</vt:lpstr>
      <vt:lpstr>参考资料</vt:lpstr>
      <vt:lpstr>提纲1</vt:lpstr>
      <vt:lpstr>提纲2</vt:lpstr>
      <vt:lpstr>提纲3</vt:lpstr>
      <vt:lpstr>断缘心之 毁坏律仪（1）</vt:lpstr>
      <vt:lpstr>断缘心之 毁坏律仪（2）</vt:lpstr>
      <vt:lpstr>断缘心之 毁坏律仪（3）</vt:lpstr>
      <vt:lpstr>断缘心之 毁坏律仪（4）</vt:lpstr>
      <vt:lpstr>断缘心之 失毁誓言（1）</vt:lpstr>
      <vt:lpstr>断缘心之 失毁誓言（2）</vt:lpstr>
      <vt:lpstr>断缘心之 失毁誓言（3）</vt:lpstr>
      <vt:lpstr>断缘心之 失毁誓言（4）</vt:lpstr>
      <vt:lpstr>断缘心之 失毁誓言（5）</vt:lpstr>
      <vt:lpstr>问题讨论</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zhang</dc:creator>
  <cp:lastModifiedBy>danny</cp:lastModifiedBy>
  <cp:revision>294</cp:revision>
  <dcterms:created xsi:type="dcterms:W3CDTF">2016-07-06T00:16:41Z</dcterms:created>
  <dcterms:modified xsi:type="dcterms:W3CDTF">2018-09-24T01:07:37Z</dcterms:modified>
</cp:coreProperties>
</file>