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9" r:id="rId2"/>
    <p:sldId id="256" r:id="rId3"/>
    <p:sldId id="257" r:id="rId4"/>
    <p:sldId id="277" r:id="rId5"/>
    <p:sldId id="343" r:id="rId6"/>
    <p:sldId id="289" r:id="rId7"/>
    <p:sldId id="347" r:id="rId8"/>
    <p:sldId id="350" r:id="rId9"/>
    <p:sldId id="352" r:id="rId10"/>
    <p:sldId id="371" r:id="rId11"/>
    <p:sldId id="372" r:id="rId12"/>
    <p:sldId id="373" r:id="rId13"/>
    <p:sldId id="374" r:id="rId14"/>
    <p:sldId id="375" r:id="rId15"/>
    <p:sldId id="332" r:id="rId16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1" d="100"/>
          <a:sy n="91" d="100"/>
        </p:scale>
        <p:origin x="-4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2018/8/31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2018/8/31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2018/8/31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2018/8/31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2018/8/31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2018/8/31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2018/8/31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2018/8/31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2018/8/31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2018/8/31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2018/8/31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2018/8/31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283" y="519493"/>
            <a:ext cx="3629260" cy="573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5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881" y="567703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/>
              <a:t>为</a:t>
            </a:r>
            <a:r>
              <a:rPr lang="zh-CN" altLang="en-US" dirty="0" smtClean="0"/>
              <a:t>今束缚（</a:t>
            </a:r>
            <a:r>
              <a:rPr lang="en-US" altLang="zh-CN" dirty="0" smtClean="0"/>
              <a:t>4</a:t>
            </a:r>
            <a:r>
              <a:rPr lang="zh-CN" altLang="en-US" dirty="0" smtClean="0"/>
              <a:t>）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210344"/>
            <a:ext cx="7992581" cy="5009462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补充材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料（续）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有的时候都等不到死就生离了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刚刚讲的是死别，还有很多生离的时候：突如其来的灾祸，不得不分离，那时候是被动分离。因为我们长时间耽著在上面，想法是永远不离开，根本没有做任何准备。当突然的生离死别到来，面对这些违缘就不知所措，除了嚎啕大哭、怨天尤人之外，没有正面的东西去对治，这就是被动放弃的过患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而修行者是主动地放弃。放弃是指内心去了知它的本质，放松对它的执著。当放松对它的执著时，就已经准备好了：如果哪一天这个事情发生了，我可以接受。他提前训练如何应对这种突发情况。如果内心中早已经准备接受了，或已经通过很多的修行准备好了，情况发生的时候，他虽然是个凡夫人，还会有想法、情绪、执著，但不会那么严重，不会不知所措、不知道怎么办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所以说主动放弃有很多好处。当我还拥有的时候就想</a:t>
            </a:r>
            <a:r>
              <a:rPr lang="en-CA" dirty="0"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这些都是无常的、不可靠的，终有一天它一定会离我而去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现在我花这么多时间、精力去营造最终要放弃的东西，没什么必要，这时知足少欲的心态就容易产生。为了后世的利益，我要花些时间、精力去做准备的心态也会有，慢慢对今生的执著、束缚就会放松。这样被捆得没那么紧了，就有一点活动余地了。在这基础上，可以慢慢在后世的解脱方面着手，他就有机会去修法了。</a:t>
            </a:r>
            <a:endParaRPr lang="en-US" altLang="zh-CN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68580" indent="0">
              <a:buNone/>
            </a:pPr>
            <a:endParaRPr lang="en-US" altLang="zh-CN" b="1" dirty="0"/>
          </a:p>
          <a:p>
            <a:endParaRPr lang="en-US" altLang="zh-CN" dirty="0" smtClean="0"/>
          </a:p>
          <a:p>
            <a:endParaRPr lang="en-US" altLang="zh-CN" dirty="0"/>
          </a:p>
        </p:txBody>
      </p:sp>
      <p:sp>
        <p:nvSpPr>
          <p:cNvPr id="4" name="Rectangle 3"/>
          <p:cNvSpPr/>
          <p:nvPr/>
        </p:nvSpPr>
        <p:spPr>
          <a:xfrm>
            <a:off x="6601497" y="6084618"/>
            <a:ext cx="14209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 smtClean="0">
                <a:latin typeface="Kaiti SC Regular"/>
                <a:cs typeface="Kaiti SC Regular"/>
              </a:rPr>
              <a:t> －</a:t>
            </a:r>
            <a:r>
              <a:rPr lang="en-US" altLang="zh-CN" sz="1400" dirty="0" smtClean="0">
                <a:latin typeface="Kaiti SC Regular"/>
                <a:cs typeface="Kaiti SC Regular"/>
              </a:rPr>
              <a:t> </a:t>
            </a:r>
            <a:r>
              <a:rPr lang="zh-CN" altLang="en-US" sz="1400" dirty="0" smtClean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 smtClean="0">
                <a:latin typeface="Kaiti SC Regular"/>
                <a:cs typeface="Kaiti SC Regular"/>
              </a:rPr>
              <a:t> </a:t>
            </a:r>
            <a:endParaRPr lang="en-US" altLang="zh-CN" sz="14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2565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567560"/>
            <a:ext cx="7024744" cy="704192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 smtClean="0"/>
              <a:t>人格恶劣（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131" y="1271752"/>
            <a:ext cx="7893269" cy="4845270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人格恶劣</a:t>
            </a:r>
            <a:r>
              <a:rPr lang="en-CA" b="1" dirty="0"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性情恶劣之人，连芝麻许的善良人格也不具备，言行举止没有丝毫可信度，所作所为始终不会有长进。这种人从头到脚没一点好的，就像人们所说：头顶长疮，脚底流脓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坏透了！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学佛先要做好人，在好人的基础上，才能变成好修行人。如果人品下劣、恶行昭著，却妄图在佛教中做出一番大事业，这是不现实的。一个人倘若修行好，则一定是好人，因为佛法融入内心之后，与坏人会有很大差别。反过来说，假如坏人的行为一点都不舍弃，那他会不会变成大成就者呢？恐怕很困难的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古大德在教典中也说：“弟子学识诚可改，秉性下劣实难移。”弟子没有智慧、比较愚笨，倒不要紧，在老师的督促下，只要他肯学，慢慢也会变成智者。但如果他人格特别下劣，那就无药可救了，一两天中你对他教育，可能稍微好一点，但“江山易改，本性难移”，过段时间他又会故态复萌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以前，博朵瓦格西对前来依止的人，首先要观察他人格如何：人格不好的，就算智慧出类拔萃，他也不会接纳；如果人格很不错，但智慧有点欠缺，他还是会摄受的。我们上师如意宝的很多教言，比如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胜利道歌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教诲甘露明点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等中，也经常提到人格的重要性。我们平时跟众人接触的过程中，确实对法王和古大德的这些教言深信不疑。正如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格言宝藏论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所言：“劣者无论再改造，性情不会变贤善，煤炭无论再改造，其色无法变雪白。”人格低劣之人，即便遇到佛陀般具有德相、有无限大悲和智慧的善知识，也难以获得上师一点一滴的意传加持，反而会与正法背道而驰。所以，这种人没有修行的机会，可称之为转生于无暇处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6291160" y="6202582"/>
            <a:ext cx="2185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 smtClean="0">
                <a:latin typeface="Kaiti SC Regular"/>
                <a:cs typeface="Kaiti SC Regular"/>
              </a:rPr>
              <a:t>－索达吉上师</a:t>
            </a:r>
            <a:r>
              <a:rPr lang="en-US" altLang="zh-CN" sz="1200" dirty="0" smtClean="0">
                <a:latin typeface="Kaiti SC Regular"/>
                <a:cs typeface="Kaiti SC Regular"/>
              </a:rPr>
              <a:t>《</a:t>
            </a:r>
            <a:r>
              <a:rPr lang="zh-CN" altLang="en-US" sz="1200" dirty="0">
                <a:latin typeface="Kaiti SC Regular"/>
                <a:cs typeface="Kaiti SC Regular"/>
              </a:rPr>
              <a:t>大圆满前</a:t>
            </a:r>
            <a:r>
              <a:rPr lang="zh-CN" altLang="en-US" sz="1200" dirty="0" smtClean="0">
                <a:latin typeface="Kaiti SC Regular"/>
                <a:cs typeface="Kaiti SC Regular"/>
              </a:rPr>
              <a:t>行</a:t>
            </a:r>
            <a:r>
              <a:rPr lang="en-US" altLang="zh-CN" sz="1200" dirty="0" smtClean="0">
                <a:latin typeface="Kaiti SC Regular"/>
                <a:cs typeface="Kaiti SC Regular"/>
              </a:rPr>
              <a:t>》</a:t>
            </a:r>
            <a:endParaRPr lang="en-US" altLang="zh-CN" sz="12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186534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567560"/>
            <a:ext cx="7024744" cy="704192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 smtClean="0"/>
              <a:t>人格恶劣（</a:t>
            </a:r>
            <a:r>
              <a:rPr lang="en-US" altLang="zh-CN" dirty="0"/>
              <a:t>2</a:t>
            </a:r>
            <a:r>
              <a:rPr lang="zh-CN" altLang="en-US" dirty="0" smtClean="0"/>
              <a:t>）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131" y="1271751"/>
            <a:ext cx="7893269" cy="4761187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对治：要想对治人格恶劣，有些大德在教言中说，有一定的困难。不过，极个别人由于善根、种姓比较不错，刚开始时虽然为人很坏，但后来依靠上师的教言和道友的劝导，也能变成善良之人，这种现象偶尔会有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因此，我们要好好观察，看自己究竟是不是个好人。凡夫人都有这样的毛病：每个人相信自己是好人，就算是最坏的人，也认为自己很了不起。其实假如人人都觉得你很坏，你可能真的是坏人；但若大多数人觉得你不错，那也许只是有些人看不惯你的行为而已。总之，大家不要对自己太相信了，不要认为“在这个世间上，我跟文殊菩萨没有差别，只不过个别人嫉妒我罢了，实际上我是个大好人”，也不能这么想。每个人在所难免都有毛病，故于求法过程中，在上师和道友面前，一定要改正自己的过失。智者常会观察自己的不足，而愚者只看别人的缺点，所以要想真正变成修行人，必须要有完善的人格，摄受弟子时如是，自己修行时亦如是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6770" y="6202582"/>
            <a:ext cx="2185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 smtClean="0">
                <a:latin typeface="Kaiti SC Regular"/>
                <a:cs typeface="Kaiti SC Regular"/>
              </a:rPr>
              <a:t>－索达吉上师</a:t>
            </a:r>
            <a:r>
              <a:rPr lang="en-US" altLang="zh-CN" sz="1200" dirty="0" smtClean="0">
                <a:latin typeface="Kaiti SC Regular"/>
                <a:cs typeface="Kaiti SC Regular"/>
              </a:rPr>
              <a:t>《</a:t>
            </a:r>
            <a:r>
              <a:rPr lang="zh-CN" altLang="en-US" sz="1200" dirty="0">
                <a:latin typeface="Kaiti SC Regular"/>
                <a:cs typeface="Kaiti SC Regular"/>
              </a:rPr>
              <a:t>大圆满前</a:t>
            </a:r>
            <a:r>
              <a:rPr lang="zh-CN" altLang="en-US" sz="1200" dirty="0" smtClean="0">
                <a:latin typeface="Kaiti SC Regular"/>
                <a:cs typeface="Kaiti SC Regular"/>
              </a:rPr>
              <a:t>行</a:t>
            </a:r>
            <a:r>
              <a:rPr lang="en-US" altLang="zh-CN" sz="1200" dirty="0" smtClean="0">
                <a:latin typeface="Kaiti SC Regular"/>
                <a:cs typeface="Kaiti SC Regular"/>
              </a:rPr>
              <a:t>》</a:t>
            </a:r>
            <a:endParaRPr lang="en-US" altLang="zh-CN" sz="12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539843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567560"/>
            <a:ext cx="7024744" cy="704192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 smtClean="0"/>
              <a:t>人格恶劣（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131" y="1271751"/>
            <a:ext cx="7893269" cy="4761187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补充材料：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人格恶劣的人也没办法修行佛法。为什么？因为佛法是非常清净的善法的自性，它的基础不可能是恶心或者是恶劣的人格。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一个善法要修成，必须有贤善的人格做基础。因为修行的是什么呢？是人身，修行者的品行恶劣还是贤善，和他所修的法成功与否有直接关系。你要成就的是善果，要把善法修成善果，基础很重要。如果基础是恶劣的人格，那么再好的善法放在这上面都没有办法相应。前面讲闻法方式时讲到，如果装汁液的容器有毒、很脏，在里面倒再好的牛奶、饮料，都会被容器染污。同样的道理，我们修行佛法的所依、基础，就是贤善的人格，如果人格太恶劣了，再好再高的法（哪怕是大圆满），在相续中都会被恶劣的人格所染污，没办法发挥善法的作用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人格贤善很重要，这是修行清净善法（也就是佛法）的基础。因此很多成就者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佛陀也好、菩萨们也好，都非常强调首先要做个好人、善良的人。法王如意宝、大恩上师经常在传法时告诉我们人格要贤善。法王如意宝在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胜利道歌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中有四大教言：大圆满密法、大乘菩提心、小乘的出离心和戒律，第四个就是贤善人格。它是从上往下的，最基础的就是贤善人格。如果有了贤善人格，就可以修行上面的法，如果没有，上面的法就没办法修行。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为了让我们人格贤善，大恩上师还翻译了很多这方面的格言，比如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二规教言论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，里面让我们要做一个好人、贤善的人。还有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格言宝藏论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君规教言论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水木格言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等等，都是让我们做一个好人的教言。当然里面也不纯粹是做人的方式，也有很多佛法的内容。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01497" y="6084618"/>
            <a:ext cx="14209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 smtClean="0">
                <a:latin typeface="Kaiti SC Regular"/>
                <a:cs typeface="Kaiti SC Regular"/>
              </a:rPr>
              <a:t> －</a:t>
            </a:r>
            <a:r>
              <a:rPr lang="en-US" altLang="zh-CN" sz="1400" dirty="0" smtClean="0">
                <a:latin typeface="Kaiti SC Regular"/>
                <a:cs typeface="Kaiti SC Regular"/>
              </a:rPr>
              <a:t> </a:t>
            </a:r>
            <a:r>
              <a:rPr lang="zh-CN" altLang="en-US" sz="1400" dirty="0" smtClean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 smtClean="0">
                <a:latin typeface="Kaiti SC Regular"/>
                <a:cs typeface="Kaiti SC Regular"/>
              </a:rPr>
              <a:t> </a:t>
            </a:r>
            <a:endParaRPr lang="en-US" altLang="zh-CN" sz="14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4258481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567560"/>
            <a:ext cx="7024744" cy="704192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 smtClean="0"/>
              <a:t>人格恶劣（</a:t>
            </a:r>
            <a:r>
              <a:rPr lang="en-US" altLang="zh-CN" dirty="0"/>
              <a:t>4</a:t>
            </a:r>
            <a:r>
              <a:rPr lang="zh-CN" altLang="en-US" dirty="0" smtClean="0"/>
              <a:t>）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131" y="1271751"/>
            <a:ext cx="7893269" cy="4761187"/>
          </a:xfrm>
        </p:spPr>
        <p:txBody>
          <a:bodyPr>
            <a:normAutofit fontScale="62500" lnSpcReduction="20000"/>
          </a:bodyPr>
          <a:lstStyle/>
          <a:p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补充材</a:t>
            </a: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料（续）：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这些都表达了一种信息：就是在学习佛法的过程当中，首先我们要反观在人格上哪些方面需要改正。对照之后发现不对的地方，就要发个誓愿或通过努力改变它。现在修行佛法的人，不是每个人都非常贤善，也不是完全恶劣。如果非常贤善，修行会非常好；如果极其恶劣，改变的可能性也不大；而一般的修行人的自相续是善恶交织的，那就要看他受什么影响。既然对修行佛法能产生一定兴趣，就不是完全恶劣的状态，但也不是完全善的。如果受到好的影响，有好的善知识、道友、道场、道风、好的法等等，人格会越来越贤善；如果遇到邪知识、不好的环境，或者很多恶友等等，人格可能会变得很恶劣。所以这方面认真观察，努力对治非常重要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如果是像我们中的有些人，可能有一些人格不好的方面（因为自己的人格缺陷等等），那怎么办？可以看一些教言或好的事例，参照中国有的一些贤善的人的故事。看了之后见贤思齐，发愿要像这些贤善人格的人们所表现的一样，做个好人或贤善的人等等，这样做也可以。佛法当中有很多这些高僧大德的传记和教言，我们都要去看。看了之后努力地去改正，而且改正的时候不是单单是为了自己集资净障，这个方法在佛法当中就有很多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刚刚那种人格恶劣的人可能内心当中想改变的心都没有，谁讲给他听都没有用。然而像我们这种人即使有些地方人格不好，却有一种想要改的心。虽然有的时候由于以前的习气比较重，改起来有些困难，但是内心当中从来没有放弃过上进的心。我们首先要去学习这方面的教言，学了之后要努力去改变，修正自己不好的心态。还有一种方法就是佛法当中的积资净障，为了让自己越来越贤善，积累资粮清净自己的罪业，然后祈祷上师三宝加持，发愿回向或者请上师道友们给我加持一下，如果经常这样去做，慢慢的也可以改变很好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01497" y="6084618"/>
            <a:ext cx="14209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 smtClean="0">
                <a:latin typeface="Kaiti SC Regular"/>
                <a:cs typeface="Kaiti SC Regular"/>
              </a:rPr>
              <a:t> －</a:t>
            </a:r>
            <a:r>
              <a:rPr lang="en-US" altLang="zh-CN" sz="1400" dirty="0" smtClean="0">
                <a:latin typeface="Kaiti SC Regular"/>
                <a:cs typeface="Kaiti SC Regular"/>
              </a:rPr>
              <a:t> </a:t>
            </a:r>
            <a:r>
              <a:rPr lang="zh-CN" altLang="en-US" sz="1400" dirty="0" smtClean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 smtClean="0">
                <a:latin typeface="Kaiti SC Regular"/>
                <a:cs typeface="Kaiti SC Regular"/>
              </a:rPr>
              <a:t> </a:t>
            </a:r>
            <a:endParaRPr lang="en-US" altLang="zh-CN" sz="14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713593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897" y="778623"/>
            <a:ext cx="7024744" cy="583022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/>
              <a:t>思考题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39516"/>
            <a:ext cx="7238660" cy="4403932"/>
          </a:xfrm>
        </p:spPr>
        <p:txBody>
          <a:bodyPr>
            <a:normAutofit/>
          </a:bodyPr>
          <a:lstStyle/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断缘心与暂生缘相比，哪个更可怕？请说明理由。为此，我们应当怎么做</a:t>
            </a:r>
            <a:r>
              <a:rPr lang="zh-CN" altLang="en-US" dirty="0" smtClean="0"/>
              <a:t>？</a:t>
            </a:r>
            <a:endParaRPr lang="en-CA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 smtClean="0"/>
              <a:t>麦</a:t>
            </a:r>
            <a:r>
              <a:rPr lang="zh-CN" altLang="en-US" dirty="0"/>
              <a:t>彭仁波切说：“孩提时随父母转，韶华时随朋友转，年迈时随子女转，愚者恒时无自由。”你对此偈颂有何体会？今后有什么打算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如</a:t>
            </a:r>
            <a:r>
              <a:rPr lang="zh-CN" altLang="en-US" dirty="0" smtClean="0"/>
              <a:t>何对治为今所转。</a:t>
            </a:r>
            <a:endParaRPr lang="en-CA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 smtClean="0"/>
              <a:t>结合“</a:t>
            </a:r>
            <a:r>
              <a:rPr lang="zh-CN" altLang="en-US" dirty="0"/>
              <a:t>弟子学识诚可改，秉性下劣实难移</a:t>
            </a:r>
            <a:r>
              <a:rPr lang="zh-CN" altLang="en-US" dirty="0" smtClean="0"/>
              <a:t>。”和 </a:t>
            </a:r>
            <a:r>
              <a:rPr lang="zh-CN" altLang="en-US" dirty="0"/>
              <a:t>“江山易改，本性难移</a:t>
            </a:r>
            <a:r>
              <a:rPr lang="zh-CN" altLang="en-US" dirty="0" smtClean="0"/>
              <a:t>”这两句话谈谈为什么人格恶劣是断缘心。</a:t>
            </a:r>
            <a:endParaRPr lang="en-US" altLang="zh-CN" dirty="0" smtClean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 smtClean="0"/>
              <a:t>既然本性难移那么如何对治人格恶劣？</a:t>
            </a:r>
            <a:endParaRPr lang="en-US" altLang="zh-CN" dirty="0" smtClean="0"/>
          </a:p>
          <a:p>
            <a:endParaRPr lang="en-US" altLang="zh-CN" dirty="0" smtClean="0"/>
          </a:p>
          <a:p>
            <a:pPr marL="525780" indent="-457200">
              <a:buFont typeface="+mj-lt"/>
              <a:buAutoNum type="arabicPeriod"/>
            </a:pPr>
            <a:endParaRPr lang="en-US" altLang="zh-CN" dirty="0" smtClean="0"/>
          </a:p>
          <a:p>
            <a:pPr marL="525780" indent="-457200">
              <a:buFont typeface="+mj-lt"/>
              <a:buAutoNum type="arabicPeriod"/>
            </a:pPr>
            <a:endParaRPr lang="en-US" altLang="zh-CN" dirty="0" smtClean="0"/>
          </a:p>
          <a:p>
            <a:pPr marL="525780" indent="-457200">
              <a:buFont typeface="+mj-lt"/>
              <a:buAutoNum type="arabicPeriod"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193136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069731" y="803188"/>
            <a:ext cx="1415772" cy="5584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40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断缘心八无暇             为今束缚，人格恶劣</a:t>
            </a:r>
            <a:endParaRPr kumimoji="1" lang="zh-CN" altLang="en-US" sz="3200" dirty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424" y="693795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/>
              <a:t>参考资料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734835" y="1734128"/>
            <a:ext cx="3418565" cy="4336472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2400" dirty="0" smtClean="0"/>
              <a:t>华智仁波切</a:t>
            </a:r>
            <a:r>
              <a:rPr lang="en-US" altLang="zh-CN" sz="2400" dirty="0" smtClean="0"/>
              <a:t>《</a:t>
            </a:r>
            <a:r>
              <a:rPr lang="zh-CN" altLang="en-US" sz="2400" dirty="0"/>
              <a:t>大圆满前行引导文</a:t>
            </a:r>
            <a:r>
              <a:rPr lang="en-US" altLang="zh-CN" sz="2400" dirty="0" smtClean="0"/>
              <a:t>》</a:t>
            </a:r>
          </a:p>
          <a:p>
            <a:endParaRPr lang="en-US" altLang="zh-CN" sz="2400" dirty="0">
              <a:latin typeface="Kaiti SC Regular"/>
              <a:cs typeface="Kaiti SC Regular"/>
            </a:endParaRPr>
          </a:p>
          <a:p>
            <a:r>
              <a:rPr lang="zh-CN" altLang="en-US" sz="2400" dirty="0" smtClean="0">
                <a:latin typeface="Kaiti SC Regular"/>
                <a:cs typeface="Kaiti SC Regular"/>
              </a:rPr>
              <a:t>堪布阿琼</a:t>
            </a:r>
            <a:r>
              <a:rPr lang="zh-CN" altLang="en-US" sz="2400" dirty="0">
                <a:latin typeface="Kaiti SC Regular"/>
                <a:cs typeface="Kaiti SC Regular"/>
              </a:rPr>
              <a:t>仁波切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前行备忘录</a:t>
            </a:r>
            <a:r>
              <a:rPr lang="en-US" altLang="zh-CN" sz="2400" dirty="0" smtClean="0">
                <a:latin typeface="Kaiti SC Regular"/>
                <a:cs typeface="Kaiti SC Regular"/>
              </a:rPr>
              <a:t>》</a:t>
            </a:r>
          </a:p>
          <a:p>
            <a:endParaRPr lang="en-US" altLang="zh-CN" sz="2400" dirty="0" smtClean="0">
              <a:latin typeface="Kaiti SC Regular"/>
              <a:cs typeface="Kaiti SC Regular"/>
            </a:endParaRPr>
          </a:p>
          <a:p>
            <a:r>
              <a:rPr lang="zh-CN" altLang="en-US" sz="2400" dirty="0" smtClean="0">
                <a:latin typeface="Kaiti SC Regular"/>
                <a:cs typeface="Kaiti SC Regular"/>
              </a:rPr>
              <a:t>索达</a:t>
            </a:r>
            <a:r>
              <a:rPr lang="zh-CN" altLang="en-US" sz="2400" dirty="0">
                <a:latin typeface="Kaiti SC Regular"/>
                <a:cs typeface="Kaiti SC Regular"/>
              </a:rPr>
              <a:t>吉上师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前行广释</a:t>
            </a:r>
            <a:r>
              <a:rPr lang="en-US" altLang="zh-CN" sz="2400" dirty="0" smtClean="0">
                <a:latin typeface="Kaiti SC Regular"/>
                <a:cs typeface="Kaiti SC Regular"/>
              </a:rPr>
              <a:t>》</a:t>
            </a:r>
          </a:p>
          <a:p>
            <a:endParaRPr lang="en-US" altLang="zh-CN" sz="2400" dirty="0">
              <a:latin typeface="Kaiti SC Regular"/>
              <a:cs typeface="Kaiti SC Regular"/>
            </a:endParaRPr>
          </a:p>
          <a:p>
            <a:r>
              <a:rPr lang="zh-CN" altLang="en-US" sz="2400" dirty="0" smtClean="0">
                <a:latin typeface="Kaiti SC Regular"/>
                <a:cs typeface="Kaiti SC Regular"/>
              </a:rPr>
              <a:t>益西彭措上师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普贤上师言教讲记</a:t>
            </a:r>
            <a:r>
              <a:rPr lang="en-US" altLang="zh-CN" sz="2400" dirty="0">
                <a:latin typeface="Kaiti SC Regular"/>
                <a:cs typeface="Kaiti SC Regular"/>
              </a:rPr>
              <a:t>》 </a:t>
            </a:r>
          </a:p>
          <a:p>
            <a:endParaRPr lang="en-US" altLang="zh-CN" sz="2400" dirty="0" smtClean="0">
              <a:latin typeface="Kaiti SC Regular"/>
              <a:cs typeface="Kaiti SC Regular"/>
            </a:endParaRPr>
          </a:p>
          <a:p>
            <a:r>
              <a:rPr lang="zh-CN" altLang="en-US" sz="2400" dirty="0" smtClean="0">
                <a:latin typeface="Kaiti SC Regular"/>
                <a:cs typeface="Kaiti SC Regular"/>
              </a:rPr>
              <a:t>益西彭措上师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前行备忘录</a:t>
            </a:r>
            <a:r>
              <a:rPr lang="en-US" altLang="zh-CN" sz="2400" dirty="0">
                <a:latin typeface="Kaiti SC Regular"/>
                <a:cs typeface="Kaiti SC Regular"/>
              </a:rPr>
              <a:t>》</a:t>
            </a:r>
            <a:r>
              <a:rPr lang="zh-CN" altLang="en-US" sz="2400" dirty="0" smtClean="0">
                <a:latin typeface="Kaiti SC Regular"/>
                <a:cs typeface="Kaiti SC Regular"/>
              </a:rPr>
              <a:t>讲记</a:t>
            </a:r>
            <a:endParaRPr lang="en-US" altLang="zh-CN" sz="2400" dirty="0">
              <a:latin typeface="Kaiti SC Regular"/>
              <a:cs typeface="Kaiti SC Regular"/>
            </a:endParaRPr>
          </a:p>
          <a:p>
            <a:endParaRPr lang="en-US" altLang="zh-CN" sz="2400" dirty="0" smtClean="0">
              <a:latin typeface="Kaiti SC Regular"/>
              <a:cs typeface="Kaiti SC Regular"/>
            </a:endParaRPr>
          </a:p>
          <a:p>
            <a:r>
              <a:rPr lang="zh-CN" altLang="en-US" sz="2400" dirty="0" smtClean="0">
                <a:latin typeface="Kaiti SC Regular"/>
                <a:cs typeface="Kaiti SC Regular"/>
              </a:rPr>
              <a:t>益西彭措上师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前行实修引导之法轨</a:t>
            </a:r>
            <a:r>
              <a:rPr lang="en-US" altLang="zh-CN" sz="2400" dirty="0">
                <a:latin typeface="Kaiti SC Regular"/>
                <a:cs typeface="Kaiti SC Regular"/>
              </a:rPr>
              <a:t>》</a:t>
            </a:r>
            <a:r>
              <a:rPr lang="zh-CN" altLang="en-US" sz="2400" dirty="0">
                <a:latin typeface="Kaiti SC Regular"/>
                <a:cs typeface="Kaiti SC Regular"/>
              </a:rPr>
              <a:t>－暇满引导</a:t>
            </a:r>
            <a:r>
              <a:rPr lang="en-US" altLang="zh-CN" sz="2400" dirty="0" smtClean="0">
                <a:latin typeface="Kaiti SC Regular"/>
                <a:cs typeface="Kaiti SC Regular"/>
              </a:rPr>
              <a:t>02</a:t>
            </a:r>
          </a:p>
          <a:p>
            <a:endParaRPr lang="en-US" altLang="zh-CN" sz="2400" dirty="0" smtClean="0">
              <a:latin typeface="Kaiti SC Regular"/>
              <a:cs typeface="Kaiti SC Regular"/>
            </a:endParaRPr>
          </a:p>
          <a:p>
            <a:r>
              <a:rPr lang="zh-CN" altLang="en-US" sz="2400" dirty="0" smtClean="0">
                <a:latin typeface="Kaiti SC Regular"/>
                <a:cs typeface="Kaiti SC Regular"/>
              </a:rPr>
              <a:t>智诚堪</a:t>
            </a:r>
            <a:r>
              <a:rPr lang="zh-CN" altLang="en-US" sz="2400" dirty="0">
                <a:latin typeface="Kaiti SC Regular"/>
                <a:cs typeface="Kaiti SC Regular"/>
              </a:rPr>
              <a:t>布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前行广释</a:t>
            </a:r>
            <a:r>
              <a:rPr lang="en-US" altLang="zh-CN" sz="2400" dirty="0">
                <a:latin typeface="Kaiti SC Regular"/>
                <a:cs typeface="Kaiti SC Regular"/>
              </a:rPr>
              <a:t>》</a:t>
            </a:r>
            <a:r>
              <a:rPr lang="zh-CN" altLang="en-US" sz="2400" dirty="0">
                <a:latin typeface="Kaiti SC Regular"/>
                <a:cs typeface="Kaiti SC Regular"/>
              </a:rPr>
              <a:t>辅导</a:t>
            </a:r>
            <a:r>
              <a:rPr lang="en-US" altLang="zh-CN" sz="2400" dirty="0">
                <a:latin typeface="Kaiti SC Regular"/>
                <a:cs typeface="Kaiti SC Regular"/>
              </a:rPr>
              <a:t> </a:t>
            </a:r>
            <a:endParaRPr lang="en-US" altLang="zh-CN" sz="2400" dirty="0" smtClean="0">
              <a:latin typeface="Kaiti SC Regular"/>
              <a:cs typeface="Kaiti SC Regular"/>
            </a:endParaRPr>
          </a:p>
          <a:p>
            <a:endParaRPr lang="en-US" altLang="zh-CN" sz="2400" dirty="0">
              <a:latin typeface="Kaiti SC Regular"/>
              <a:cs typeface="Kaiti SC Regular"/>
            </a:endParaRPr>
          </a:p>
          <a:p>
            <a:endParaRPr lang="en-US" altLang="zh-CN" sz="2400" dirty="0">
              <a:latin typeface="Kaiti SC Regular"/>
              <a:cs typeface="Kaiti SC Regular"/>
            </a:endParaRPr>
          </a:p>
          <a:p>
            <a:endParaRPr lang="en-US" altLang="zh-CN" sz="2400" dirty="0">
              <a:latin typeface="Kaiti SC Regular"/>
              <a:cs typeface="Kaiti SC Regular"/>
            </a:endParaRPr>
          </a:p>
          <a:p>
            <a:pPr>
              <a:buFontTx/>
              <a:buChar char="-"/>
            </a:pPr>
            <a:endParaRPr lang="en-US" altLang="zh-CN" sz="2400" dirty="0" smtClean="0">
              <a:latin typeface="Kaiti SC Regular"/>
              <a:cs typeface="Kaiti SC Regular"/>
            </a:endParaRPr>
          </a:p>
          <a:p>
            <a:pPr>
              <a:buFontTx/>
              <a:buChar char="-"/>
            </a:pPr>
            <a:endParaRPr lang="en-US" altLang="zh-CN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8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2" y="399107"/>
            <a:ext cx="7024744" cy="820093"/>
          </a:xfrm>
        </p:spPr>
        <p:txBody>
          <a:bodyPr/>
          <a:lstStyle/>
          <a:p>
            <a:r>
              <a:rPr kumimoji="1" lang="zh-CN" altLang="en-US" dirty="0" smtClean="0"/>
              <a:t>提纲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3880" y="1219200"/>
            <a:ext cx="7154356" cy="4992003"/>
          </a:xfrm>
        </p:spPr>
        <p:txBody>
          <a:bodyPr>
            <a:normAutofit fontScale="85000" lnSpcReduction="10000"/>
          </a:bodyPr>
          <a:lstStyle/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断缘心八无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暇总说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作为修行人，一旦有了断缘心八无暇的任何一个，那就断了修行的因缘，三菩提的苗芽就会凋谢，以至于离开解脱种性，为此叫做“断缘”。从某种程度来讲，它比暂生缘更可怕，暂生缘只是偶尔影响修行，断缘心却能让你从此无法修行，从解脱道路上完全退失。所以，我们一定要观察，看自己有没有这些违缘，有的话，应立即依靠对治来断除，同时祈祷上师三宝：以后千万不要遇到，一旦遇到了，也不要让它留存很长时间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有些人极其可怜，虽然很想修法，自己也舍弃家庭而出了家，可是因为业力现前，或者烦恼非常深重，违缘出现时，自己没办法面对，最后又被卷入红尘俗世中。所以，学佛过程中，要经常祈祷上师三宝，这一点至关重要。因为上师三宝的威力和加持不可思议，人没办法解决的问题，上师三宝确实有力量。因此，无论你在哪个道场，行住坐卧都要不离上师三宝的光明，这是真正修行人的行为，大家一定要切记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！</a:t>
            </a:r>
            <a:endParaRPr kumimoji="1" lang="en-US" altLang="zh-CN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79806" y="6211203"/>
            <a:ext cx="22279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200" dirty="0">
                <a:latin typeface="Kaiti SC Regular"/>
                <a:cs typeface="Kaiti SC Regular"/>
              </a:rPr>
              <a:t>－</a:t>
            </a:r>
            <a:r>
              <a:rPr lang="en-US" altLang="zh-CN" sz="1200" dirty="0">
                <a:latin typeface="Kaiti SC Regular"/>
                <a:cs typeface="Kaiti SC Regular"/>
              </a:rPr>
              <a:t> </a:t>
            </a:r>
            <a:r>
              <a:rPr lang="zh-CN" altLang="en-US" sz="1200" dirty="0">
                <a:latin typeface="Kaiti SC Regular"/>
                <a:cs typeface="Kaiti SC Regular"/>
              </a:rPr>
              <a:t>智诚堪布</a:t>
            </a:r>
            <a:r>
              <a:rPr lang="en-US" altLang="zh-CN" sz="1200" dirty="0">
                <a:latin typeface="Kaiti SC Regular"/>
                <a:cs typeface="Kaiti SC Regular"/>
              </a:rPr>
              <a:t>《</a:t>
            </a:r>
            <a:r>
              <a:rPr lang="zh-CN" altLang="en-US" sz="1200" dirty="0">
                <a:latin typeface="Kaiti SC Regular"/>
                <a:cs typeface="Kaiti SC Regular"/>
              </a:rPr>
              <a:t>前行广释</a:t>
            </a:r>
            <a:r>
              <a:rPr lang="en-US" altLang="zh-CN" sz="1200" dirty="0">
                <a:latin typeface="Kaiti SC Regular"/>
                <a:cs typeface="Kaiti SC Regular"/>
              </a:rPr>
              <a:t>》</a:t>
            </a:r>
            <a:r>
              <a:rPr lang="zh-CN" altLang="en-US" sz="1200" dirty="0">
                <a:latin typeface="Kaiti SC Regular"/>
                <a:cs typeface="Kaiti SC Regular"/>
              </a:rPr>
              <a:t>辅导</a:t>
            </a:r>
            <a:r>
              <a:rPr lang="en-US" altLang="zh-CN" sz="1200" dirty="0">
                <a:latin typeface="Kaiti SC Regular"/>
                <a:cs typeface="Kaiti SC Regular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202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63883" y="118233"/>
            <a:ext cx="7024744" cy="953822"/>
          </a:xfrm>
        </p:spPr>
        <p:txBody>
          <a:bodyPr/>
          <a:lstStyle/>
          <a:p>
            <a:r>
              <a:rPr kumimoji="1" lang="zh-CN" altLang="en-US" dirty="0" smtClean="0"/>
              <a:t>提纲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63883" y="1166648"/>
            <a:ext cx="7475085" cy="5035934"/>
          </a:xfrm>
        </p:spPr>
        <p:txBody>
          <a:bodyPr>
            <a:normAutofit/>
          </a:bodyPr>
          <a:lstStyle/>
          <a:p>
            <a:r>
              <a:rPr kumimoji="1" lang="zh-CN" altLang="en-US" sz="1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断缘心八无暇</a:t>
            </a:r>
            <a:r>
              <a:rPr kumimoji="1" lang="en-US" altLang="zh-CN" sz="1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1-4</a:t>
            </a:r>
          </a:p>
          <a:p>
            <a:pPr marL="411480" indent="-342900">
              <a:buFont typeface="+mj-lt"/>
              <a:buAutoNum type="arabicPeriod"/>
            </a:pPr>
            <a:r>
              <a:rPr lang="zh-CN" altLang="en-US" sz="1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为今束缚</a:t>
            </a:r>
            <a:r>
              <a:rPr lang="zh-CN" altLang="en-US" sz="1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zh-CN" altLang="en-US" sz="18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被</a:t>
            </a:r>
            <a:r>
              <a:rPr lang="zh-CN" altLang="en-US" sz="1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今世的财产受用、子女亲属等紧紧束缚，为了他们的利益精勤劳作而散乱度日，荒废光阴，没有时间去修法。即使偶尔有修法的念头，也很快被种种外境所转，不可能付诸于行动</a:t>
            </a:r>
            <a:r>
              <a:rPr lang="zh-CN" altLang="en-US" sz="18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1800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411480" indent="-342900">
              <a:buFont typeface="+mj-lt"/>
              <a:buAutoNum type="arabicPeriod"/>
            </a:pPr>
            <a:r>
              <a:rPr lang="zh-CN" altLang="en-US" sz="1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人格恶劣</a:t>
            </a:r>
            <a:r>
              <a:rPr lang="en-CA" sz="1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:</a:t>
            </a:r>
            <a:r>
              <a:rPr lang="zh-CN" altLang="en-US" sz="18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18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性</a:t>
            </a:r>
            <a:r>
              <a:rPr lang="zh-CN" altLang="en-US" sz="1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情恶劣之人，连芝麻许的善良人格也不具备，言行举止没有丝毫可信度，所作所为始终不会有长进。这种人从头到脚没一点好的，就像人们所说：头顶长疮，脚底流脓</a:t>
            </a:r>
            <a:r>
              <a:rPr lang="en-US" altLang="zh-CN" sz="1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18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坏透了</a:t>
            </a:r>
            <a:r>
              <a:rPr lang="zh-CN" altLang="en-US" sz="18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！</a:t>
            </a:r>
            <a:endParaRPr lang="en-US" altLang="zh-CN" sz="1800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411480" indent="-342900">
              <a:buFont typeface="+mj-lt"/>
              <a:buAutoNum type="arabicPeriod"/>
            </a:pPr>
            <a:r>
              <a:rPr lang="zh-CN" altLang="en-US" sz="18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无</a:t>
            </a:r>
            <a:r>
              <a:rPr lang="zh-CN" altLang="en-US" sz="1800" b="1" dirty="0">
                <a:latin typeface="楷体" panose="02010609060101010101" pitchFamily="49" charset="-122"/>
                <a:ea typeface="楷体" panose="02010609060101010101" pitchFamily="49" charset="-122"/>
              </a:rPr>
              <a:t>出离心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：对于地狱、饿鬼、旁生三恶趣的剧烈痛苦，或者人间的生老病死、天人的死堕、非天的战争之苦，或者生存于世所饱受的种种身心痛苦，如果生不起一丝一毫的畏惧感，还觉得这个世界多么美好幸福，那根本无法产生作为趋入佛法之因的出离心</a:t>
            </a:r>
            <a:r>
              <a:rPr lang="zh-CN" altLang="en-US" sz="1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18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411480" indent="-342900">
              <a:buFont typeface="+mj-lt"/>
              <a:buAutoNum type="arabicPeriod"/>
            </a:pPr>
            <a:r>
              <a:rPr lang="zh-CN" altLang="en-US" sz="1800" b="1" dirty="0">
                <a:latin typeface="楷体" panose="02010609060101010101" pitchFamily="49" charset="-122"/>
                <a:ea typeface="楷体" panose="02010609060101010101" pitchFamily="49" charset="-122"/>
              </a:rPr>
              <a:t>无有正信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：如果对佛陀的教法、证法，还有给我们传讲真实不虚教言的上师，连一丝一毫的信心都没有</a:t>
            </a:r>
            <a:r>
              <a:rPr lang="en-US" altLang="zh-CN" sz="1800" dirty="0">
                <a:latin typeface="楷体" panose="02010609060101010101" pitchFamily="49" charset="-122"/>
                <a:ea typeface="楷体" panose="02010609060101010101" pitchFamily="49" charset="-122"/>
              </a:rPr>
              <a:t>——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比如说，</a:t>
            </a:r>
            <a:r>
              <a:rPr lang="en-US" altLang="zh-CN" sz="1800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大圆满前行</a:t>
            </a:r>
            <a:r>
              <a:rPr lang="en-US" altLang="zh-CN" sz="1800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1800" dirty="0">
                <a:latin typeface="楷体" panose="02010609060101010101" pitchFamily="49" charset="-122"/>
                <a:ea typeface="楷体" panose="02010609060101010101" pitchFamily="49" charset="-122"/>
              </a:rPr>
              <a:t>的法本来了，你觉得跟一张报纸没什么两样；给你传讲最甚深法要的上师来了，你就随便应付一下：“噢，您来了，要不要吃点东西？好，拜拜！”那显然已封闭了佛法的入门，这样一来，也就不能踏上解脱正道</a:t>
            </a:r>
            <a:r>
              <a:rPr lang="zh-CN" altLang="en-US" sz="18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18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411480" indent="-342900">
              <a:buFont typeface="+mj-lt"/>
              <a:buAutoNum type="arabicPeriod"/>
            </a:pPr>
            <a:endParaRPr kumimoji="1" lang="en-US" altLang="zh-CN" sz="16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692090" y="6202582"/>
            <a:ext cx="2185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 smtClean="0">
                <a:latin typeface="Kaiti SC Regular"/>
                <a:cs typeface="Kaiti SC Regular"/>
              </a:rPr>
              <a:t>－索达吉上师</a:t>
            </a:r>
            <a:r>
              <a:rPr lang="en-US" altLang="zh-CN" sz="1200" dirty="0" smtClean="0">
                <a:latin typeface="Kaiti SC Regular"/>
                <a:cs typeface="Kaiti SC Regular"/>
              </a:rPr>
              <a:t>《</a:t>
            </a:r>
            <a:r>
              <a:rPr lang="zh-CN" altLang="en-US" sz="1200" dirty="0">
                <a:latin typeface="Kaiti SC Regular"/>
                <a:cs typeface="Kaiti SC Regular"/>
              </a:rPr>
              <a:t>大圆满前</a:t>
            </a:r>
            <a:r>
              <a:rPr lang="zh-CN" altLang="en-US" sz="1200" dirty="0" smtClean="0">
                <a:latin typeface="Kaiti SC Regular"/>
                <a:cs typeface="Kaiti SC Regular"/>
              </a:rPr>
              <a:t>行</a:t>
            </a:r>
            <a:r>
              <a:rPr lang="en-US" altLang="zh-CN" sz="1200" dirty="0" smtClean="0">
                <a:latin typeface="Kaiti SC Regular"/>
                <a:cs typeface="Kaiti SC Regular"/>
              </a:rPr>
              <a:t>》</a:t>
            </a:r>
            <a:endParaRPr lang="en-US" altLang="zh-CN" sz="12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42520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097" y="470616"/>
            <a:ext cx="7024744" cy="642640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  提</a:t>
            </a:r>
            <a:r>
              <a:rPr lang="zh-CN" altLang="en-US" dirty="0" smtClean="0"/>
              <a:t>纲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1219201"/>
            <a:ext cx="7133556" cy="4792716"/>
          </a:xfrm>
        </p:spPr>
        <p:txBody>
          <a:bodyPr>
            <a:normAutofit lnSpcReduction="10000"/>
          </a:bodyPr>
          <a:lstStyle/>
          <a:p>
            <a:r>
              <a:rPr kumimoji="1" lang="zh-CN" altLang="en-US" sz="1900" dirty="0">
                <a:latin typeface="楷体" panose="02010609060101010101" pitchFamily="49" charset="-122"/>
                <a:ea typeface="楷体" panose="02010609060101010101" pitchFamily="49" charset="-122"/>
              </a:rPr>
              <a:t>断缘心八无</a:t>
            </a:r>
            <a:r>
              <a:rPr kumimoji="1" lang="zh-CN" altLang="en-US" sz="19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暇</a:t>
            </a:r>
            <a:r>
              <a:rPr kumimoji="1" lang="en-US" altLang="zh-CN" sz="19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5-8</a:t>
            </a:r>
            <a:endParaRPr lang="en-US" altLang="zh-CN" sz="19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525780" indent="-457200">
              <a:buFont typeface="+mj-lt"/>
              <a:buAutoNum type="arabicPeriod" startAt="5"/>
            </a:pPr>
            <a:r>
              <a:rPr lang="zh-CN" altLang="en-US" sz="19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喜</a:t>
            </a:r>
            <a:r>
              <a:rPr lang="zh-CN" altLang="en-US" sz="1900" dirty="0">
                <a:latin typeface="楷体" panose="02010609060101010101" pitchFamily="49" charset="-122"/>
                <a:ea typeface="楷体" panose="02010609060101010101" pitchFamily="49" charset="-122"/>
              </a:rPr>
              <a:t>爱恶行：喜爱不如法恶行之人，身口意三门桀骜不驯、刚强难化，远离闻思修行、恭敬供养三宝等一切功德，拒正法于千里之外</a:t>
            </a:r>
            <a:r>
              <a:rPr lang="zh-CN" altLang="en-US" sz="19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19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525780" indent="-457200">
              <a:buFont typeface="+mj-lt"/>
              <a:buAutoNum type="arabicPeriod" startAt="5"/>
            </a:pPr>
            <a:r>
              <a:rPr lang="zh-CN" altLang="en-US" sz="1900" dirty="0">
                <a:latin typeface="楷体" panose="02010609060101010101" pitchFamily="49" charset="-122"/>
                <a:ea typeface="楷体" panose="02010609060101010101" pitchFamily="49" charset="-122"/>
              </a:rPr>
              <a:t>心离正法：（刚才是从喜爱恶法的角度讲的，此处是从对善法没兴趣的侧面讲。）对不具备善法功德与正法光明的人来说，就像在狗面前放青草或牦牛面前放骨头一样，对闻思修、放生、听经等正法毫无兴趣，一听上师讲这些就兴趣索然，结果自相续也不会生起功德</a:t>
            </a:r>
            <a:r>
              <a:rPr lang="zh-CN" altLang="en-US" sz="19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19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525780" indent="-457200">
              <a:buFont typeface="+mj-lt"/>
              <a:buAutoNum type="arabicPeriod" startAt="5"/>
            </a:pPr>
            <a:r>
              <a:rPr lang="zh-CN" altLang="en-US" sz="1900" dirty="0">
                <a:latin typeface="楷体" panose="02010609060101010101" pitchFamily="49" charset="-122"/>
                <a:ea typeface="楷体" panose="02010609060101010101" pitchFamily="49" charset="-122"/>
              </a:rPr>
              <a:t>毁坏律仪：倘若进入小乘后失坏了别解脱戒，或者趋入大乘后退失菩提心，失毁了菩萨律仪，那么只会堕入恶趣而别无出路，脱离不了无暇之</a:t>
            </a:r>
            <a:r>
              <a:rPr lang="zh-CN" altLang="en-US" sz="19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处。</a:t>
            </a:r>
            <a:endParaRPr lang="en-US" altLang="zh-CN" sz="19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525780" indent="-457200">
              <a:buFont typeface="+mj-lt"/>
              <a:buAutoNum type="arabicPeriod" startAt="5"/>
            </a:pPr>
            <a:r>
              <a:rPr lang="zh-CN" altLang="en-US" sz="19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失</a:t>
            </a:r>
            <a:r>
              <a:rPr lang="zh-CN" altLang="en-US" sz="1900" dirty="0">
                <a:latin typeface="楷体" panose="02010609060101010101" pitchFamily="49" charset="-122"/>
                <a:ea typeface="楷体" panose="02010609060101010101" pitchFamily="49" charset="-122"/>
              </a:rPr>
              <a:t>毁誓言：（这是讲密乘戒。）自己接受密乘灌顶之后，就有守护誓言的要求。一旦进入了密乘，以对自己有三法恩的金刚上师，及同行道友为对境，而破了三昧耶戒，那么不仅会自食恶果，而且也将殃及他众，当然也就断绝了成就的缘分</a:t>
            </a:r>
            <a:r>
              <a:rPr lang="zh-CN" altLang="en-US" sz="19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CA" sz="19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dirty="0" smtClean="0">
              <a:latin typeface="Kaiti SC Regular"/>
              <a:cs typeface="Kaiti SC Regular"/>
            </a:endParaRPr>
          </a:p>
          <a:p>
            <a:endParaRPr lang="en-US" altLang="zh-CN" dirty="0"/>
          </a:p>
        </p:txBody>
      </p:sp>
      <p:sp>
        <p:nvSpPr>
          <p:cNvPr id="5" name="Rectangle 4"/>
          <p:cNvSpPr/>
          <p:nvPr/>
        </p:nvSpPr>
        <p:spPr>
          <a:xfrm>
            <a:off x="5692090" y="6202582"/>
            <a:ext cx="2185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 smtClean="0">
                <a:latin typeface="Kaiti SC Regular"/>
                <a:cs typeface="Kaiti SC Regular"/>
              </a:rPr>
              <a:t>－索达吉上师</a:t>
            </a:r>
            <a:r>
              <a:rPr lang="en-US" altLang="zh-CN" sz="1200" dirty="0" smtClean="0">
                <a:latin typeface="Kaiti SC Regular"/>
                <a:cs typeface="Kaiti SC Regular"/>
              </a:rPr>
              <a:t>《</a:t>
            </a:r>
            <a:r>
              <a:rPr lang="zh-CN" altLang="en-US" sz="1200" dirty="0">
                <a:latin typeface="Kaiti SC Regular"/>
                <a:cs typeface="Kaiti SC Regular"/>
              </a:rPr>
              <a:t>大圆满前</a:t>
            </a:r>
            <a:r>
              <a:rPr lang="zh-CN" altLang="en-US" sz="1200" dirty="0" smtClean="0">
                <a:latin typeface="Kaiti SC Regular"/>
                <a:cs typeface="Kaiti SC Regular"/>
              </a:rPr>
              <a:t>行</a:t>
            </a:r>
            <a:r>
              <a:rPr lang="en-US" altLang="zh-CN" sz="1200" dirty="0" smtClean="0">
                <a:latin typeface="Kaiti SC Regular"/>
                <a:cs typeface="Kaiti SC Regular"/>
              </a:rPr>
              <a:t>》</a:t>
            </a:r>
            <a:endParaRPr lang="en-US" altLang="zh-CN" sz="12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90074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881" y="567703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为</a:t>
            </a:r>
            <a:r>
              <a:rPr lang="zh-CN" altLang="en-US" dirty="0"/>
              <a:t>今</a:t>
            </a:r>
            <a:r>
              <a:rPr lang="zh-CN" altLang="en-US" dirty="0" smtClean="0"/>
              <a:t>束缚 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207880"/>
            <a:ext cx="7992581" cy="5231617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被今世的财产受用、子女亲属等紧紧束缚，为了他们的利益精勤劳作而散乱度日，荒废光阴，没有时间去修法。即使偶尔有修法的念头，也很快被种种外境所转，不可能付诸于行动。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许多人从孩提一直到老年，根本没有修行的自由。诚如麦彭仁波切所言：“孩提时随父母转，韶华时随朋友转，年迈时随子女转，愚者恒时无自由。” 现在人的确是这样：孩童时，父母天天都管着，自己也耽著一些玩具，把假象执著为实有，没有修法的空闲；年轻时，始终被亲眷好友捆缚着，修行的时间一刹那也难以空出来；老年时，只有随着子女转，对他们言听计从，更没机会去修法。总之，自己一辈子都在他人控制下，没有修行的真实机缘。所以，前辈的高僧大德舍弃今生，将这一切全部抛之脑后，原因是什么呢？就是他们深深地认识到：今生若一直被这些所转，自己的修行绝对无法成就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现在大城市里的人，尤其对感情、美色特别执著，以至于带来的损害层出不穷，更不要说能去如理修行了。唐代诗人温庭筠说过：“王孙莫学多情客，自古多情损少年。”然而很多人不明白这个道理，有时看到他们的荒唐之举，大悲心不禁油然而生：“这些人对无实的虚假幻象，竟然耽著得如是强烈，实在可怜！”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若对今世的一切贪执不舍，这个人肯定没有时间修行，甚至还会为了微薄利益而丧命。正所谓“人为财死、鸟为食亡”，有些人为了一点蝇头小利，不惜与人勾心斗角、大打出手；鸟儿为了一个小虫尸体，也会互相啄得头破血流、你死我活。在我们眼里，这些众生所追求的，实在是利益微薄、不值一提。可是也没办法，“旁观者清，当局者迷”，他们由于执实不悟，只能沉溺在痛苦的漩涡中无力自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拔</a:t>
            </a:r>
            <a:endParaRPr lang="en-US" alt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46533" y="6185746"/>
            <a:ext cx="25685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前行广释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辅导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296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881" y="764936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为</a:t>
            </a:r>
            <a:r>
              <a:rPr lang="zh-CN" altLang="en-US" dirty="0"/>
              <a:t>今</a:t>
            </a:r>
            <a:r>
              <a:rPr lang="zh-CN" altLang="en-US" dirty="0" smtClean="0"/>
              <a:t>束缚（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407576"/>
            <a:ext cx="7992581" cy="4530769"/>
          </a:xfrm>
        </p:spPr>
        <p:txBody>
          <a:bodyPr>
            <a:normAutofit/>
          </a:bodyPr>
          <a:lstStyle/>
          <a:p>
            <a:r>
              <a:rPr lang="zh-CN" altLang="en-US" u="sng" dirty="0">
                <a:latin typeface="楷体" panose="02010609060101010101" pitchFamily="49" charset="-122"/>
                <a:ea typeface="楷体" panose="02010609060101010101" pitchFamily="49" charset="-122"/>
              </a:rPr>
              <a:t>对治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68580" indent="0">
              <a:buNone/>
            </a:pP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我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们作为修行人，首先要观察自己有没有看破今世。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开启修心门扉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为主的修心窍诀中，都强调第一要看破今世，原因就是：如果对今生的一切能看破，无论居士还是出家人，修行必定会成功；反之，假如对现世的名利十分耽著，即使你表面上修行特别好，也不一定有很大收获。因此，每个修行人务必要了解轮回的过患，真正生起出离心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68580" indent="0">
              <a:buNone/>
            </a:pPr>
            <a:endParaRPr lang="en-US" altLang="zh-CN" dirty="0"/>
          </a:p>
          <a:p>
            <a:pPr>
              <a:buFont typeface="Wingdings" charset="2"/>
              <a:buChar char="l"/>
            </a:pPr>
            <a:endParaRPr lang="en-US" altLang="zh-CN" dirty="0"/>
          </a:p>
          <a:p>
            <a:endParaRPr lang="en-US" altLang="zh-CN" b="1" dirty="0" smtClean="0"/>
          </a:p>
          <a:p>
            <a:pPr marL="68580" indent="0">
              <a:buNone/>
            </a:pPr>
            <a:endParaRPr lang="en-US" altLang="zh-CN" b="1" dirty="0"/>
          </a:p>
          <a:p>
            <a:endParaRPr lang="en-US" altLang="zh-CN" dirty="0" smtClean="0"/>
          </a:p>
          <a:p>
            <a:endParaRPr lang="en-US" altLang="zh-CN" dirty="0"/>
          </a:p>
        </p:txBody>
      </p:sp>
      <p:sp>
        <p:nvSpPr>
          <p:cNvPr id="4" name="Rectangle 3"/>
          <p:cNvSpPr/>
          <p:nvPr/>
        </p:nvSpPr>
        <p:spPr>
          <a:xfrm>
            <a:off x="6270140" y="6034422"/>
            <a:ext cx="21852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 smtClean="0">
                <a:latin typeface="Kaiti SC Regular"/>
                <a:cs typeface="Kaiti SC Regular"/>
              </a:rPr>
              <a:t>－索达吉上师</a:t>
            </a:r>
            <a:r>
              <a:rPr lang="en-US" altLang="zh-CN" sz="1200" dirty="0" smtClean="0">
                <a:latin typeface="Kaiti SC Regular"/>
                <a:cs typeface="Kaiti SC Regular"/>
              </a:rPr>
              <a:t>《</a:t>
            </a:r>
            <a:r>
              <a:rPr lang="zh-CN" altLang="en-US" sz="1200" dirty="0">
                <a:latin typeface="Kaiti SC Regular"/>
                <a:cs typeface="Kaiti SC Regular"/>
              </a:rPr>
              <a:t>大圆满前</a:t>
            </a:r>
            <a:r>
              <a:rPr lang="zh-CN" altLang="en-US" sz="1200" dirty="0" smtClean="0">
                <a:latin typeface="Kaiti SC Regular"/>
                <a:cs typeface="Kaiti SC Regular"/>
              </a:rPr>
              <a:t>行</a:t>
            </a:r>
            <a:r>
              <a:rPr lang="en-US" altLang="zh-CN" sz="1200" dirty="0" smtClean="0">
                <a:latin typeface="Kaiti SC Regular"/>
                <a:cs typeface="Kaiti SC Regular"/>
              </a:rPr>
              <a:t>》</a:t>
            </a:r>
            <a:endParaRPr lang="en-US" altLang="zh-CN" sz="12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17728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881" y="567703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为今束缚（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210344"/>
            <a:ext cx="7992581" cy="4855573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补充材料：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“荒废光阴而没有时间修法”。没有时间指一方面没有意乐，一方面也没有时间。当我们的心耽著在今世的受用、子女、亲属中，是不会想修法的。“时间”也就是机缘，没有这样的缘分、空闲去修行佛法。既然没有空闲修法就叫无暇。所有的心思、时间、精力全部都被财产、今生的事务团团束缚住了，哪里还有修法的想法呢？没有了。这会导致有些人对心灵的修行根本没有兴趣。上师们或者法师们在讲法，没有兴趣；提到心灵修行，也没有兴趣。觉得心灵上面的东西和今世的财产、受用等永远比不了，所以他没兴趣；有时候不但没兴趣，还会对传播、实践修行法门的人冷嘲热讽，觉得没脑子等等，会说很多诽谤，这是一种情况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还有一种情况：他大概知道今生和后世的概念，但因为过于耽著今世的受用等等，虽然偶尔觉得应该去听听法，但是这种念头一闪而过，很快就被世间的思想覆盖，好像乌云中的太阳露一下脸，马上就进去了一样，这种想法几乎不起作用。</a:t>
            </a:r>
            <a:endParaRPr lang="en-CA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当然，对我们来讲还是可以选择的，并不是已经到了那么严重的程度。我们应该好好观察耽著今世给我们带来的过患，或者今世和后世的比较、暂时安乐和究竟解脱安乐的比较等。通过一系列的引导，让我们看破今世。主要要知道这些财产受用的不可靠、无常，如果耽著了，有可能为了得到这些而铤而走险或者不择手段。为了得到短暂的财富，造下很多的罪业，不值得。通过一系列的比喻、教证、理证，让我们看破今生，知道今生是短暂的，到死的时候都要放弃的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b="1" dirty="0" smtClean="0"/>
          </a:p>
          <a:p>
            <a:pPr marL="68580" indent="0">
              <a:buNone/>
            </a:pPr>
            <a:endParaRPr lang="en-US" altLang="zh-CN" b="1" dirty="0"/>
          </a:p>
          <a:p>
            <a:endParaRPr lang="en-US" altLang="zh-CN" dirty="0" smtClean="0"/>
          </a:p>
          <a:p>
            <a:endParaRPr lang="en-US" altLang="zh-CN" dirty="0"/>
          </a:p>
        </p:txBody>
      </p:sp>
      <p:sp>
        <p:nvSpPr>
          <p:cNvPr id="4" name="Rectangle 3"/>
          <p:cNvSpPr/>
          <p:nvPr/>
        </p:nvSpPr>
        <p:spPr>
          <a:xfrm>
            <a:off x="6809699" y="6065917"/>
            <a:ext cx="13311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 smtClean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 smtClean="0">
                <a:latin typeface="Kaiti SC Regular"/>
                <a:cs typeface="Kaiti SC Regular"/>
              </a:rPr>
              <a:t> </a:t>
            </a:r>
            <a:endParaRPr lang="en-US" altLang="zh-CN" sz="14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27351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2069</TotalTime>
  <Words>5966</Words>
  <Application>Microsoft Office PowerPoint</Application>
  <PresentationFormat>On-screen Show (4:3)</PresentationFormat>
  <Paragraphs>110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奥斯汀</vt:lpstr>
      <vt:lpstr>发心偈</vt:lpstr>
      <vt:lpstr>PowerPoint Presentation</vt:lpstr>
      <vt:lpstr>参考资料</vt:lpstr>
      <vt:lpstr>提纲</vt:lpstr>
      <vt:lpstr>提纲</vt:lpstr>
      <vt:lpstr>  提纲</vt:lpstr>
      <vt:lpstr>为今束缚 （1）</vt:lpstr>
      <vt:lpstr>为今束缚（2）</vt:lpstr>
      <vt:lpstr>为今束缚（3）</vt:lpstr>
      <vt:lpstr>为今束缚（4）</vt:lpstr>
      <vt:lpstr>人格恶劣（1）</vt:lpstr>
      <vt:lpstr>人格恶劣（2）</vt:lpstr>
      <vt:lpstr>人格恶劣（3）</vt:lpstr>
      <vt:lpstr>人格恶劣（4）</vt:lpstr>
      <vt:lpstr>思考题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danny</cp:lastModifiedBy>
  <cp:revision>263</cp:revision>
  <dcterms:created xsi:type="dcterms:W3CDTF">2016-07-06T00:16:41Z</dcterms:created>
  <dcterms:modified xsi:type="dcterms:W3CDTF">2018-09-01T03:41:20Z</dcterms:modified>
</cp:coreProperties>
</file>