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  <p:sldId id="256" r:id="rId3"/>
    <p:sldId id="257" r:id="rId4"/>
    <p:sldId id="277" r:id="rId5"/>
    <p:sldId id="289" r:id="rId6"/>
    <p:sldId id="337" r:id="rId7"/>
    <p:sldId id="340" r:id="rId8"/>
    <p:sldId id="339" r:id="rId9"/>
    <p:sldId id="338" r:id="rId10"/>
    <p:sldId id="327" r:id="rId11"/>
    <p:sldId id="341" r:id="rId12"/>
    <p:sldId id="342" r:id="rId13"/>
    <p:sldId id="332" r:id="rId14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2018/8/5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0720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zh-CN" altLang="en-US" dirty="0"/>
              <a:t>懒惰懈怠 </a:t>
            </a:r>
            <a:r>
              <a:rPr kumimoji="1" lang="en-CA" altLang="zh-CN" dirty="0"/>
              <a:t>(</a:t>
            </a:r>
            <a:r>
              <a:rPr kumimoji="1" lang="en-US" altLang="zh-CN" dirty="0"/>
              <a:t>1</a:t>
            </a:r>
            <a:r>
              <a:rPr kumimoji="1" lang="zh-CN" altLang="en-US" dirty="0"/>
              <a:t>）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633728"/>
            <a:ext cx="7198465" cy="4099807"/>
          </a:xfrm>
        </p:spPr>
        <p:txBody>
          <a:bodyPr>
            <a:normAutofit/>
          </a:bodyPr>
          <a:lstStyle/>
          <a:p>
            <a:r>
              <a:rPr lang="zh-CN" altLang="en-US" dirty="0"/>
              <a:t>心里想修法，对轮回和解脱有希求心，但是太懒惰这样懒惰的人明日复明日，对求学一拖再拖，绝不可能实现修法的心愿。</a:t>
            </a:r>
            <a:endParaRPr lang="en-CA" altLang="zh-CN" dirty="0"/>
          </a:p>
          <a:p>
            <a:r>
              <a:rPr lang="zh-CN" altLang="en-US" dirty="0"/>
              <a:t>懒惰有不同的方式，忙忙碌碌也可以是懒惰，不求善法就是懒惰。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对于懈怠，西方人和东方人截然不同：东方人的懒惰是每天晒太阳，或一直躺着、卧着，而西方人则是整日忙忙碌碌。但现在，东西方的懒惰几乎差不多了，都是城里人以忙忙碌碌而懈怠，山里人天天以睡懒觉而懈怠，皆不求善法。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9152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0720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zh-CN" altLang="en-US" dirty="0"/>
              <a:t>懒惰懈怠 </a:t>
            </a:r>
            <a:r>
              <a:rPr kumimoji="1" lang="en-CA" altLang="zh-CN" dirty="0"/>
              <a:t>(</a:t>
            </a:r>
            <a:r>
              <a:rPr kumimoji="1" lang="en-US" altLang="zh-CN" dirty="0"/>
              <a:t>2</a:t>
            </a:r>
            <a:r>
              <a:rPr kumimoji="1" lang="zh-CN" altLang="en-US" dirty="0"/>
              <a:t>）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633728"/>
            <a:ext cx="7198465" cy="4099807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对治：必须忆念死亡无常。只要一观修无常，发现自己的时间不多了，又岂敢轻易懈怠？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我们不知道到底什么时候死亡，根本没有一个定数。每个人都想长寿，都觉得我明年不会死、后年不会死或者说明天不会死。但是死亡什么时候到来谁知道呢？除了这些之外，很多死亡的人都是没有准备，遇到车祸的人没有想到第二刹那、下一秒会死亡，他的想法都是明年干什么，后年干什么，把计划做得很宏伟。但是死亡突然到来是事实，很多人都会对这个目标没有任何准备。修行当中让自己精进起来，就是要观想死期不定。</a:t>
            </a:r>
            <a:endParaRPr lang="en-CA" dirty="0"/>
          </a:p>
          <a:p>
            <a:pPr marL="6858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0712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0720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zh-CN" altLang="en-US" dirty="0"/>
              <a:t>懒惰懈怠 </a:t>
            </a:r>
            <a:r>
              <a:rPr kumimoji="1" lang="en-CA" altLang="zh-CN" dirty="0"/>
              <a:t>(</a:t>
            </a:r>
            <a:r>
              <a:rPr kumimoji="1" lang="en-US" altLang="zh-CN" dirty="0"/>
              <a:t>3</a:t>
            </a:r>
            <a:r>
              <a:rPr kumimoji="1" lang="zh-CN" altLang="en-US" dirty="0"/>
              <a:t>）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633728"/>
            <a:ext cx="7198465" cy="4099807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死是肯定要死的，死亡什么时候到来呢？不知道是明年、是这个月，还是下一刹那？或者明天到来都确定不了，确定不了就不能够再去拖延。死亡的时候什么才有用呢？只有善法才真正地发挥作用，对于中阴、对于死亡的刹那只有正法才有用。所以我们在有限的时间当中没有精进地去修善法，那么在死亡到来的时候我们就没有把握。如果在死亡到来之前主动地去修习正法，不管死亡什么时候到来，现在开始努力地准备，这就是对治懈怠懒惰的心态。观修寿命无常可以对治懈怠懒惰，很多修法当中对无常的修行非常重视。</a:t>
            </a:r>
            <a:r>
              <a:rPr lang="en-CA" dirty="0"/>
              <a:t>-------</a:t>
            </a:r>
            <a:r>
              <a:rPr lang="zh-CN" altLang="en-US" b="1" dirty="0"/>
              <a:t>智诚堪布</a:t>
            </a:r>
            <a:endParaRPr lang="en-CA" dirty="0"/>
          </a:p>
          <a:p>
            <a:pPr marL="6858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3542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/>
              <a:t>思考题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>
            <a:normAutofit/>
          </a:bodyPr>
          <a:lstStyle/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什么是恶知识？大体可划分为哪二种恶知识？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如何识别善知识和恶知识？什么叫具足法相？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依止恶知识后会有什么后果，如何弥补与消除这个不好后果？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举例说说我们自己那些懈怠行为。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工作打造事业，也是一种懈怠懒惰，你是如何理解这一点的？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对治懈怠的方法是什么？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931366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69621" y="803188"/>
            <a:ext cx="1815882" cy="48785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暂生缘</a:t>
            </a:r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            被魔所持，懒惰懈怠</a:t>
            </a:r>
            <a:endParaRPr kumimoji="1" lang="zh-CN" altLang="en-US" sz="32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参考资料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300573" cy="3918521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zh-CN" altLang="en-US" sz="2400" dirty="0"/>
              <a:t>慈诚罗珠堪布：共同外前行第三讲 人身难得之二 寿命无常之一 </a:t>
            </a:r>
            <a:r>
              <a:rPr kumimoji="1" lang="en-CA" altLang="zh-CN" sz="2400" dirty="0"/>
              <a:t>FROM 20</a:t>
            </a:r>
            <a:r>
              <a:rPr kumimoji="1" lang="zh-CN" altLang="en-US" sz="2400" dirty="0"/>
              <a:t>分</a:t>
            </a:r>
            <a:r>
              <a:rPr kumimoji="1" lang="en-US" altLang="zh-CN" sz="2400" dirty="0"/>
              <a:t>43</a:t>
            </a:r>
            <a:r>
              <a:rPr kumimoji="1" lang="zh-CN" altLang="en-US" sz="2400" dirty="0"/>
              <a:t>秒（慧灯之光官网）</a:t>
            </a:r>
            <a:endParaRPr kumimoji="1" lang="en-CA" altLang="zh-CN" sz="2400" dirty="0"/>
          </a:p>
          <a:p>
            <a:pPr marL="457200" indent="-457200">
              <a:buFont typeface="+mj-lt"/>
              <a:buAutoNum type="arabicPeriod"/>
            </a:pPr>
            <a:r>
              <a:rPr kumimoji="1" lang="zh-CN" altLang="en-US" sz="2400" dirty="0"/>
              <a:t>索达吉上师大圆满前行讲解</a:t>
            </a:r>
            <a:r>
              <a:rPr kumimoji="1" lang="en-US" altLang="zh-CN" sz="2400" dirty="0"/>
              <a:t>22</a:t>
            </a:r>
            <a:r>
              <a:rPr kumimoji="1" lang="zh-CN" altLang="en-US" sz="2400" dirty="0"/>
              <a:t>课   </a:t>
            </a:r>
            <a:r>
              <a:rPr kumimoji="1" lang="en-US" altLang="zh-CN" sz="2400" dirty="0"/>
              <a:t>46</a:t>
            </a:r>
            <a:r>
              <a:rPr kumimoji="1" lang="zh-CN" altLang="en-US" sz="2400" dirty="0"/>
              <a:t>：</a:t>
            </a:r>
            <a:r>
              <a:rPr kumimoji="1" lang="en-US" altLang="zh-CN" sz="2400" dirty="0"/>
              <a:t>40-54</a:t>
            </a:r>
            <a:r>
              <a:rPr kumimoji="1" lang="zh-CN" altLang="en-US" sz="2400" dirty="0"/>
              <a:t>：</a:t>
            </a:r>
            <a:r>
              <a:rPr kumimoji="1" lang="en-US" altLang="zh-CN" sz="2400" dirty="0"/>
              <a:t>30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zh-CN" altLang="en-US" sz="2400" dirty="0"/>
              <a:t>益西彭措上师显密佛网 大圆满龙钦宁体前行实修引导讲记之暇满第</a:t>
            </a:r>
            <a:r>
              <a:rPr kumimoji="1" lang="en-US" altLang="zh-CN" sz="2400" dirty="0"/>
              <a:t>10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zh-CN" altLang="en-US" sz="2400" dirty="0"/>
              <a:t>人身难得</a:t>
            </a:r>
            <a:r>
              <a:rPr kumimoji="1" lang="en-US" altLang="zh-CN" sz="2400" dirty="0"/>
              <a:t>37</a:t>
            </a:r>
            <a:r>
              <a:rPr kumimoji="1" lang="zh-CN" altLang="en-US" sz="2400" dirty="0"/>
              <a:t>个修法观修材料</a:t>
            </a:r>
            <a:endParaRPr kumimoji="1" lang="en-US" altLang="zh-CN" sz="2400" dirty="0"/>
          </a:p>
          <a:p>
            <a:r>
              <a:rPr kumimoji="1" lang="en-CA" altLang="zh-CN" sz="2400" dirty="0"/>
              <a:t>`</a:t>
            </a:r>
            <a:endParaRPr kumimoji="1" lang="zh-CN" altLang="en-US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Font typeface="+mj-lt"/>
              <a:buAutoNum type="arabicPeriod"/>
            </a:pPr>
            <a:r>
              <a:rPr kumimoji="1" lang="zh-CN" altLang="en-US" dirty="0"/>
              <a:t>被魔所持</a:t>
            </a:r>
            <a:endParaRPr kumimoji="1" lang="en-CA" altLang="zh-CN" dirty="0"/>
          </a:p>
          <a:p>
            <a:pPr marL="525780" indent="-457200">
              <a:buFont typeface="+mj-lt"/>
              <a:buAutoNum type="alphaLcParenR"/>
            </a:pPr>
            <a:r>
              <a:rPr kumimoji="1" lang="zh-CN" altLang="en-US" dirty="0"/>
              <a:t>何为魔？</a:t>
            </a:r>
            <a:endParaRPr kumimoji="1" lang="en-CA" altLang="zh-CN" dirty="0"/>
          </a:p>
          <a:p>
            <a:pPr marL="525780" indent="-457200">
              <a:buFont typeface="+mj-lt"/>
              <a:buAutoNum type="alphaLcParenR"/>
            </a:pPr>
            <a:r>
              <a:rPr kumimoji="1" lang="zh-CN" altLang="en-US" dirty="0"/>
              <a:t>什么是为魔所持</a:t>
            </a:r>
            <a:endParaRPr kumimoji="1" lang="en-CA" altLang="zh-CN" dirty="0"/>
          </a:p>
          <a:p>
            <a:pPr marL="525780" indent="-457200">
              <a:buFont typeface="+mj-lt"/>
              <a:buAutoNum type="alphaLcParenR"/>
            </a:pPr>
            <a:r>
              <a:rPr kumimoji="1" lang="zh-CN" altLang="en-US" dirty="0"/>
              <a:t>如何区别善知识和恶知识</a:t>
            </a:r>
            <a:endParaRPr kumimoji="1" lang="en-CA" altLang="zh-CN" dirty="0"/>
          </a:p>
          <a:p>
            <a:pPr marL="525780" indent="-457200">
              <a:buFont typeface="+mj-lt"/>
              <a:buAutoNum type="alphaLcParenR"/>
            </a:pPr>
            <a:r>
              <a:rPr kumimoji="1" lang="zh-CN" altLang="en-US" dirty="0"/>
              <a:t>如何对治被魔所持</a:t>
            </a: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/>
              <a:t>被魔所持（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1670304"/>
            <a:ext cx="6777317" cy="416232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dirty="0"/>
              <a:t>魔即是恶知识：</a:t>
            </a:r>
            <a:endParaRPr lang="en-CA" altLang="zh-CN" dirty="0"/>
          </a:p>
          <a:p>
            <a:r>
              <a:rPr lang="zh-CN" altLang="en-US" dirty="0"/>
              <a:t>恶知识是引导我们向恶，即引导我们杀盗淫妄的人。凡与之在一起只有往坏处走而不会向善的人都称为恶知识。</a:t>
            </a:r>
            <a:endParaRPr lang="en-CA" altLang="zh-CN" dirty="0"/>
          </a:p>
          <a:p>
            <a:r>
              <a:rPr lang="zh-CN" altLang="en-US" dirty="0"/>
              <a:t>恶知识的分两种：</a:t>
            </a:r>
            <a:r>
              <a:rPr lang="en-US" altLang="zh-CN" dirty="0"/>
              <a:t>1. </a:t>
            </a:r>
            <a:r>
              <a:rPr lang="zh-CN" altLang="en-US" dirty="0"/>
              <a:t>恶知识不一定是邪魔外道，也可能是我们的朋友。</a:t>
            </a:r>
            <a:endParaRPr lang="en-CA" altLang="zh-CN" dirty="0"/>
          </a:p>
          <a:p>
            <a:pPr marL="68580" indent="0">
              <a:buNone/>
            </a:pPr>
            <a:r>
              <a:rPr lang="en-CA" altLang="zh-CN" dirty="0"/>
              <a:t>                                   </a:t>
            </a:r>
            <a:r>
              <a:rPr lang="en-US" altLang="zh-CN" dirty="0"/>
              <a:t>2. </a:t>
            </a:r>
            <a:r>
              <a:rPr lang="zh-CN" altLang="en-US" dirty="0"/>
              <a:t>最严重的是邪魔外道，有些魔知识宣扬前后世不存在、因果不存在（即不相信因果轮回）等邪见倒行，其形象也可能是在家人，也可能是出家人。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900747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93872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/>
              <a:t>被魔所持（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1621536"/>
            <a:ext cx="6777317" cy="4211093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dirty="0"/>
              <a:t>恶知识的过患：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如果被恶知识所摄受，自心将与佛陀的教法背道而驰，入于歧途而无法趋入解脱正道。（索达吉堪布）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这是在修行佛法过程中一个很大的违缘，因为我们学习佛法的时候，刚开始都是被动地学习，别人怎么讲我们就怎样听。刚开始学习佛法就像白纸一样的状态，引导者在上面怎么划，你就怎么样去接受，所以善知识非常重要。如果自己在想要学习佛法时遇到一个魔知识，他给你宣讲一些颠倒的见解、颠倒的修行，这样内心当中这个痕迹就比较难消除，即便是以后遇到了善知识，以前这个东西很长一段时间当中难以消化。何况一直被魔知识所摄持的话，就真实丧失了修行的因缘了。（智诚堪布）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456083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93872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/>
              <a:t>被魔所持（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1621536"/>
            <a:ext cx="6777317" cy="421109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n-CA" altLang="zh-CN" dirty="0"/>
          </a:p>
          <a:p>
            <a:r>
              <a:rPr lang="zh-CN" altLang="en-US" dirty="0"/>
              <a:t>为什么被魔所持是暂生缘？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前期可能有善知识摄受，后期被魔知识所引诱放弃善法的也有很多。这里为什么说暂生缘呢？暂生缘就是说突然发生的。因为我们内心当中有很多种子、习气，不知道什么时候会发生，这个时候如果被魔知识所摄持，那么我们的心就会转入邪道而做出违背正法的事情，没办法继续修行下去。（智诚堪布）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196301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93872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/>
              <a:t>被魔所持（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1621536"/>
            <a:ext cx="6777317" cy="4211093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endParaRPr lang="en-CA" altLang="zh-CN" dirty="0"/>
          </a:p>
          <a:p>
            <a:r>
              <a:rPr lang="zh-CN" altLang="en-US" dirty="0"/>
              <a:t>如何对治：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如理地观察、依止善知识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最好是最初就不能接近</a:t>
            </a:r>
            <a:r>
              <a:rPr lang="en-CA" altLang="zh-CN" dirty="0"/>
              <a:t>.</a:t>
            </a:r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不慎接近要在不伤害自己和他人的情况下及时远离。</a:t>
            </a:r>
            <a:endParaRPr lang="en-CA" altLang="zh-CN" dirty="0"/>
          </a:p>
          <a:p>
            <a:r>
              <a:rPr lang="zh-CN" altLang="en-US" dirty="0"/>
              <a:t>如何区别善知识和魔知识？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现在世间上鱼龙混杂、真伪难辨，要有能力识别恶知识。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断定魔知识、善知识的唯一方法，即是看有无菩提心。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华智仁波切在</a:t>
            </a:r>
            <a:r>
              <a:rPr lang="en-US" altLang="zh-CN" dirty="0"/>
              <a:t>《</a:t>
            </a:r>
            <a:r>
              <a:rPr lang="zh-CN" altLang="en-US" dirty="0"/>
              <a:t>窍诀金钥</a:t>
            </a:r>
            <a:r>
              <a:rPr lang="en-US" altLang="zh-CN" dirty="0"/>
              <a:t>》</a:t>
            </a:r>
            <a:r>
              <a:rPr lang="zh-CN" altLang="en-US" dirty="0"/>
              <a:t>中说：“不具菩提心窍诀，浊世多诩学密者，口头高法漫虚空，纵称善妙亦魔宗。”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意即在末法浊世，很多人不具足菩提心，却自诩为密宗行人，甚至声称已开悟了，但就算他自我标榜的语言漫布虚空，别人对他再赞叹、再恭敬，然由于不具足菩提心，他的法跟魔法也没有差别。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410998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28" y="600944"/>
            <a:ext cx="7024744" cy="593872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/>
              <a:t>被魔所持（</a:t>
            </a:r>
            <a:r>
              <a:rPr lang="en-US" altLang="zh-CN" dirty="0"/>
              <a:t>4</a:t>
            </a:r>
            <a:r>
              <a:rPr lang="zh-CN" altLang="en-US" dirty="0"/>
              <a:t>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1280160"/>
            <a:ext cx="6777317" cy="482803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dirty="0"/>
              <a:t>如何观察善知识？</a:t>
            </a:r>
            <a:endParaRPr lang="en-CA" altLang="zh-CN" dirty="0"/>
          </a:p>
          <a:p>
            <a:r>
              <a:rPr lang="zh-CN" altLang="en-US" dirty="0"/>
              <a:t>不是观察外在的神变神通等，而要观察他是否具足菩提心。倘若具足，就可以依止；若不具足，即使他讲的法再高妙，也不应该接近。</a:t>
            </a:r>
            <a:endParaRPr lang="en-CA" altLang="zh-CN" dirty="0"/>
          </a:p>
          <a:p>
            <a:r>
              <a:rPr lang="zh-CN" altLang="en-US" dirty="0"/>
              <a:t>我们不具他心通，很难彻知一位上师是否具有菩提心，只能从他的行为中略知一二。假设他的所作所为一味地为自己、为自宗，这不一定很好，对其还要观察；假如他无时无刻不在利益众生，这样的善知识就可以依止。</a:t>
            </a:r>
            <a:endParaRPr lang="en-CA" altLang="zh-CN" dirty="0"/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704046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1705</TotalTime>
  <Words>1996</Words>
  <Application>Microsoft Office PowerPoint</Application>
  <PresentationFormat>On-screen Show (4:3)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微软雅黑</vt:lpstr>
      <vt:lpstr>华文隶书</vt:lpstr>
      <vt:lpstr>Century Gothic</vt:lpstr>
      <vt:lpstr>Wingdings 2</vt:lpstr>
      <vt:lpstr>奥斯汀</vt:lpstr>
      <vt:lpstr>发心偈</vt:lpstr>
      <vt:lpstr>PowerPoint Presentation</vt:lpstr>
      <vt:lpstr>参考资料</vt:lpstr>
      <vt:lpstr>提纲</vt:lpstr>
      <vt:lpstr>被魔所持（1）</vt:lpstr>
      <vt:lpstr>被魔所持（2）</vt:lpstr>
      <vt:lpstr>被魔所持（3）</vt:lpstr>
      <vt:lpstr>被魔所持（3）</vt:lpstr>
      <vt:lpstr>被魔所持（4）</vt:lpstr>
      <vt:lpstr>懒惰懈怠 (1）</vt:lpstr>
      <vt:lpstr>懒惰懈怠 (2）</vt:lpstr>
      <vt:lpstr>懒惰懈怠 (3）</vt:lpstr>
      <vt:lpstr>思考题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yu guang zhang</cp:lastModifiedBy>
  <cp:revision>214</cp:revision>
  <dcterms:created xsi:type="dcterms:W3CDTF">2016-07-06T00:16:41Z</dcterms:created>
  <dcterms:modified xsi:type="dcterms:W3CDTF">2018-08-05T22:32:57Z</dcterms:modified>
</cp:coreProperties>
</file>