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70" r:id="rId3"/>
    <p:sldId id="293" r:id="rId4"/>
    <p:sldId id="257" r:id="rId5"/>
    <p:sldId id="267" r:id="rId6"/>
    <p:sldId id="280" r:id="rId7"/>
    <p:sldId id="269" r:id="rId8"/>
    <p:sldId id="261" r:id="rId9"/>
    <p:sldId id="281" r:id="rId10"/>
    <p:sldId id="272" r:id="rId11"/>
    <p:sldId id="282" r:id="rId12"/>
    <p:sldId id="284" r:id="rId13"/>
    <p:sldId id="283" r:id="rId14"/>
    <p:sldId id="285" r:id="rId15"/>
    <p:sldId id="286" r:id="rId16"/>
    <p:sldId id="287" r:id="rId17"/>
    <p:sldId id="292" r:id="rId18"/>
    <p:sldId id="290" r:id="rId19"/>
    <p:sldId id="289" r:id="rId20"/>
    <p:sldId id="291" r:id="rId21"/>
    <p:sldId id="288" r:id="rId22"/>
    <p:sldId id="266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91" d="100"/>
          <a:sy n="91" d="100"/>
        </p:scale>
        <p:origin x="-528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53" d="100"/>
          <a:sy n="153" d="100"/>
        </p:scale>
        <p:origin x="-1434" y="222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482AE7-3C87-497D-8805-E1321BB04B07}" type="datetimeFigureOut">
              <a:rPr lang="en-US" smtClean="0"/>
              <a:pPr/>
              <a:t>5/6/2018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C67357-6D7A-4269-85E4-9161BF2AE83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892A93-A026-4015-99FF-F8AC9BB16FE9}" type="datetimeFigureOut">
              <a:rPr lang="en-US" smtClean="0"/>
              <a:pPr/>
              <a:t>5/6/2018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9460A3-FA9A-4BC4-A9CC-87FE7D9E89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9460A3-FA9A-4BC4-A9CC-87FE7D9E89C0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9460A3-FA9A-4BC4-A9CC-87FE7D9E89C0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9460A3-FA9A-4BC4-A9CC-87FE7D9E89C0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9460A3-FA9A-4BC4-A9CC-87FE7D9E89C0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9460A3-FA9A-4BC4-A9CC-87FE7D9E89C0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AE9E2-72D2-4D34-9132-030984337005}" type="datetime1">
              <a:rPr lang="en-US" smtClean="0"/>
              <a:pPr/>
              <a:t>5/6/2018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E515-87CB-463E-9816-31142BB7FD4A}" type="datetime1">
              <a:rPr lang="en-US" smtClean="0"/>
              <a:pPr/>
              <a:t>5/6/2018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5E173-606E-439C-BD09-B7AE0BDCFB63}" type="datetime1">
              <a:rPr lang="en-US" smtClean="0"/>
              <a:pPr/>
              <a:t>5/6/2018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D644E-BDB8-4D52-977B-E729CF2E05D8}" type="datetime1">
              <a:rPr lang="en-US" smtClean="0"/>
              <a:pPr/>
              <a:t>5/6/2018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09974-C322-439F-8E73-D525A9D6BADA}" type="datetime1">
              <a:rPr lang="en-US" smtClean="0"/>
              <a:pPr/>
              <a:t>5/6/2018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A1792-567D-4064-ADD7-EB1ED6263B19}" type="datetime1">
              <a:rPr lang="en-US" smtClean="0"/>
              <a:pPr/>
              <a:t>5/6/2018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EFB6A-0200-43BC-A8AA-97A204DD5A93}" type="datetime1">
              <a:rPr lang="en-US" smtClean="0"/>
              <a:pPr/>
              <a:t>5/6/2018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36FC0-BC36-4A20-A64E-DB17EC456B3B}" type="datetime1">
              <a:rPr lang="en-US" smtClean="0"/>
              <a:pPr/>
              <a:t>5/6/2018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0DB94-9735-45E0-8699-1E1921387C7E}" type="datetime1">
              <a:rPr lang="en-US" smtClean="0"/>
              <a:pPr/>
              <a:t>5/6/2018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D0DA5-05A3-4575-83A3-F158A7FBD17A}" type="datetime1">
              <a:rPr lang="en-US" smtClean="0"/>
              <a:pPr/>
              <a:t>5/6/2018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72F8-DBC6-49F8-8A62-E08181DC7A90}" type="datetime1">
              <a:rPr lang="en-US" smtClean="0"/>
              <a:pPr/>
              <a:t>5/6/2018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DD54C-0D17-4602-A3E3-D863C251358A}" type="datetime1">
              <a:rPr lang="en-US" smtClean="0"/>
              <a:pPr/>
              <a:t>5/6/2018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CFDAB-3159-4798-807A-39F5097D1C73}" type="datetime1">
              <a:rPr lang="en-US" smtClean="0"/>
              <a:pPr/>
              <a:t>5/6/2018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83B4-07B4-4121-AF7F-D6BFD59BA0D9}" type="datetime1">
              <a:rPr lang="en-US" smtClean="0"/>
              <a:pPr/>
              <a:t>5/6/2018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5A634-5246-45B8-BE4F-5EB1157575D5}" type="datetime1">
              <a:rPr lang="en-US" smtClean="0"/>
              <a:pPr/>
              <a:t>5/6/2018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7A76F-3327-420E-87E6-6733A690BBAC}" type="datetime1">
              <a:rPr lang="en-US" smtClean="0"/>
              <a:pPr/>
              <a:t>5/6/2018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918E3-0979-4119-BB02-FD8930881C5B}" type="datetime1">
              <a:rPr lang="en-US" smtClean="0"/>
              <a:pPr/>
              <a:t>5/6/2018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B05E512-4CF8-4108-BE30-7FDCACAA08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人道老苦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C7EDF24E-54F8-439A-88B4-C7D69B9951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 smtClean="0"/>
              <a:t>多</a:t>
            </a:r>
            <a:r>
              <a:rPr lang="zh-CN" altLang="en-US" dirty="0"/>
              <a:t>伦多慧灯禅修班 轮回过患 </a:t>
            </a:r>
            <a:r>
              <a:rPr lang="zh-CN" altLang="en-US" dirty="0" smtClean="0"/>
              <a:t> </a:t>
            </a:r>
            <a:endParaRPr lang="en-US" altLang="zh-CN" dirty="0" smtClean="0"/>
          </a:p>
          <a:p>
            <a:r>
              <a:rPr lang="en-US" altLang="zh-CN" dirty="0" smtClean="0"/>
              <a:t>2018-05-10</a:t>
            </a:r>
            <a:endParaRPr lang="en-US" dirty="0"/>
          </a:p>
        </p:txBody>
      </p:sp>
      <p:pic>
        <p:nvPicPr>
          <p:cNvPr id="4" name="Picture 3" descr="老-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53808" y="630620"/>
            <a:ext cx="6438192" cy="6227379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42175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650124" y="906792"/>
            <a:ext cx="10107984" cy="549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indent="304800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zh-CN" altLang="en-US" b="1" u="sng" dirty="0" smtClean="0"/>
              <a:t>“坐时如袋断索”：</a:t>
            </a:r>
            <a:r>
              <a:rPr lang="zh-CN" altLang="en-US" dirty="0" smtClean="0"/>
              <a:t>老人关节僵硬，坐的时候，就像悬挂的口袋断了绳索，“扑嗵”一声重重地摔下。</a:t>
            </a:r>
            <a:endParaRPr lang="en-US" altLang="zh-CN" dirty="0" smtClean="0"/>
          </a:p>
          <a:p>
            <a:pPr lvl="0" indent="304800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zh-CN" altLang="en-US" b="1" u="sng" dirty="0" smtClean="0"/>
              <a:t>“起如拔树”：</a:t>
            </a:r>
            <a:r>
              <a:rPr lang="zh-CN" altLang="en-US" dirty="0" smtClean="0"/>
              <a:t>老人起身也很困难，就像要把树从地里硬拔出来一样。老人要用双手支撑，才能勉强站起来。</a:t>
            </a:r>
            <a:endParaRPr lang="en-US" altLang="zh-CN" dirty="0" smtClean="0"/>
          </a:p>
          <a:p>
            <a:pPr lvl="0" indent="304800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zh-CN" altLang="en-US" b="1" u="sng" dirty="0" smtClean="0"/>
              <a:t>“语言迟钝”：</a:t>
            </a:r>
            <a:r>
              <a:rPr lang="zh-CN" altLang="en-US" dirty="0" smtClean="0"/>
              <a:t>老人因为没有气力，所以语速缓慢，说话口齿不清。</a:t>
            </a:r>
            <a:endParaRPr lang="en-US" altLang="zh-CN" dirty="0" smtClean="0"/>
          </a:p>
          <a:p>
            <a:pPr lvl="0" indent="304800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zh-CN" altLang="en-US" b="1" u="sng" dirty="0" smtClean="0"/>
              <a:t>“行步缓慢”：</a:t>
            </a:r>
            <a:r>
              <a:rPr lang="zh-CN" altLang="en-US" dirty="0" smtClean="0"/>
              <a:t>老人行走时脚步不能迅速起落，就像小孩抓小鸟一样，只能弯着腰、低着头，慢慢地行走，稍走快些，便会气喘吁吁。而有些老人只能依靠拐杖站立和行走。所以，年老气力衰退，行动非常艰难。</a:t>
            </a:r>
            <a:endParaRPr lang="en-US" altLang="zh-CN" dirty="0" smtClean="0"/>
          </a:p>
          <a:p>
            <a:pPr lvl="0" indent="304800" defTabSz="91440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zh-CN" altLang="en-US" b="1" u="sng" dirty="0" smtClean="0"/>
              <a:t>“等”</a:t>
            </a:r>
            <a:r>
              <a:rPr lang="zh-CN" altLang="en-US" dirty="0" smtClean="0"/>
              <a:t>字还包括其它的相，比如，因身体的风脉衰退，老人身心的承受力、忍耐力都很脆弱等。</a:t>
            </a:r>
            <a:br>
              <a:rPr lang="zh-CN" altLang="en-US" dirty="0" smtClean="0"/>
            </a:br>
            <a:r>
              <a:rPr lang="zh-CN" altLang="en-US" dirty="0" smtClean="0"/>
              <a:t/>
            </a:r>
            <a:br>
              <a:rPr lang="zh-CN" altLang="en-US" dirty="0" smtClean="0"/>
            </a:br>
            <a:endParaRPr lang="en-US" altLang="zh-CN" dirty="0" smtClean="0">
              <a:latin typeface="+mn-ea"/>
              <a:cs typeface="Times New Roman" pitchFamily="18" charset="0"/>
            </a:endParaRPr>
          </a:p>
          <a:p>
            <a:pPr marL="0" marR="0" lvl="0" indent="3048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Times New Roman" pitchFamily="18" charset="0"/>
            </a:endParaRPr>
          </a:p>
          <a:p>
            <a:pPr marL="0" marR="0" lvl="0" indent="30480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91559" y="1313793"/>
            <a:ext cx="765153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 smtClean="0"/>
              <a:t>三、诸根衰退</a:t>
            </a:r>
            <a:br>
              <a:rPr lang="zh-CN" altLang="en-US" dirty="0" smtClean="0"/>
            </a:b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 smtClean="0"/>
              <a:t>“诸根衰退者，谓眼等不能明见色等，重忘念等、减念力等。”</a:t>
            </a:r>
            <a:endParaRPr lang="en-US" altLang="zh-CN" dirty="0" smtClean="0"/>
          </a:p>
          <a:p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 smtClean="0"/>
              <a:t>人老后诸根衰退，眼睛不能看清楚东西，记忆力严重退失、念力损减等。</a:t>
            </a:r>
            <a:endParaRPr lang="en-US" altLang="zh-CN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/>
            <a:r>
              <a:rPr lang="en-US" altLang="zh-CN" i="1" dirty="0" smtClean="0"/>
              <a:t>~</a:t>
            </a:r>
            <a:r>
              <a:rPr lang="zh-CN" altLang="en-US" i="1" dirty="0" smtClean="0"/>
              <a:t>摘自</a:t>
            </a:r>
            <a:r>
              <a:rPr lang="en-US" altLang="zh-CN" i="1" dirty="0" smtClean="0"/>
              <a:t>《</a:t>
            </a:r>
            <a:r>
              <a:rPr lang="zh-CN" altLang="en-US" i="1" dirty="0" smtClean="0"/>
              <a:t>菩提道次第广论</a:t>
            </a:r>
            <a:r>
              <a:rPr lang="en-US" altLang="zh-CN" i="1" dirty="0" smtClean="0"/>
              <a:t>》 ~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老-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0"/>
            <a:ext cx="10972800" cy="685800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86759" y="767255"/>
            <a:ext cx="8713075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 u="sng" dirty="0" smtClean="0"/>
              <a:t>“眼等不能明见色等”</a:t>
            </a:r>
            <a:r>
              <a:rPr lang="zh-CN" altLang="en-US" dirty="0" smtClean="0"/>
              <a:t>：以眼根为例，眼根衰退后，无法看清远处和细微的东西，连看书也困难，需用放大镜才能看清。“等”字包括其它根的衰退，比如，老人耳根衰退后，在他耳边大声说话，他才能稍稍听清楚；舌根衰退后，已分辨不出各种味道；牙齿也一颗颗掉落，无法咀嚼食物等等。</a:t>
            </a:r>
            <a:br>
              <a:rPr lang="zh-CN" altLang="en-US" dirty="0" smtClean="0"/>
            </a:b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b="1" u="sng" dirty="0" smtClean="0"/>
              <a:t>“重忘念等、减念力等”</a:t>
            </a:r>
            <a:r>
              <a:rPr lang="zh-CN" altLang="en-US" dirty="0" smtClean="0"/>
              <a:t>：老人意根衰退，导致记忆力严重退失、念力损减，所以往往才刚说过的事情转身就忘，遇见熟人却说不出对方的名字，想不起来自己将东西放在何处。老人就是处在这种糊涂的状态中。</a:t>
            </a:r>
            <a:r>
              <a:rPr lang="en-US" altLang="zh-CN" dirty="0" smtClean="0"/>
              <a:t>《</a:t>
            </a:r>
            <a:r>
              <a:rPr lang="zh-CN" altLang="en-US" dirty="0" smtClean="0"/>
              <a:t>心性休息</a:t>
            </a:r>
            <a:r>
              <a:rPr lang="en-US" altLang="zh-CN" dirty="0" smtClean="0"/>
              <a:t>》</a:t>
            </a:r>
            <a:r>
              <a:rPr lang="zh-CN" altLang="en-US" dirty="0" smtClean="0"/>
              <a:t>说：“根失蔽眼不见色，声香味触皆不觉，忆念不清痴沉眠，享用外境力微弱。”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55531" y="1166843"/>
            <a:ext cx="933318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 smtClean="0"/>
              <a:t>四、受用境界衰退 </a:t>
            </a:r>
            <a:br>
              <a:rPr lang="zh-CN" altLang="en-US" dirty="0" smtClean="0"/>
            </a:b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 smtClean="0"/>
              <a:t>受用境界衰退者，谓受饮食等，极难消化，又无堪能受诸欲尘。</a:t>
            </a:r>
            <a:endParaRPr lang="en-US" altLang="zh-CN" dirty="0" smtClean="0"/>
          </a:p>
          <a:p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 smtClean="0"/>
              <a:t>受用境界的工具，是眼耳鼻舌身意六根，因诸根衰退的缘故，受用境界的能力自然也随之衰退。因受用境界的能力衰退的缘故，而感受老苦。</a:t>
            </a:r>
            <a:endParaRPr lang="en-US" altLang="zh-CN" dirty="0" smtClean="0"/>
          </a:p>
          <a:p>
            <a:endParaRPr lang="en-US" altLang="zh-CN" dirty="0" smtClean="0"/>
          </a:p>
          <a:p>
            <a:pPr lvl="1">
              <a:buFont typeface="Arial" pitchFamily="34" charset="0"/>
              <a:buChar char="•"/>
            </a:pPr>
            <a:r>
              <a:rPr lang="zh-CN" altLang="en-US" dirty="0" smtClean="0"/>
              <a:t>身心脆弱的苦 </a:t>
            </a:r>
            <a:endParaRPr lang="en-US" altLang="zh-CN" dirty="0" smtClean="0"/>
          </a:p>
          <a:p>
            <a:pPr lvl="1">
              <a:buFont typeface="Arial" pitchFamily="34" charset="0"/>
              <a:buChar char="•"/>
            </a:pPr>
            <a:r>
              <a:rPr lang="zh-CN" altLang="en-US" dirty="0" smtClean="0"/>
              <a:t>老年的病苦 </a:t>
            </a:r>
            <a:endParaRPr lang="en-US" altLang="zh-CN" dirty="0" smtClean="0"/>
          </a:p>
          <a:p>
            <a:pPr lvl="1">
              <a:buFont typeface="Arial" pitchFamily="34" charset="0"/>
              <a:buChar char="•"/>
            </a:pPr>
            <a:r>
              <a:rPr lang="zh-CN" altLang="en-US" dirty="0" smtClean="0"/>
              <a:t>孤独冷落的苦 </a:t>
            </a:r>
            <a:br>
              <a:rPr lang="zh-CN" altLang="en-US" dirty="0" smtClean="0"/>
            </a:b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 smtClean="0"/>
              <a:t>比如，老人所受用的饮食等难以消化，没有能力听声音、看色法、用心思惟等。一般世间老人五根功能衰退，虽然心里还是非常羡慕五欲的享受，但却心有余而力不足。又比如， 老年身体有各种慢性疾病，每天都受多种病苦折磨。有关节炎，天气稍微阴冷，关节就酸痛，彻夜难眠。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pPr algn="ctr"/>
            <a:r>
              <a:rPr lang="en-US" altLang="zh-CN" i="1" dirty="0" smtClean="0"/>
              <a:t>~</a:t>
            </a:r>
            <a:r>
              <a:rPr lang="zh-CN" altLang="en-US" i="1" dirty="0" smtClean="0"/>
              <a:t>摘自</a:t>
            </a:r>
            <a:r>
              <a:rPr lang="en-US" altLang="zh-CN" i="1" dirty="0" smtClean="0"/>
              <a:t>《</a:t>
            </a:r>
            <a:r>
              <a:rPr lang="zh-CN" altLang="en-US" i="1" dirty="0" smtClean="0"/>
              <a:t>菩提道次第广论</a:t>
            </a:r>
            <a:r>
              <a:rPr lang="en-US" altLang="zh-CN" i="1" dirty="0" smtClean="0"/>
              <a:t>》 ~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老-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6748" y="0"/>
            <a:ext cx="8659210" cy="685800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86454" y="1104459"/>
            <a:ext cx="808245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 smtClean="0"/>
              <a:t>五、寿量衰退</a:t>
            </a:r>
            <a:br>
              <a:rPr lang="zh-CN" altLang="en-US" dirty="0" smtClean="0"/>
            </a:b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 smtClean="0"/>
              <a:t>寿量衰退苦者，谓寿多灭尽，速趣于死。</a:t>
            </a:r>
            <a:br>
              <a:rPr lang="zh-CN" altLang="en-US" dirty="0" smtClean="0"/>
            </a:b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 smtClean="0">
                <a:latin typeface="+mn-ea"/>
              </a:rPr>
              <a:t>寿量衰退苦就是寿命多数已经灭尽，还能活多久用手指都能数得过来，很快就要死了，这就是寿量衰退的苦。</a:t>
            </a:r>
            <a:endParaRPr lang="en-US" altLang="zh-CN" dirty="0" smtClean="0">
              <a:latin typeface="+mn-ea"/>
            </a:endParaRPr>
          </a:p>
          <a:p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 smtClean="0"/>
              <a:t>老人的心态很复杂，一方面不堪老苦，希望早日结束这不悦意的人生，另一方面又总是害怕死亡到来。这就是老人的痛苦。</a:t>
            </a:r>
            <a:endParaRPr lang="en-US" altLang="zh-CN" dirty="0" smtClean="0"/>
          </a:p>
          <a:p>
            <a:endParaRPr lang="en-US" dirty="0" smtClean="0"/>
          </a:p>
          <a:p>
            <a:endParaRPr lang="en-US" altLang="zh-CN" i="1" dirty="0" smtClean="0"/>
          </a:p>
          <a:p>
            <a:endParaRPr lang="en-US" altLang="zh-CN" i="1" dirty="0" smtClean="0"/>
          </a:p>
          <a:p>
            <a:endParaRPr lang="en-US" altLang="zh-CN" i="1" dirty="0" smtClean="0"/>
          </a:p>
          <a:p>
            <a:pPr algn="ctr"/>
            <a:r>
              <a:rPr lang="en-US" altLang="zh-CN" i="1" dirty="0" smtClean="0"/>
              <a:t>~</a:t>
            </a:r>
            <a:r>
              <a:rPr lang="zh-CN" altLang="en-US" i="1" dirty="0" smtClean="0"/>
              <a:t>摘自</a:t>
            </a:r>
            <a:r>
              <a:rPr lang="en-US" altLang="zh-CN" i="1" dirty="0" smtClean="0"/>
              <a:t>《</a:t>
            </a:r>
            <a:r>
              <a:rPr lang="zh-CN" altLang="en-US" i="1" dirty="0" smtClean="0"/>
              <a:t>菩提道次第广论</a:t>
            </a:r>
            <a:r>
              <a:rPr lang="en-US" altLang="zh-CN" i="1" dirty="0" smtClean="0"/>
              <a:t>》 ~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944413" y="930194"/>
            <a:ext cx="8628993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en-US" altLang="zh-CN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latin typeface="+mn-ea"/>
              </a:rPr>
              <a:t>举例说明：</a:t>
            </a:r>
            <a:endParaRPr lang="en-US" altLang="zh-CN" dirty="0" smtClean="0">
              <a:latin typeface="+mn-ea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dirty="0" smtClean="0">
                <a:latin typeface="+mn-ea"/>
              </a:rPr>
              <a:t>就像一台机器，你不要只看它刚出厂时崭新光亮，用着特别灵光，</a:t>
            </a:r>
            <a:r>
              <a:rPr lang="zh-CN" altLang="en-US" u="sng" dirty="0" smtClean="0">
                <a:latin typeface="+mn-ea"/>
              </a:rPr>
              <a:t>你要看到它会逐渐破旧，最终必定成为废品。</a:t>
            </a:r>
            <a:endParaRPr lang="en-US" altLang="zh-CN" u="sng" dirty="0" smtClean="0">
              <a:latin typeface="+mn-ea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en-US" altLang="zh-CN" dirty="0" smtClean="0">
              <a:latin typeface="+mn-ea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dirty="0" smtClean="0">
                <a:latin typeface="+mn-ea"/>
              </a:rPr>
              <a:t>每一天太阳的东升西落也已经为我们显示了这个真相。早上就是所谓的青少年时期，八九点钟的太阳，那个时候阳气上升，感觉大有希望，天地明朗。到了下午夕阳西下，整个大地一片阴影，人也感觉很阴凉，</a:t>
            </a:r>
            <a:r>
              <a:rPr lang="zh-CN" altLang="en-US" u="sng" dirty="0" smtClean="0">
                <a:latin typeface="+mn-ea"/>
              </a:rPr>
              <a:t>再过后就全部隐没了</a:t>
            </a:r>
            <a:r>
              <a:rPr lang="zh-CN" altLang="en-US" dirty="0" smtClean="0">
                <a:latin typeface="+mn-ea"/>
              </a:rPr>
              <a:t>。</a:t>
            </a:r>
            <a:endParaRPr lang="en-US" altLang="zh-CN" dirty="0" smtClean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zh-CN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latin typeface="+mn-ea"/>
              </a:rPr>
              <a:t>以上例子表示的就是一切有为法的法则，它是难逃衰老、破灭的。凡是由惑业力造成的法，最终都是这个结局。“</a:t>
            </a:r>
            <a:r>
              <a:rPr lang="zh-CN" altLang="en-US" dirty="0" smtClean="0"/>
              <a:t>寿多灭尽，速趣于死。”</a:t>
            </a:r>
            <a:endParaRPr lang="en-US" altLang="zh-CN" dirty="0" smtClean="0">
              <a:latin typeface="+mn-ea"/>
            </a:endParaRP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72303" y="2427890"/>
            <a:ext cx="52341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5400" dirty="0" smtClean="0"/>
              <a:t>老  苦  总  结</a:t>
            </a:r>
            <a:endParaRPr lang="en-US" sz="5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 rot="10800000" flipV="1">
            <a:off x="1515943" y="535194"/>
            <a:ext cx="9940332" cy="5770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323E32"/>
                </a:solidFill>
                <a:effectLst/>
                <a:latin typeface="+mn-ea"/>
                <a:cs typeface="Arial" pitchFamily="34" charset="0"/>
              </a:rPr>
              <a:t>《</a:t>
            </a:r>
            <a:r>
              <a:rPr lang="en-US" altLang="en-US" b="1" dirty="0" smtClean="0">
                <a:latin typeface="+mn-ea"/>
              </a:rPr>
              <a:t>广大游戏经》中亦云：“由老令老坏少壮，犹如大树被雷击，由老令耄朽屋畏，能仁快说老出离。诸男女众由老枯，如猛风摧娑罗林，老夺精进及勇势，譬如士夫陷淤泥。老令妙色成丑陋，老夺威德夺势力，老夺安乐作毁訾</a:t>
            </a:r>
            <a:r>
              <a:rPr lang="zh-CN" altLang="en-US" b="1" dirty="0" smtClean="0">
                <a:latin typeface="+mn-ea"/>
              </a:rPr>
              <a:t>（</a:t>
            </a:r>
            <a:r>
              <a:rPr lang="en-US" altLang="en-US" b="1" dirty="0" smtClean="0">
                <a:latin typeface="+mn-ea"/>
              </a:rPr>
              <a:t>zī</a:t>
            </a:r>
            <a:r>
              <a:rPr lang="zh-CN" altLang="en-US" b="1" dirty="0" smtClean="0">
                <a:latin typeface="+mn-ea"/>
              </a:rPr>
              <a:t>）</a:t>
            </a:r>
            <a:r>
              <a:rPr lang="en-US" altLang="en-US" b="1" dirty="0" smtClean="0">
                <a:latin typeface="+mn-ea"/>
              </a:rPr>
              <a:t>，老夺光泽而令死。”</a:t>
            </a:r>
          </a:p>
          <a:p>
            <a:pPr marR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b="1" dirty="0" smtClean="0">
                <a:latin typeface="+mn-ea"/>
              </a:rPr>
              <a:t> </a:t>
            </a:r>
          </a:p>
          <a:p>
            <a:pPr marR="0" lvl="0" indent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 smtClean="0">
                <a:latin typeface="+mn-ea"/>
              </a:rPr>
              <a:t>    就像《广大游戏经》里面所说：由老使得人老朽，坏掉了少壮之德，就像大树被雷打击那样，一下子就变得衰朽不堪了。过去是一棵繁茂的大树，郁郁葱葱，繁枝硕果，那表示人青春的壮色美好，有各种享受、力量。但是一旦老了，就像被雷击了一样，从此再也无法振作。人老了的时候，就像大树被雷击了一样，整个身心都不堪一击。</a:t>
            </a:r>
          </a:p>
          <a:p>
            <a:pPr marR="0" lvl="0" indent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dirty="0" smtClean="0">
              <a:latin typeface="+mn-ea"/>
            </a:endParaRPr>
          </a:p>
          <a:p>
            <a:pPr marR="0" lvl="0" indent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 smtClean="0">
                <a:latin typeface="+mn-ea"/>
              </a:rPr>
              <a:t>    由老使得人走向衰耄</a:t>
            </a:r>
            <a:r>
              <a:rPr lang="zh-CN" altLang="en-US" dirty="0" smtClean="0">
                <a:latin typeface="+mn-ea"/>
              </a:rPr>
              <a:t>（</a:t>
            </a:r>
            <a:r>
              <a:rPr lang="en-US" dirty="0" smtClean="0">
                <a:latin typeface="+mn-ea"/>
              </a:rPr>
              <a:t>mào</a:t>
            </a:r>
            <a:r>
              <a:rPr lang="zh-CN" altLang="en-US" dirty="0" smtClean="0">
                <a:latin typeface="+mn-ea"/>
              </a:rPr>
              <a:t>）</a:t>
            </a:r>
            <a:r>
              <a:rPr lang="en-US" altLang="en-US" dirty="0" smtClean="0">
                <a:latin typeface="+mn-ea"/>
              </a:rPr>
              <a:t>，就像一个本来很结实的房屋，已经变得腐朽了，你就看到这个房子摇摇欲坠，到处漏洞，危机四伏，非常可怕，不用多说什么你也知道这个房子即将倒塌了，所以能仁快给我讲出离老的办法。</a:t>
            </a:r>
          </a:p>
          <a:p>
            <a:pPr marR="0" lvl="0" indent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dirty="0" smtClean="0">
              <a:latin typeface="+mn-ea"/>
            </a:endParaRPr>
          </a:p>
          <a:p>
            <a:pPr marR="0" lvl="0" indent="0"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zh-CN" i="1" dirty="0" smtClean="0"/>
              <a:t>~</a:t>
            </a:r>
            <a:r>
              <a:rPr lang="zh-CN" altLang="en-US" i="1" dirty="0" smtClean="0"/>
              <a:t>摘自</a:t>
            </a:r>
            <a:r>
              <a:rPr lang="en-US" altLang="zh-CN" i="1" dirty="0" smtClean="0"/>
              <a:t>《</a:t>
            </a:r>
            <a:r>
              <a:rPr lang="zh-CN" altLang="en-US" i="1" dirty="0" smtClean="0"/>
              <a:t>菩提道次第广论</a:t>
            </a:r>
            <a:r>
              <a:rPr lang="en-US" altLang="zh-CN" i="1" dirty="0" smtClean="0"/>
              <a:t>》-</a:t>
            </a:r>
            <a:r>
              <a:rPr lang="zh-CN" altLang="en-US" i="1" dirty="0" smtClean="0"/>
              <a:t>中士道</a:t>
            </a:r>
            <a:r>
              <a:rPr lang="en-US" altLang="zh-CN" i="1" dirty="0" smtClean="0"/>
              <a:t>~</a:t>
            </a:r>
            <a:endParaRPr lang="en-US" altLang="en-US" i="1" dirty="0" smtClean="0">
              <a:latin typeface="+mn-ea"/>
            </a:endParaRPr>
          </a:p>
          <a:p>
            <a:pPr marR="0" lvl="0" indent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 smtClean="0">
                <a:latin typeface="+mn-ea"/>
              </a:rPr>
              <a:t>   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43966" y="1341961"/>
            <a:ext cx="7115041" cy="30315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en-US" altLang="zh-CN" dirty="0" smtClean="0"/>
          </a:p>
          <a:p>
            <a:pPr marL="342900" indent="-342900"/>
            <a:r>
              <a:rPr lang="zh-CN" altLang="en-US" sz="2000" b="1" dirty="0" smtClean="0"/>
              <a:t>慈诚罗珠堪布</a:t>
            </a:r>
            <a:r>
              <a:rPr lang="en-US" altLang="zh-CN" sz="2000" b="1" dirty="0" smtClean="0"/>
              <a:t>-</a:t>
            </a:r>
            <a:r>
              <a:rPr lang="zh-CN" altLang="en-US" sz="2000" b="1" dirty="0" smtClean="0"/>
              <a:t>观修窍绝：</a:t>
            </a:r>
            <a:endParaRPr lang="en-US" altLang="zh-CN" sz="2000" b="1" dirty="0" smtClean="0"/>
          </a:p>
          <a:p>
            <a:pPr marL="342900" indent="-342900"/>
            <a:endParaRPr lang="en-US" altLang="zh-CN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 smtClean="0"/>
              <a:t>不能呆板的背书，要结合现代生活中，身边或新闻中见、闻到的老年人身上的苦，要深入细致的思考。</a:t>
            </a:r>
            <a:endParaRPr lang="en-US" altLang="zh-CN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 smtClean="0"/>
              <a:t>把自己观想为老年人，体会和感觉老苦的各种状况。</a:t>
            </a:r>
            <a:endParaRPr lang="en-US" altLang="zh-CN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 smtClean="0"/>
              <a:t>在观修当中，要时时观察自己有没有离开主题。一旦走神，立即把思路拉回来，继续思考。</a:t>
            </a:r>
            <a:endParaRPr lang="en-US" altLang="zh-CN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76552" y="839749"/>
            <a:ext cx="9722069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 smtClean="0">
                <a:latin typeface="+mn-ea"/>
              </a:rPr>
              <a:t>这就是一个觉悟的心声，我们也得考虑自己很快要步入老年，那时肯定会有很多老苦袭来，</a:t>
            </a:r>
            <a:r>
              <a:rPr lang="en-US" altLang="en-US" b="1" dirty="0" smtClean="0">
                <a:latin typeface="+mn-ea"/>
              </a:rPr>
              <a:t>我能忍受吗？我要怎么度过？怎么能出离？</a:t>
            </a:r>
            <a:r>
              <a:rPr lang="en-US" altLang="en-US" dirty="0" smtClean="0">
                <a:latin typeface="+mn-ea"/>
              </a:rPr>
              <a:t>今世出离不了，那么只要还在轮回里受生，有生就有老，一直轮回那就继续无数次地上演生、老、病、死的大苦。这种苦太大，太没意思了，每一次生最终取得的就是老病死的果，这有什么意义呢？</a:t>
            </a:r>
          </a:p>
          <a:p>
            <a:pPr marR="0" lvl="0" indent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dirty="0" smtClean="0">
              <a:latin typeface="+mn-ea"/>
            </a:endParaRPr>
          </a:p>
          <a:p>
            <a:pPr marR="0" lvl="0" indent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en-US" dirty="0" smtClean="0">
                <a:latin typeface="+mn-ea"/>
              </a:rPr>
              <a:t>    这世上充满了欺诳的相，生一个孩子花很大的精力把他养大，好像有个成果。他自己也感觉我长大了，青春年少、潇洒英俊、活力无比等等，结果这样的养育最终的结果就是衰残、老病以及死亡。所以这个世界上没有真正的成果，最终都是做无用功，最后的结果就是全部死掉，没有一个保得住，这样还不知道无常、不知道苦吗？</a:t>
            </a:r>
            <a:r>
              <a:rPr lang="en-US" altLang="en-US" b="1" dirty="0" smtClean="0">
                <a:latin typeface="+mn-ea"/>
              </a:rPr>
              <a:t>所以赶紧要寻求从这样的老中脱离。实际也就是要从生死中脱离</a:t>
            </a:r>
            <a:r>
              <a:rPr lang="en-US" b="1" dirty="0" smtClean="0">
                <a:solidFill>
                  <a:srgbClr val="323E32"/>
                </a:solidFill>
                <a:latin typeface="+mn-ea"/>
                <a:cs typeface="Arial" pitchFamily="34" charset="0"/>
              </a:rPr>
              <a:t>。</a:t>
            </a:r>
          </a:p>
          <a:p>
            <a:pPr marR="0" lvl="0" indent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solidFill>
                <a:srgbClr val="323E32"/>
              </a:solidFill>
              <a:latin typeface="+mn-ea"/>
              <a:cs typeface="Arial" pitchFamily="34" charset="0"/>
            </a:endParaRPr>
          </a:p>
          <a:p>
            <a:pPr algn="ctr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i="1" dirty="0" smtClean="0"/>
              <a:t>~</a:t>
            </a:r>
            <a:r>
              <a:rPr lang="zh-CN" altLang="en-US" i="1" dirty="0" smtClean="0"/>
              <a:t>摘自</a:t>
            </a:r>
            <a:r>
              <a:rPr lang="en-US" altLang="zh-CN" i="1" dirty="0" smtClean="0"/>
              <a:t>《</a:t>
            </a:r>
            <a:r>
              <a:rPr lang="zh-CN" altLang="en-US" i="1" dirty="0" smtClean="0"/>
              <a:t>菩提道次第广论</a:t>
            </a:r>
            <a:r>
              <a:rPr lang="en-US" altLang="zh-CN" i="1" dirty="0" smtClean="0"/>
              <a:t>》~</a:t>
            </a:r>
            <a:endParaRPr lang="en-US" altLang="en-US" i="1" dirty="0" smtClean="0">
              <a:latin typeface="+mn-ea"/>
            </a:endParaRPr>
          </a:p>
          <a:p>
            <a:pPr marR="0" lvl="0" indent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 smtClean="0">
              <a:latin typeface="+mn-ea"/>
              <a:cs typeface="Arial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60331" y="945931"/>
            <a:ext cx="8923283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 smtClean="0"/>
              <a:t> 学习老苦之后就应知道，凡夫出生之后，就注定了老苦的降临，所以我们必须出离轮回。实际上，</a:t>
            </a:r>
            <a:r>
              <a:rPr lang="zh-CN" altLang="en-US" b="1" dirty="0" smtClean="0"/>
              <a:t>年老时显现的衰相，都是在对我们显露轮回本质是苦的真相</a:t>
            </a:r>
            <a:r>
              <a:rPr lang="zh-CN" altLang="en-US" dirty="0" smtClean="0"/>
              <a:t>。如果能对此苦深入观察，就会发现，除了走解脱道，别无选择。同时，</a:t>
            </a:r>
            <a:r>
              <a:rPr lang="zh-CN" altLang="en-US" b="1" dirty="0" smtClean="0"/>
              <a:t>年轻人也要警策自己，趁现在气力旺盛、条件具足之时，及时把握这一段宝贵的黄金时期，不要将精力用偏了。</a:t>
            </a:r>
            <a:r>
              <a:rPr lang="zh-CN" altLang="en-US" dirty="0" smtClean="0"/>
              <a:t>否则，老来气力衰退，行动不便时，再要修行就非常困难了。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比如，车子好的时候，不向既定的目标奋发前进，一旦车子的引擎、轮胎等都已磨损时，就无法再行进了。所以，今生既已获得难得之人身，又能修持佛法，就应趁年轻精力充沛时，全力以赴积累解脱资粮。如果以此宝贵的人身去追求世间八法，则十分可惜。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 algn="ctr">
              <a:lnSpc>
                <a:spcPct val="150000"/>
              </a:lnSpc>
            </a:pPr>
            <a:r>
              <a:rPr lang="en-US" altLang="zh-CN" i="1" dirty="0" smtClean="0"/>
              <a:t>~</a:t>
            </a:r>
            <a:r>
              <a:rPr lang="zh-CN" altLang="en-US" i="1" dirty="0" smtClean="0"/>
              <a:t>摘自</a:t>
            </a:r>
            <a:r>
              <a:rPr lang="en-US" altLang="zh-CN" i="1" dirty="0" smtClean="0"/>
              <a:t>《</a:t>
            </a:r>
            <a:r>
              <a:rPr lang="zh-CN" altLang="en-US" i="1" dirty="0" smtClean="0"/>
              <a:t>菩提道次第广论</a:t>
            </a:r>
            <a:r>
              <a:rPr lang="en-US" altLang="zh-CN" i="1" dirty="0" smtClean="0"/>
              <a:t>》~</a:t>
            </a:r>
            <a:endParaRPr lang="en-US" altLang="en-US" i="1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/>
              <a:t/>
            </a:r>
            <a:br>
              <a:rPr lang="zh-CN" altLang="en-US" dirty="0" smtClean="0"/>
            </a:b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accent6">
                <a:lumMod val="20000"/>
                <a:lumOff val="8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D12BD510-C5BE-4A8D-92FD-D7F693DFBF40}"/>
              </a:ext>
            </a:extLst>
          </p:cNvPr>
          <p:cNvSpPr/>
          <p:nvPr/>
        </p:nvSpPr>
        <p:spPr>
          <a:xfrm>
            <a:off x="1673295" y="1135510"/>
            <a:ext cx="10107888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 smtClean="0"/>
              <a:t/>
            </a:r>
            <a:br>
              <a:rPr lang="en-US" altLang="zh-CN" dirty="0" smtClean="0"/>
            </a:br>
            <a:r>
              <a:rPr lang="zh-CN" altLang="en-US" sz="2000" dirty="0" smtClean="0"/>
              <a:t>思考题</a:t>
            </a:r>
            <a:r>
              <a:rPr lang="en-US" altLang="zh-CN" sz="2000" dirty="0" smtClean="0"/>
              <a:t>:</a:t>
            </a:r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 smtClean="0"/>
              <a:t>人</a:t>
            </a:r>
            <a:r>
              <a:rPr lang="zh-CN" altLang="en-US" dirty="0" smtClean="0"/>
              <a:t>到了垂暮之年时，具体会有哪些痛苦？对此你有何体会？请以你自己或身边人为例进行说</a:t>
            </a:r>
            <a:r>
              <a:rPr lang="zh-CN" altLang="en-US" dirty="0" smtClean="0"/>
              <a:t>明。</a:t>
            </a:r>
            <a:endParaRPr lang="en-US" altLang="zh-CN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altLang="en-US" dirty="0" smtClean="0">
                <a:latin typeface="+mn-ea"/>
              </a:rPr>
              <a:t>我们也得考虑自己很快要步入老年，那时肯定会有很多老苦袭来，我能忍受吗？我要怎么度过？怎么能出离</a:t>
            </a:r>
            <a:r>
              <a:rPr lang="en-US" altLang="en-US" dirty="0" smtClean="0">
                <a:latin typeface="+mn-ea"/>
              </a:rPr>
              <a:t>？</a:t>
            </a:r>
            <a:endParaRPr lang="en-US" altLang="zh-CN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 smtClean="0"/>
              <a:t>现</a:t>
            </a:r>
            <a:r>
              <a:rPr lang="zh-CN" altLang="en-US" dirty="0" smtClean="0"/>
              <a:t>在的世间上，许多老年人是如何面对衰老的？作为修行人，又应当如何面对？为什么</a:t>
            </a:r>
            <a:r>
              <a:rPr lang="zh-CN" altLang="en-US" dirty="0" smtClean="0"/>
              <a:t>？</a:t>
            </a:r>
            <a:endParaRPr lang="en-US" altLang="zh-CN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en-US" dirty="0" smtClean="0"/>
              <a:t>学</a:t>
            </a:r>
            <a:r>
              <a:rPr lang="zh-CN" altLang="en-US" dirty="0" smtClean="0"/>
              <a:t>了这节课之后，你能理解老年人的痛苦吗？今后打算怎样帮助他们？</a:t>
            </a:r>
            <a:endParaRPr lang="en-US" dirty="0" smtClean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66074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039007" y="945932"/>
            <a:ext cx="8082455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endParaRPr lang="en-US" altLang="zh-CN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b="1" dirty="0" smtClean="0">
                <a:latin typeface="+mj-ea"/>
                <a:ea typeface="+mj-ea"/>
              </a:rPr>
              <a:t>《</a:t>
            </a:r>
            <a:r>
              <a:rPr lang="zh-CN" altLang="en-US" b="1" dirty="0" smtClean="0">
                <a:latin typeface="+mj-ea"/>
                <a:ea typeface="+mj-ea"/>
              </a:rPr>
              <a:t>佛说五王经</a:t>
            </a:r>
            <a:r>
              <a:rPr lang="en-US" altLang="zh-CN" b="1" dirty="0" smtClean="0">
                <a:latin typeface="+mj-ea"/>
                <a:ea typeface="+mj-ea"/>
              </a:rPr>
              <a:t>》</a:t>
            </a:r>
            <a:r>
              <a:rPr lang="zh-CN" altLang="en-US" b="1" dirty="0" smtClean="0">
                <a:latin typeface="+mj-ea"/>
                <a:ea typeface="+mj-ea"/>
              </a:rPr>
              <a:t>： </a:t>
            </a:r>
            <a:endParaRPr lang="en-US" altLang="zh-CN" b="1" dirty="0" smtClean="0"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latin typeface="+mn-ea"/>
              </a:rPr>
              <a:t>何谓老苦。父母养育。至年长大。自用强健。担轻负重。不自裁量。寒时极寒。热时极热。饥时极饥。饱时极饱。无有节度。渐至年老。头白齿落。目视</a:t>
            </a:r>
            <a:r>
              <a:rPr lang="en-US" altLang="zh-CN" dirty="0" smtClean="0">
                <a:latin typeface="+mn-ea"/>
              </a:rPr>
              <a:t>shu </a:t>
            </a:r>
            <a:r>
              <a:rPr lang="en-US" altLang="zh-CN" dirty="0" smtClean="0">
                <a:latin typeface="+mn-ea"/>
              </a:rPr>
              <a:t>Shu</a:t>
            </a:r>
            <a:r>
              <a:rPr lang="en-US" altLang="zh-CN" dirty="0" smtClean="0">
                <a:latin typeface="+mn-ea"/>
              </a:rPr>
              <a:t>[</a:t>
            </a:r>
            <a:r>
              <a:rPr lang="zh-CN" altLang="en-US" dirty="0" smtClean="0">
                <a:latin typeface="+mn-ea"/>
              </a:rPr>
              <a:t>梳</a:t>
            </a:r>
            <a:r>
              <a:rPr lang="en-US" altLang="zh-CN" dirty="0" smtClean="0">
                <a:latin typeface="+mn-ea"/>
              </a:rPr>
              <a:t>-</a:t>
            </a:r>
            <a:r>
              <a:rPr lang="zh-CN" altLang="en-US" dirty="0" smtClean="0">
                <a:latin typeface="+mn-ea"/>
              </a:rPr>
              <a:t>木</a:t>
            </a:r>
            <a:r>
              <a:rPr lang="en-US" altLang="zh-CN" dirty="0" smtClean="0">
                <a:latin typeface="+mn-ea"/>
              </a:rPr>
              <a:t>+</a:t>
            </a:r>
            <a:r>
              <a:rPr lang="zh-CN" altLang="en-US" dirty="0" smtClean="0">
                <a:latin typeface="+mn-ea"/>
              </a:rPr>
              <a:t>目</a:t>
            </a:r>
            <a:r>
              <a:rPr lang="en-US" altLang="zh-CN" dirty="0" smtClean="0">
                <a:latin typeface="+mn-ea"/>
              </a:rPr>
              <a:t>][</a:t>
            </a:r>
            <a:r>
              <a:rPr lang="zh-CN" altLang="en-US" dirty="0" smtClean="0">
                <a:latin typeface="+mn-ea"/>
              </a:rPr>
              <a:t>梳</a:t>
            </a:r>
            <a:r>
              <a:rPr lang="en-US" altLang="zh-CN" dirty="0" smtClean="0">
                <a:latin typeface="+mn-ea"/>
              </a:rPr>
              <a:t>-</a:t>
            </a:r>
            <a:r>
              <a:rPr lang="zh-CN" altLang="en-US" dirty="0" smtClean="0">
                <a:latin typeface="+mn-ea"/>
              </a:rPr>
              <a:t>木</a:t>
            </a:r>
            <a:r>
              <a:rPr lang="en-US" altLang="zh-CN" dirty="0" smtClean="0">
                <a:latin typeface="+mn-ea"/>
              </a:rPr>
              <a:t>+</a:t>
            </a:r>
            <a:r>
              <a:rPr lang="zh-CN" altLang="en-US" dirty="0" smtClean="0">
                <a:latin typeface="+mn-ea"/>
              </a:rPr>
              <a:t>目</a:t>
            </a:r>
            <a:r>
              <a:rPr lang="en-US" altLang="zh-CN" dirty="0" smtClean="0">
                <a:latin typeface="+mn-ea"/>
              </a:rPr>
              <a:t>]</a:t>
            </a:r>
            <a:r>
              <a:rPr lang="zh-CN" altLang="en-US" dirty="0" smtClean="0">
                <a:latin typeface="+mn-ea"/>
              </a:rPr>
              <a:t>。耳听不聪。</a:t>
            </a:r>
            <a:r>
              <a:rPr lang="zh-CN" altLang="en-US" b="1" dirty="0" smtClean="0">
                <a:latin typeface="+mn-ea"/>
              </a:rPr>
              <a:t>盛去衰至</a:t>
            </a:r>
            <a:r>
              <a:rPr lang="zh-CN" altLang="en-US" dirty="0" smtClean="0">
                <a:latin typeface="+mn-ea"/>
              </a:rPr>
              <a:t>。皮缓面皱。百节痠疼。行步苦极。坐起呻吟。忧悲心恼。识神转灭。便旋即忘。命日促尽。言之流涕。坐起须人。此是苦不。</a:t>
            </a:r>
            <a:endParaRPr lang="en-US" altLang="zh-CN" dirty="0" smtClean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zh-CN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dirty="0" smtClean="0">
                <a:latin typeface="+mn-ea"/>
              </a:rPr>
              <a:t>大王答曰：实是大苦。</a:t>
            </a:r>
            <a:endParaRPr lang="en-US" dirty="0">
              <a:latin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10EDB168-2A39-410D-901B-0C91CEA4D87D}"/>
              </a:ext>
            </a:extLst>
          </p:cNvPr>
          <p:cNvSpPr txBox="1"/>
          <p:nvPr/>
        </p:nvSpPr>
        <p:spPr>
          <a:xfrm>
            <a:off x="1366345" y="1292772"/>
            <a:ext cx="10174014" cy="32778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en-US" b="1" dirty="0" smtClean="0"/>
              <a:t>思惟老苦分五个方面：</a:t>
            </a:r>
            <a:endParaRPr lang="en-US" altLang="zh-CN" b="1" dirty="0" smtClean="0"/>
          </a:p>
          <a:p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en-US" altLang="zh-CN" dirty="0" smtClean="0"/>
              <a:t>《</a:t>
            </a:r>
            <a:r>
              <a:rPr lang="zh-CN" altLang="en-US" dirty="0" smtClean="0"/>
              <a:t>瑜伽师地论</a:t>
            </a:r>
            <a:r>
              <a:rPr lang="en-US" altLang="zh-CN" dirty="0" smtClean="0"/>
              <a:t>·</a:t>
            </a:r>
            <a:r>
              <a:rPr lang="zh-CN" altLang="en-US" dirty="0" smtClean="0"/>
              <a:t>摄决择分</a:t>
            </a:r>
            <a:r>
              <a:rPr lang="en-US" altLang="zh-CN" dirty="0" smtClean="0"/>
              <a:t>》</a:t>
            </a:r>
            <a:r>
              <a:rPr lang="zh-CN" altLang="en-US" dirty="0" smtClean="0"/>
              <a:t>：云何老苦？当知亦由五相。谓于五处衰退故苦：</a:t>
            </a:r>
          </a:p>
          <a:p>
            <a:pPr marL="342900" indent="-342900">
              <a:lnSpc>
                <a:spcPct val="150000"/>
              </a:lnSpc>
            </a:pPr>
            <a:r>
              <a:rPr lang="en-US" altLang="zh-CN" dirty="0" smtClean="0"/>
              <a:t>       </a:t>
            </a:r>
            <a:r>
              <a:rPr lang="zh-CN" altLang="en-US" dirty="0" smtClean="0"/>
              <a:t>一、盛色衰退；</a:t>
            </a:r>
            <a:endParaRPr lang="en-US" altLang="zh-CN" dirty="0" smtClean="0"/>
          </a:p>
          <a:p>
            <a:pPr marL="342900" indent="-342900">
              <a:lnSpc>
                <a:spcPct val="150000"/>
              </a:lnSpc>
            </a:pPr>
            <a:r>
              <a:rPr lang="en-US" altLang="zh-CN" dirty="0" smtClean="0"/>
              <a:t>       </a:t>
            </a:r>
            <a:r>
              <a:rPr lang="zh-CN" altLang="en-US" dirty="0" smtClean="0"/>
              <a:t>二、气力衰退；</a:t>
            </a:r>
            <a:endParaRPr lang="en-US" altLang="zh-CN" dirty="0" smtClean="0"/>
          </a:p>
          <a:p>
            <a:pPr marL="342900" indent="-342900">
              <a:lnSpc>
                <a:spcPct val="150000"/>
              </a:lnSpc>
            </a:pPr>
            <a:r>
              <a:rPr lang="en-US" altLang="zh-CN" dirty="0" smtClean="0"/>
              <a:t>       </a:t>
            </a:r>
            <a:r>
              <a:rPr lang="zh-CN" altLang="en-US" dirty="0" smtClean="0"/>
              <a:t>三、诸根衰退；</a:t>
            </a:r>
            <a:endParaRPr lang="en-US" altLang="zh-CN" dirty="0" smtClean="0"/>
          </a:p>
          <a:p>
            <a:pPr marL="342900" indent="-342900">
              <a:lnSpc>
                <a:spcPct val="150000"/>
              </a:lnSpc>
            </a:pPr>
            <a:r>
              <a:rPr lang="en-US" altLang="zh-CN" dirty="0" smtClean="0"/>
              <a:t>       </a:t>
            </a:r>
            <a:r>
              <a:rPr lang="zh-CN" altLang="en-US" dirty="0" smtClean="0"/>
              <a:t>四、受用境界衰退；</a:t>
            </a:r>
            <a:endParaRPr lang="en-US" altLang="zh-CN" dirty="0" smtClean="0"/>
          </a:p>
          <a:p>
            <a:pPr marL="342900" indent="-342900">
              <a:lnSpc>
                <a:spcPct val="150000"/>
              </a:lnSpc>
            </a:pPr>
            <a:r>
              <a:rPr lang="en-US" altLang="zh-CN" dirty="0" smtClean="0"/>
              <a:t>       </a:t>
            </a:r>
            <a:r>
              <a:rPr lang="zh-CN" altLang="en-US" dirty="0" smtClean="0"/>
              <a:t>五、寿量衰退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12415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97572" y="1324301"/>
            <a:ext cx="9385737" cy="52168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lnSpc>
                <a:spcPct val="150000"/>
              </a:lnSpc>
            </a:pPr>
            <a:r>
              <a:rPr lang="zh-CN" altLang="en-US" dirty="0" smtClean="0"/>
              <a:t>一、盛色衰退</a:t>
            </a:r>
            <a:br>
              <a:rPr lang="zh-CN" altLang="en-US" dirty="0" smtClean="0"/>
            </a:b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 smtClean="0"/>
              <a:t>“盛色衰退者，谓腰曲如弓，头白如艾，额如砧板、皱纹充满，由如是等，衰其容貌令成非爱。”</a:t>
            </a:r>
            <a:endParaRPr lang="en-US" altLang="zh-CN" dirty="0" smtClean="0"/>
          </a:p>
          <a:p>
            <a:pPr marL="800100" lvl="1" indent="-342900">
              <a:lnSpc>
                <a:spcPct val="150000"/>
              </a:lnSpc>
            </a:pPr>
            <a:endParaRPr lang="en-US" altLang="zh-CN" dirty="0" smtClean="0"/>
          </a:p>
          <a:p>
            <a:pPr marL="800100" lvl="1" indent="-342900">
              <a:lnSpc>
                <a:spcPct val="150000"/>
              </a:lnSpc>
            </a:pPr>
            <a:r>
              <a:rPr lang="zh-CN" altLang="en-US" dirty="0" smtClean="0"/>
              <a:t>     人老之后青春容颜衰退，腰弯成了弓，头发花白，额头就象用久了的砧板，布满了皱纹，由这些变易衰退了容貌，变成了不悦意之相。</a:t>
            </a:r>
            <a:endParaRPr lang="en-US" altLang="zh-CN" dirty="0" smtClean="0"/>
          </a:p>
          <a:p>
            <a:pPr marL="800100" lvl="1" indent="-342900">
              <a:lnSpc>
                <a:spcPct val="150000"/>
              </a:lnSpc>
            </a:pPr>
            <a:endParaRPr lang="en-US" altLang="zh-CN" dirty="0" smtClean="0"/>
          </a:p>
          <a:p>
            <a:pPr marL="800100" lvl="1" indent="-342900">
              <a:lnSpc>
                <a:spcPct val="150000"/>
              </a:lnSpc>
            </a:pPr>
            <a:r>
              <a:rPr lang="en-US" altLang="zh-CN" dirty="0" smtClean="0"/>
              <a:t>															~</a:t>
            </a:r>
            <a:r>
              <a:rPr lang="zh-CN" altLang="en-US" dirty="0" smtClean="0"/>
              <a:t>续</a:t>
            </a:r>
            <a:endParaRPr lang="en-US" altLang="zh-CN" dirty="0" smtClean="0"/>
          </a:p>
          <a:p>
            <a:pPr marL="800100" lvl="1" indent="-342900" algn="ctr">
              <a:lnSpc>
                <a:spcPct val="150000"/>
              </a:lnSpc>
            </a:pPr>
            <a:endParaRPr lang="en-US" altLang="zh-CN" i="1" dirty="0" smtClean="0"/>
          </a:p>
          <a:p>
            <a:pPr marL="800100" lvl="1" indent="-342900" algn="ctr">
              <a:lnSpc>
                <a:spcPct val="150000"/>
              </a:lnSpc>
            </a:pPr>
            <a:r>
              <a:rPr lang="en-US" altLang="zh-CN" i="1" dirty="0" smtClean="0"/>
              <a:t>~</a:t>
            </a:r>
            <a:r>
              <a:rPr lang="zh-CN" altLang="en-US" i="1" dirty="0" smtClean="0"/>
              <a:t>摘自</a:t>
            </a:r>
            <a:r>
              <a:rPr lang="en-US" altLang="zh-CN" i="1" dirty="0" smtClean="0"/>
              <a:t>《</a:t>
            </a:r>
            <a:r>
              <a:rPr lang="zh-CN" altLang="en-US" i="1" dirty="0" smtClean="0"/>
              <a:t>菩提道次第广论</a:t>
            </a:r>
            <a:r>
              <a:rPr lang="en-US" altLang="zh-CN" i="1" dirty="0" smtClean="0"/>
              <a:t>》 ~</a:t>
            </a:r>
          </a:p>
          <a:p>
            <a:pPr marL="800100" lvl="1" indent="-342900"/>
            <a:r>
              <a:rPr lang="zh-CN" altLang="en-US" dirty="0" smtClean="0"/>
              <a:t/>
            </a:r>
            <a:br>
              <a:rPr lang="zh-CN" altLang="en-US" dirty="0" smtClean="0"/>
            </a:br>
            <a:endParaRPr lang="en-US" altLang="zh-CN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老-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1862" y="1019503"/>
            <a:ext cx="3048000" cy="4272456"/>
          </a:xfrm>
          <a:prstGeom prst="rect">
            <a:avLst/>
          </a:prstGeom>
        </p:spPr>
      </p:pic>
      <p:pic>
        <p:nvPicPr>
          <p:cNvPr id="3" name="Picture 2" descr="老-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71144" y="0"/>
            <a:ext cx="8883573" cy="685800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34510" y="1093076"/>
            <a:ext cx="9616965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b="1" u="sng" dirty="0" smtClean="0"/>
              <a:t>“盛色”：</a:t>
            </a:r>
            <a:r>
              <a:rPr lang="zh-CN" altLang="en-US" dirty="0" smtClean="0"/>
              <a:t>青春容貌。人一旦衰老，容貌完全衰变、退失，这是有为法无法改变的规律。</a:t>
            </a:r>
            <a:endParaRPr lang="en-US" altLang="zh-CN" dirty="0" smtClean="0"/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b="1" u="sng" dirty="0" smtClean="0"/>
              <a:t>“腰曲如弓”：</a:t>
            </a:r>
            <a:r>
              <a:rPr lang="zh-CN" altLang="en-US" dirty="0" smtClean="0"/>
              <a:t>原来腰板挺直，年老时腰也弯了，背也驮了，如弓一般。坐的时候，头和身体都不能挺直。</a:t>
            </a:r>
            <a:endParaRPr lang="en-US" altLang="zh-CN" dirty="0" smtClean="0"/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b="1" u="sng" dirty="0" smtClean="0"/>
              <a:t>“头白如艾”：</a:t>
            </a:r>
            <a:r>
              <a:rPr lang="zh-CN" altLang="en-US" dirty="0" smtClean="0"/>
              <a:t>青丝换成白发，就像青草在入冬之后都会枯黄。同样，当业力成熟时，须发颜色衰变，无法转变。</a:t>
            </a:r>
            <a:endParaRPr lang="en-US" altLang="zh-CN" dirty="0" smtClean="0"/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b="1" u="sng" dirty="0" smtClean="0"/>
              <a:t>“额如砧板、皱纹充满”：</a:t>
            </a:r>
            <a:r>
              <a:rPr lang="zh-CN" altLang="en-US" dirty="0" smtClean="0"/>
              <a:t>原先皮肤光滑细腻，年老时额头就像切菜的砧板一样，布满一条条皱纹。</a:t>
            </a:r>
            <a:endParaRPr lang="en-US" altLang="zh-CN" dirty="0" smtClean="0"/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b="1" u="sng" dirty="0" smtClean="0"/>
              <a:t>“由如是等，衰其容貌令成非爱”：</a:t>
            </a:r>
            <a:r>
              <a:rPr lang="zh-CN" altLang="en-US" dirty="0" smtClean="0"/>
              <a:t>由于这些身体色蕴的变易而使容貌衰变，变成了不可爱之相。“等”字包含了所有形色、显色的衰变，前文虽然仅列举了三例，但实际上一切容貌都会被老摧毁。比如，颧骨突出，脸上出现黑斑，形容枯槁、没有光色，牙齿脱落等。应当全面观察由老而衰退容貌之相，才会明白衰老所带来的痛苦。人人都幻想自己能青春永驻，所以老来盛色衰退时，便有一种无法面对的痛苦。</a:t>
            </a:r>
            <a:endParaRPr lang="en-US" altLang="zh-CN" dirty="0" smtClean="0"/>
          </a:p>
          <a:p>
            <a:endParaRPr lang="zh-CN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3B4ED651-5229-4389-A88E-A5359AFC126A}"/>
              </a:ext>
            </a:extLst>
          </p:cNvPr>
          <p:cNvSpPr/>
          <p:nvPr/>
        </p:nvSpPr>
        <p:spPr>
          <a:xfrm>
            <a:off x="1628055" y="981757"/>
            <a:ext cx="9744139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</a:pPr>
            <a:r>
              <a:rPr lang="zh-CN" altLang="en-US" dirty="0" smtClean="0"/>
              <a:t>     二、气力衰退</a:t>
            </a:r>
            <a:br>
              <a:rPr lang="zh-CN" altLang="en-US" dirty="0" smtClean="0"/>
            </a:b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 smtClean="0"/>
              <a:t>“气力衰退者，谓于坐时如袋断索，起如拔树，语言迟钝，行步缓慢等。”</a:t>
            </a:r>
            <a:br>
              <a:rPr lang="zh-CN" altLang="en-US" dirty="0" smtClean="0"/>
            </a:br>
            <a:r>
              <a:rPr lang="zh-CN" altLang="en-US" dirty="0" smtClean="0"/>
              <a:t/>
            </a:r>
            <a:br>
              <a:rPr lang="zh-CN" altLang="en-US" dirty="0" smtClean="0"/>
            </a:br>
            <a:r>
              <a:rPr lang="zh-CN" altLang="en-US" dirty="0" smtClean="0"/>
              <a:t>人老之后气力衰退，坐下时如挂着的袋子突然断了绳索；站起时犹如拔树，异常艰难；语言迟钝，行走缓慢等等。</a:t>
            </a:r>
            <a:endParaRPr lang="en-US" altLang="zh-CN" dirty="0" smtClean="0"/>
          </a:p>
          <a:p>
            <a:pPr marL="342900" indent="-342900">
              <a:lnSpc>
                <a:spcPct val="150000"/>
              </a:lnSpc>
            </a:pPr>
            <a:endParaRPr lang="en-US" altLang="zh-CN" dirty="0" smtClean="0"/>
          </a:p>
          <a:p>
            <a:pPr marL="342900" indent="-342900">
              <a:lnSpc>
                <a:spcPct val="150000"/>
              </a:lnSpc>
            </a:pPr>
            <a:endParaRPr lang="en-US" altLang="zh-CN" dirty="0" smtClean="0"/>
          </a:p>
          <a:p>
            <a:pPr marL="342900" indent="-342900">
              <a:lnSpc>
                <a:spcPct val="150000"/>
              </a:lnSpc>
            </a:pPr>
            <a:endParaRPr lang="en-US" altLang="zh-CN" dirty="0" smtClean="0"/>
          </a:p>
          <a:p>
            <a:pPr marL="342900" lvl="1" indent="-342900" algn="ctr">
              <a:lnSpc>
                <a:spcPct val="150000"/>
              </a:lnSpc>
            </a:pPr>
            <a:r>
              <a:rPr lang="zh-CN" altLang="en-US" i="1" dirty="0" smtClean="0"/>
              <a:t> </a:t>
            </a:r>
            <a:r>
              <a:rPr lang="en-US" altLang="zh-CN" i="1" dirty="0" smtClean="0"/>
              <a:t>~</a:t>
            </a:r>
            <a:r>
              <a:rPr lang="zh-CN" altLang="en-US" i="1" dirty="0" smtClean="0"/>
              <a:t>  摘自</a:t>
            </a:r>
            <a:r>
              <a:rPr lang="en-US" altLang="zh-CN" i="1" dirty="0" smtClean="0"/>
              <a:t>《</a:t>
            </a:r>
            <a:r>
              <a:rPr lang="zh-CN" altLang="en-US" i="1" dirty="0" smtClean="0"/>
              <a:t>菩提道次第广论</a:t>
            </a:r>
            <a:r>
              <a:rPr lang="en-US" altLang="zh-CN" i="1" dirty="0" smtClean="0"/>
              <a:t>》 ~</a:t>
            </a:r>
          </a:p>
          <a:p>
            <a:pPr marL="342900" indent="-342900">
              <a:lnSpc>
                <a:spcPct val="150000"/>
              </a:lnSpc>
            </a:pPr>
            <a:endParaRPr lang="en-US" altLang="zh-C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6813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老-4.jpg"/>
          <p:cNvPicPr>
            <a:picLocks noChangeAspect="1"/>
          </p:cNvPicPr>
          <p:nvPr/>
        </p:nvPicPr>
        <p:blipFill>
          <a:blip r:embed="rId2"/>
          <a:srcRect l="13487"/>
          <a:stretch>
            <a:fillRect/>
          </a:stretch>
        </p:blipFill>
        <p:spPr>
          <a:xfrm>
            <a:off x="2711669" y="0"/>
            <a:ext cx="8890284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4496" y="1282262"/>
            <a:ext cx="197594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dirty="0" smtClean="0"/>
              <a:t>山东沂南一位九旬老人无儿无女 依靠爬行生活</a:t>
            </a:r>
            <a:endParaRPr lang="en-US" altLang="zh-CN" dirty="0" smtClean="0"/>
          </a:p>
          <a:p>
            <a:endParaRPr lang="en-US" altLang="zh-CN" dirty="0" smtClean="0"/>
          </a:p>
          <a:p>
            <a:pPr algn="just"/>
            <a:r>
              <a:rPr lang="zh-CN" altLang="en-US" dirty="0" smtClean="0"/>
              <a:t>两年前，老人走路不慎摔倒，因未能及时治疗，只能爬行生活。住在濒临倒塌的房屋里，老人反复唠叨着一句话“要是能走就好了”。老人说，希望有一天自己的腿好了，可以再到街上去看看。 </a:t>
            </a:r>
            <a:br>
              <a:rPr lang="zh-CN" altLang="en-US" dirty="0" smtClean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3298</TotalTime>
  <Words>1877</Words>
  <Application>Microsoft Office PowerPoint</Application>
  <PresentationFormat>Custom</PresentationFormat>
  <Paragraphs>131</Paragraphs>
  <Slides>22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Wisp</vt:lpstr>
      <vt:lpstr>人道老苦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总说轮回痛苦</dc:title>
  <dc:creator>Dong, Xiaokai (DFS)</dc:creator>
  <cp:lastModifiedBy>Jing Zhao</cp:lastModifiedBy>
  <cp:revision>77</cp:revision>
  <dcterms:created xsi:type="dcterms:W3CDTF">2018-03-29T17:57:20Z</dcterms:created>
  <dcterms:modified xsi:type="dcterms:W3CDTF">2018-05-06T20:29:14Z</dcterms:modified>
</cp:coreProperties>
</file>