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7"/>
  </p:notesMasterIdLst>
  <p:sldIdLst>
    <p:sldId id="256" r:id="rId2"/>
    <p:sldId id="277" r:id="rId3"/>
    <p:sldId id="293" r:id="rId4"/>
    <p:sldId id="294" r:id="rId5"/>
    <p:sldId id="295" r:id="rId6"/>
  </p:sldIdLst>
  <p:sldSz cx="9144000" cy="6858000" type="screen4x3"/>
  <p:notesSz cx="6858000" cy="9144000"/>
  <p:defaultTextStyle>
    <a:defPPr>
      <a:defRPr lang="zh-CN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38060" autoAdjust="0"/>
  </p:normalViewPr>
  <p:slideViewPr>
    <p:cSldViewPr snapToGrid="0" snapToObjects="1">
      <p:cViewPr varScale="1">
        <p:scale>
          <a:sx n="23" d="100"/>
          <a:sy n="23" d="100"/>
        </p:scale>
        <p:origin x="-230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E57522-A0BE-3E4E-B5AA-CE8AE5CAF52B}" type="datetimeFigureOut">
              <a:rPr kumimoji="1" lang="zh-CN" altLang="en-US" smtClean="0"/>
              <a:t>5/29/18</a:t>
            </a:fld>
            <a:endParaRPr kumimoji="1"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en-US" altLang="zh-CN" smtClean="0"/>
              <a:t>Click to edit Master text styles</a:t>
            </a:r>
          </a:p>
          <a:p>
            <a:pPr lvl="1"/>
            <a:r>
              <a:rPr kumimoji="1" lang="en-US" altLang="zh-CN" smtClean="0"/>
              <a:t>Second level</a:t>
            </a:r>
          </a:p>
          <a:p>
            <a:pPr lvl="2"/>
            <a:r>
              <a:rPr kumimoji="1" lang="en-US" altLang="zh-CN" smtClean="0"/>
              <a:t>Third level</a:t>
            </a:r>
          </a:p>
          <a:p>
            <a:pPr lvl="3"/>
            <a:r>
              <a:rPr kumimoji="1" lang="en-US" altLang="zh-CN" smtClean="0"/>
              <a:t>Fourth level</a:t>
            </a:r>
          </a:p>
          <a:p>
            <a:pPr lvl="4"/>
            <a:r>
              <a:rPr kumimoji="1" lang="en-US" altLang="zh-CN" smtClean="0"/>
              <a:t>Fifth level</a:t>
            </a:r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832FAC-D36C-A749-8615-033FFC188D2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84764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832FAC-D36C-A749-8615-033FFC188D29}" type="slidenum">
              <a:rPr kumimoji="1" lang="zh-CN" altLang="en-US" smtClean="0"/>
              <a:t>2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065862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AD1B6D9-F978-2B4E-A7E0-E5FBE950B7C1}" type="datetimeFigureOut">
              <a:rPr kumimoji="1" lang="zh-CN" altLang="en-US" smtClean="0"/>
              <a:pPr/>
              <a:t>5/29/18</a:t>
            </a:fld>
            <a:endParaRPr kumimoji="1" lang="zh-CN" alt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5/29/18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5/29/18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5/29/18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5/29/18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5/29/18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5/29/18</a:t>
            </a:fld>
            <a:endParaRPr kumimoji="1"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5/29/18</a:t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5/29/18</a:t>
            </a:fld>
            <a:endParaRPr kumimoji="1"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5/29/18</a:t>
            </a:fld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kumimoji="1"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将图片拖动到占位符，或单击添加图标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5/29/18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AD1B6D9-F978-2B4E-A7E0-E5FBE950B7C1}" type="datetimeFigureOut">
              <a:rPr kumimoji="1" lang="zh-CN" altLang="en-US" smtClean="0"/>
              <a:pPr/>
              <a:t>5/29/18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pic>
        <p:nvPicPr>
          <p:cNvPr id="4" name="图片 3" descr="09bOOOPIC8b_102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3009816" y="1395855"/>
            <a:ext cx="1723549" cy="487852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zh-CN" altLang="en-US" sz="6000" dirty="0" smtClean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思考讨论</a:t>
            </a:r>
            <a:endParaRPr kumimoji="1" lang="en-US" altLang="zh-CN" sz="6000" dirty="0" smtClean="0">
              <a:solidFill>
                <a:srgbClr val="4F6228"/>
              </a:solidFill>
              <a:latin typeface="+mj-ea"/>
              <a:ea typeface="+mj-ea"/>
              <a:cs typeface="华文隶书"/>
            </a:endParaRPr>
          </a:p>
          <a:p>
            <a:r>
              <a:rPr kumimoji="1" lang="zh-CN" altLang="en-US" sz="4000" dirty="0" smtClean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边地无暇</a:t>
            </a:r>
            <a:r>
              <a:rPr kumimoji="1" lang="en-US" altLang="zh-CN" sz="4000" dirty="0" smtClean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&amp;</a:t>
            </a:r>
            <a:r>
              <a:rPr kumimoji="1" lang="zh-CN" altLang="en-US" sz="4000" dirty="0" smtClean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邪见无暇</a:t>
            </a:r>
            <a:endParaRPr kumimoji="1" lang="zh-CN" altLang="en-US" sz="4000" dirty="0">
              <a:solidFill>
                <a:srgbClr val="4F6228"/>
              </a:solidFill>
              <a:latin typeface="+mj-ea"/>
              <a:ea typeface="+mj-ea"/>
              <a:cs typeface="华文隶书"/>
            </a:endParaRPr>
          </a:p>
        </p:txBody>
      </p:sp>
    </p:spTree>
    <p:extLst>
      <p:ext uri="{BB962C8B-B14F-4D97-AF65-F5344CB8AC3E}">
        <p14:creationId xmlns:p14="http://schemas.microsoft.com/office/powerpoint/2010/main" val="3515514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4762" y="940763"/>
            <a:ext cx="7560216" cy="5369212"/>
          </a:xfrm>
        </p:spPr>
        <p:txBody>
          <a:bodyPr>
            <a:normAutofit fontScale="85000" lnSpcReduction="20000"/>
          </a:bodyPr>
          <a:lstStyle/>
          <a:p>
            <a:r>
              <a:rPr kumimoji="1" lang="zh-CN" altLang="en-US" sz="3800" dirty="0" smtClean="0"/>
              <a:t>1、有些人说：“佛教和其他宗教没什么两样，都是行善的。”</a:t>
            </a:r>
            <a:r>
              <a:rPr kumimoji="1" lang="en-US" altLang="zh-CN" sz="3800" dirty="0" smtClean="0"/>
              <a:t> </a:t>
            </a:r>
            <a:r>
              <a:rPr kumimoji="1" lang="zh-CN" altLang="en-US" sz="3800" dirty="0" smtClean="0"/>
              <a:t>对此观点你怎么认为？为什么？你身边若有持这种论调的人，你打算如何帮助他？</a:t>
            </a:r>
            <a:endParaRPr kumimoji="1" lang="en-US" altLang="zh-CN" sz="3800" dirty="0" smtClean="0"/>
          </a:p>
          <a:p>
            <a:r>
              <a:rPr kumimoji="1" lang="zh-CN" altLang="zh-CN" sz="3800" dirty="0" smtClean="0"/>
              <a:t>2</a:t>
            </a:r>
            <a:r>
              <a:rPr kumimoji="1" lang="zh-CN" altLang="en-US" sz="3800" dirty="0" smtClean="0"/>
              <a:t>、什么才是真正的边地？你所居住的地方属于边地吗？请说明理由。</a:t>
            </a:r>
            <a:endParaRPr kumimoji="1" lang="en-US" altLang="zh-CN" sz="3800" dirty="0" smtClean="0"/>
          </a:p>
          <a:p>
            <a:r>
              <a:rPr kumimoji="1" lang="zh-CN" altLang="zh-CN" sz="3800" dirty="0" smtClean="0"/>
              <a:t>3</a:t>
            </a:r>
            <a:r>
              <a:rPr kumimoji="1" lang="zh-CN" altLang="en-US" sz="3800" dirty="0" smtClean="0"/>
              <a:t>、</a:t>
            </a:r>
            <a:r>
              <a:rPr lang="zh-CN" altLang="zh-CN" sz="3800" dirty="0"/>
              <a:t>现在科技高速发展，人们的物质生活一天比一天好，社会到底是进步了还是倒退了？为什么？请谈谈你自己的感想。</a:t>
            </a:r>
            <a:r>
              <a:rPr lang="en-US" altLang="zh-CN" sz="3800" dirty="0"/>
              <a:t> </a:t>
            </a:r>
            <a:endParaRPr lang="en-US" altLang="zh-CN" sz="3800" dirty="0" smtClean="0"/>
          </a:p>
          <a:p>
            <a:r>
              <a:rPr kumimoji="1" lang="zh-CN" altLang="zh-CN" sz="3800" dirty="0" smtClean="0"/>
              <a:t>4</a:t>
            </a:r>
            <a:r>
              <a:rPr kumimoji="1" lang="zh-CN" altLang="en-US" sz="3800" dirty="0" smtClean="0"/>
              <a:t>、什么是持邪见者</a:t>
            </a:r>
            <a:r>
              <a:rPr kumimoji="1" lang="zh-CN" altLang="en-US" sz="3800" dirty="0"/>
              <a:t>？可以从哪几个方面去理解？</a:t>
            </a:r>
            <a:endParaRPr kumimoji="1" lang="en-US" altLang="zh-CN" sz="3800" dirty="0"/>
          </a:p>
          <a:p>
            <a:endParaRPr kumimoji="1"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92023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pic>
        <p:nvPicPr>
          <p:cNvPr id="4" name="图片 3" descr="09bOOOPIC8b_102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3009816" y="1395855"/>
            <a:ext cx="1723549" cy="487852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zh-CN" altLang="en-US" sz="6000" dirty="0" smtClean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观修框架</a:t>
            </a:r>
            <a:endParaRPr kumimoji="1" lang="en-US" altLang="zh-CN" sz="6000" dirty="0" smtClean="0">
              <a:solidFill>
                <a:srgbClr val="4F6228"/>
              </a:solidFill>
              <a:latin typeface="+mj-ea"/>
              <a:ea typeface="+mj-ea"/>
              <a:cs typeface="华文隶书"/>
            </a:endParaRPr>
          </a:p>
          <a:p>
            <a:r>
              <a:rPr kumimoji="1" lang="zh-CN" altLang="en-US" sz="4000" dirty="0" smtClean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边地无暇</a:t>
            </a:r>
            <a:r>
              <a:rPr kumimoji="1" lang="en-US" altLang="zh-CN" sz="4000" dirty="0" smtClean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&amp;</a:t>
            </a:r>
            <a:r>
              <a:rPr kumimoji="1" lang="zh-CN" altLang="en-US" sz="4000" dirty="0" smtClean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邪见无暇</a:t>
            </a:r>
            <a:endParaRPr kumimoji="1" lang="zh-CN" altLang="en-US" sz="4000" dirty="0">
              <a:solidFill>
                <a:srgbClr val="4F6228"/>
              </a:solidFill>
              <a:latin typeface="+mj-ea"/>
              <a:ea typeface="+mj-ea"/>
              <a:cs typeface="华文隶书"/>
            </a:endParaRPr>
          </a:p>
        </p:txBody>
      </p:sp>
    </p:spTree>
    <p:extLst>
      <p:ext uri="{BB962C8B-B14F-4D97-AF65-F5344CB8AC3E}">
        <p14:creationId xmlns:p14="http://schemas.microsoft.com/office/powerpoint/2010/main" val="3904650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8620" y="1030447"/>
            <a:ext cx="7938480" cy="6438900"/>
          </a:xfrm>
        </p:spPr>
        <p:txBody>
          <a:bodyPr>
            <a:normAutofit fontScale="55000" lnSpcReduction="20000"/>
          </a:bodyPr>
          <a:lstStyle/>
          <a:p>
            <a:pPr marL="68580" indent="0" algn="just">
              <a:buNone/>
            </a:pPr>
            <a:r>
              <a:rPr kumimoji="1" lang="zh-CN" altLang="en-US" dirty="0" smtClean="0"/>
              <a:t>一、从四个方面了解边地众生的世界：</a:t>
            </a:r>
            <a:endParaRPr kumimoji="1" lang="en-US" altLang="zh-CN" dirty="0" smtClean="0"/>
          </a:p>
          <a:p>
            <a:pPr algn="just"/>
            <a:endParaRPr kumimoji="1" lang="en-US" altLang="zh-CN" dirty="0"/>
          </a:p>
          <a:p>
            <a:pPr algn="just"/>
            <a:r>
              <a:rPr kumimoji="1" lang="en-US" altLang="zh-CN" dirty="0" smtClean="0"/>
              <a:t>1</a:t>
            </a:r>
            <a:r>
              <a:rPr kumimoji="1" lang="zh-CN" altLang="en-US" dirty="0"/>
              <a:t>）边地的环境</a:t>
            </a:r>
            <a:r>
              <a:rPr kumimoji="1" lang="zh-CN" altLang="en-US" dirty="0" smtClean="0"/>
              <a:t>：没有佛教（佛法、佛的四众弟子、闻思修）、没有正知正见的地方。“</a:t>
            </a:r>
            <a:r>
              <a:rPr lang="en-US" altLang="zh-CN" dirty="0" smtClean="0">
                <a:solidFill>
                  <a:schemeClr val="accent4"/>
                </a:solidFill>
              </a:rPr>
              <a:t>据说</a:t>
            </a:r>
            <a:r>
              <a:rPr lang="en-US" altLang="zh-CN" dirty="0">
                <a:solidFill>
                  <a:schemeClr val="accent4"/>
                </a:solidFill>
              </a:rPr>
              <a:t>有罗卡查族等共三十二种边地。边陲</a:t>
            </a:r>
            <a:r>
              <a:rPr lang="en-US" altLang="zh-CN" dirty="0" smtClean="0">
                <a:solidFill>
                  <a:schemeClr val="accent4"/>
                </a:solidFill>
              </a:rPr>
              <a:t>异教的</a:t>
            </a:r>
            <a:r>
              <a:rPr lang="en-US" altLang="zh-CN" dirty="0">
                <a:solidFill>
                  <a:schemeClr val="accent4"/>
                </a:solidFill>
              </a:rPr>
              <a:t>教徒们声称损害为正法，视杀生为善</a:t>
            </a:r>
            <a:r>
              <a:rPr lang="en-US" altLang="zh-CN" dirty="0" smtClean="0">
                <a:solidFill>
                  <a:schemeClr val="accent4"/>
                </a:solidFill>
              </a:rPr>
              <a:t>业。</a:t>
            </a:r>
            <a:r>
              <a:rPr lang="zh-CN" altLang="en-US" dirty="0" smtClean="0">
                <a:solidFill>
                  <a:schemeClr val="accent4"/>
                </a:solidFill>
              </a:rPr>
              <a:t>”（</a:t>
            </a:r>
            <a:r>
              <a:rPr lang="en-US" altLang="zh-CN" dirty="0" smtClean="0">
                <a:solidFill>
                  <a:schemeClr val="accent4"/>
                </a:solidFill>
              </a:rPr>
              <a:t>Reference</a:t>
            </a:r>
            <a:r>
              <a:rPr lang="zh-CN" altLang="en-US" dirty="0" smtClean="0">
                <a:solidFill>
                  <a:schemeClr val="accent4"/>
                </a:solidFill>
              </a:rPr>
              <a:t>：前行引导文）</a:t>
            </a:r>
            <a:r>
              <a:rPr lang="zh-CN" altLang="en-US" dirty="0" smtClean="0">
                <a:solidFill>
                  <a:srgbClr val="0000FF"/>
                </a:solidFill>
              </a:rPr>
              <a:t>“</a:t>
            </a:r>
            <a:r>
              <a:rPr lang="en-US" altLang="zh-CN" dirty="0" smtClean="0">
                <a:solidFill>
                  <a:srgbClr val="3366FF"/>
                </a:solidFill>
              </a:rPr>
              <a:t>尤其是</a:t>
            </a:r>
            <a:r>
              <a:rPr lang="en-US" altLang="zh-CN" dirty="0">
                <a:solidFill>
                  <a:srgbClr val="3366FF"/>
                </a:solidFill>
              </a:rPr>
              <a:t>汉地很多大城市，虽然</a:t>
            </a:r>
            <a:r>
              <a:rPr lang="zh-CN" altLang="zh-CN" dirty="0">
                <a:solidFill>
                  <a:srgbClr val="3366FF"/>
                </a:solidFill>
              </a:rPr>
              <a:t>兴旺</a:t>
            </a:r>
            <a:r>
              <a:rPr lang="en-US" altLang="zh-CN" dirty="0">
                <a:solidFill>
                  <a:srgbClr val="3366FF"/>
                </a:solidFill>
              </a:rPr>
              <a:t>发达、极其繁华，但造恶业十分严重，这些地方均可称为“边地”。你们不要认为边地就是经济落后、偏僻边远的农村，像上海、北京等大城市肯定不是。其实，边地分为佛法边地和地界边地，印度以外的地方是地界边地，而四众弟子不具足，或者即使具足但对其身心无有利益的地方，就叫佛法边地。因此，有些大城市的人，身上穿得特别光鲜、口中吃得特别高档，可若对佛教一无所知，也可以称为“边鄙人”</a:t>
            </a:r>
            <a:r>
              <a:rPr lang="en-US" altLang="zh-CN" dirty="0" smtClean="0">
                <a:solidFill>
                  <a:srgbClr val="3366FF"/>
                </a:solidFill>
              </a:rPr>
              <a:t>。</a:t>
            </a:r>
            <a:r>
              <a:rPr lang="zh-CN" altLang="en-US" dirty="0" smtClean="0">
                <a:solidFill>
                  <a:srgbClr val="3366FF"/>
                </a:solidFill>
              </a:rPr>
              <a:t>”</a:t>
            </a:r>
            <a:r>
              <a:rPr lang="en-US" altLang="zh-CN" dirty="0" smtClean="0">
                <a:solidFill>
                  <a:srgbClr val="3366FF"/>
                </a:solidFill>
              </a:rPr>
              <a:t> </a:t>
            </a:r>
            <a:r>
              <a:rPr lang="zh-CN" altLang="en-US" dirty="0">
                <a:solidFill>
                  <a:srgbClr val="0000FF"/>
                </a:solidFill>
              </a:rPr>
              <a:t>（</a:t>
            </a:r>
            <a:r>
              <a:rPr lang="en-US" altLang="zh-CN" dirty="0">
                <a:solidFill>
                  <a:srgbClr val="0000FF"/>
                </a:solidFill>
              </a:rPr>
              <a:t>Reference</a:t>
            </a:r>
            <a:r>
              <a:rPr lang="zh-CN" altLang="en-US" dirty="0">
                <a:solidFill>
                  <a:srgbClr val="0000FF"/>
                </a:solidFill>
              </a:rPr>
              <a:t>：</a:t>
            </a:r>
            <a:r>
              <a:rPr lang="zh-CN" altLang="en-US" dirty="0" smtClean="0">
                <a:solidFill>
                  <a:srgbClr val="0000FF"/>
                </a:solidFill>
              </a:rPr>
              <a:t>前行广释）</a:t>
            </a:r>
            <a:endParaRPr kumimoji="1" lang="en-US" altLang="zh-CN" dirty="0">
              <a:solidFill>
                <a:srgbClr val="0000FF"/>
              </a:solidFill>
            </a:endParaRPr>
          </a:p>
          <a:p>
            <a:pPr marL="68580" indent="0" algn="just">
              <a:buNone/>
            </a:pPr>
            <a:endParaRPr kumimoji="1" lang="en-US" altLang="zh-CN" dirty="0"/>
          </a:p>
          <a:p>
            <a:pPr algn="just"/>
            <a:r>
              <a:rPr kumimoji="1" lang="zh-CN" altLang="zh-CN" dirty="0"/>
              <a:t>2</a:t>
            </a:r>
            <a:r>
              <a:rPr kumimoji="1" lang="zh-CN" altLang="en-US" dirty="0"/>
              <a:t>）边地众生的</a:t>
            </a:r>
            <a:r>
              <a:rPr kumimoji="1" lang="zh-CN" altLang="en-US" dirty="0" smtClean="0"/>
              <a:t>身体：</a:t>
            </a:r>
            <a:r>
              <a:rPr kumimoji="1" lang="zh-CN" altLang="en-US" dirty="0" smtClean="0">
                <a:solidFill>
                  <a:schemeClr val="accent4"/>
                </a:solidFill>
              </a:rPr>
              <a:t>“</a:t>
            </a:r>
            <a:r>
              <a:rPr lang="en-US" altLang="zh-CN" dirty="0" smtClean="0">
                <a:solidFill>
                  <a:srgbClr val="909465"/>
                </a:solidFill>
              </a:rPr>
              <a:t>所有</a:t>
            </a:r>
            <a:r>
              <a:rPr lang="en-US" altLang="zh-CN" dirty="0">
                <a:solidFill>
                  <a:srgbClr val="909465"/>
                </a:solidFill>
              </a:rPr>
              <a:t>这些边鄙地的野蛮人</a:t>
            </a:r>
            <a:r>
              <a:rPr lang="en-US" altLang="zh-CN" dirty="0" smtClean="0">
                <a:solidFill>
                  <a:srgbClr val="909465"/>
                </a:solidFill>
              </a:rPr>
              <a:t>，外表</a:t>
            </a:r>
            <a:r>
              <a:rPr lang="en-US" altLang="zh-CN" dirty="0">
                <a:solidFill>
                  <a:srgbClr val="909465"/>
                </a:solidFill>
              </a:rPr>
              <a:t>看起来是人</a:t>
            </a:r>
            <a:r>
              <a:rPr lang="en-US" altLang="zh-CN" dirty="0" smtClean="0">
                <a:solidFill>
                  <a:srgbClr val="909465"/>
                </a:solidFill>
              </a:rPr>
              <a:t>相</a:t>
            </a:r>
            <a:r>
              <a:rPr lang="zh-CN" altLang="zh-CN" dirty="0" smtClean="0">
                <a:solidFill>
                  <a:srgbClr val="909465"/>
                </a:solidFill>
              </a:rPr>
              <a:t>。</a:t>
            </a:r>
            <a:r>
              <a:rPr lang="zh-CN" altLang="en-US" dirty="0" smtClean="0">
                <a:solidFill>
                  <a:srgbClr val="909465"/>
                </a:solidFill>
              </a:rPr>
              <a:t>”</a:t>
            </a:r>
            <a:r>
              <a:rPr lang="zh-CN" altLang="en-US" dirty="0" smtClean="0">
                <a:solidFill>
                  <a:schemeClr val="accent4"/>
                </a:solidFill>
              </a:rPr>
              <a:t>（</a:t>
            </a:r>
            <a:r>
              <a:rPr lang="en-US" altLang="zh-CN" dirty="0">
                <a:solidFill>
                  <a:schemeClr val="accent4"/>
                </a:solidFill>
              </a:rPr>
              <a:t>Reference</a:t>
            </a:r>
            <a:r>
              <a:rPr lang="zh-CN" altLang="en-US" dirty="0">
                <a:solidFill>
                  <a:schemeClr val="accent4"/>
                </a:solidFill>
              </a:rPr>
              <a:t>：前行引导文）</a:t>
            </a:r>
            <a:endParaRPr kumimoji="1" lang="en-US" altLang="zh-CN" dirty="0">
              <a:solidFill>
                <a:srgbClr val="909465"/>
              </a:solidFill>
            </a:endParaRPr>
          </a:p>
          <a:p>
            <a:pPr algn="just"/>
            <a:endParaRPr kumimoji="1" lang="en-US" altLang="zh-CN" dirty="0"/>
          </a:p>
          <a:p>
            <a:pPr algn="just"/>
            <a:r>
              <a:rPr kumimoji="1" lang="zh-CN" altLang="zh-CN" dirty="0"/>
              <a:t>3</a:t>
            </a:r>
            <a:r>
              <a:rPr kumimoji="1" lang="zh-CN" altLang="en-US" dirty="0"/>
              <a:t>）边地众生的</a:t>
            </a:r>
            <a:r>
              <a:rPr kumimoji="1" lang="zh-CN" altLang="en-US" dirty="0" smtClean="0"/>
              <a:t>痛苦：因为边地中没有三宝，也没有佛法的存在，当然也就没有修行的概念。</a:t>
            </a:r>
            <a:r>
              <a:rPr kumimoji="1" lang="zh-CN" altLang="en-US" dirty="0">
                <a:solidFill>
                  <a:schemeClr val="accent4"/>
                </a:solidFill>
              </a:rPr>
              <a:t>“</a:t>
            </a:r>
            <a:r>
              <a:rPr lang="en-US" altLang="zh-CN" dirty="0" smtClean="0">
                <a:solidFill>
                  <a:srgbClr val="909465"/>
                </a:solidFill>
              </a:rPr>
              <a:t>内心</a:t>
            </a:r>
            <a:r>
              <a:rPr lang="en-US" altLang="zh-CN" dirty="0">
                <a:solidFill>
                  <a:srgbClr val="909465"/>
                </a:solidFill>
              </a:rPr>
              <a:t>顽固不化，根本不能转向正法方面。又有随行娶母为妻等自己祖辈所传下的恶习陋规，与如法行为背道而驰，反而对于杀生、狩猎等不善业的伎俩却极为擅长，所作所为全部是在造恶业。因此，他们中的多数人死后立即堕于恶趣</a:t>
            </a:r>
            <a:r>
              <a:rPr lang="en-US" altLang="zh-CN" dirty="0" smtClean="0">
                <a:solidFill>
                  <a:srgbClr val="909465"/>
                </a:solidFill>
              </a:rPr>
              <a:t>。</a:t>
            </a:r>
            <a:r>
              <a:rPr kumimoji="1" lang="zh-CN" altLang="en-US" dirty="0" smtClean="0">
                <a:solidFill>
                  <a:schemeClr val="accent4"/>
                </a:solidFill>
              </a:rPr>
              <a:t>”</a:t>
            </a:r>
            <a:r>
              <a:rPr kumimoji="1" lang="zh-CN" altLang="en-US" dirty="0">
                <a:solidFill>
                  <a:schemeClr val="accent4"/>
                </a:solidFill>
              </a:rPr>
              <a:t> </a:t>
            </a:r>
            <a:r>
              <a:rPr lang="zh-CN" altLang="en-US" dirty="0">
                <a:solidFill>
                  <a:schemeClr val="accent4"/>
                </a:solidFill>
              </a:rPr>
              <a:t>（</a:t>
            </a:r>
            <a:r>
              <a:rPr lang="en-US" altLang="zh-CN" dirty="0">
                <a:solidFill>
                  <a:schemeClr val="accent4"/>
                </a:solidFill>
              </a:rPr>
              <a:t>Reference</a:t>
            </a:r>
            <a:r>
              <a:rPr lang="zh-CN" altLang="en-US" dirty="0">
                <a:solidFill>
                  <a:schemeClr val="accent4"/>
                </a:solidFill>
              </a:rPr>
              <a:t>：前行引导文</a:t>
            </a:r>
            <a:r>
              <a:rPr lang="zh-CN" altLang="en-US" dirty="0" smtClean="0">
                <a:solidFill>
                  <a:schemeClr val="accent4"/>
                </a:solidFill>
              </a:rPr>
              <a:t>）</a:t>
            </a:r>
            <a:endParaRPr kumimoji="1" lang="en-US" altLang="zh-CN" dirty="0"/>
          </a:p>
          <a:p>
            <a:pPr algn="just"/>
            <a:endParaRPr kumimoji="1" lang="en-US" altLang="zh-CN" dirty="0"/>
          </a:p>
          <a:p>
            <a:pPr algn="just"/>
            <a:r>
              <a:rPr kumimoji="1" lang="zh-CN" altLang="zh-CN" dirty="0"/>
              <a:t>4</a:t>
            </a:r>
            <a:r>
              <a:rPr kumimoji="1" lang="zh-CN" altLang="en-US" dirty="0"/>
              <a:t>）边地众生寿命的长</a:t>
            </a:r>
            <a:r>
              <a:rPr kumimoji="1" lang="zh-CN" altLang="en-US" dirty="0" smtClean="0"/>
              <a:t>短：人寿（？）</a:t>
            </a:r>
            <a:endParaRPr kumimoji="1" lang="en-US" altLang="zh-CN" dirty="0" smtClean="0"/>
          </a:p>
          <a:p>
            <a:pPr algn="just"/>
            <a:endParaRPr kumimoji="1" lang="en-US" altLang="zh-CN" dirty="0"/>
          </a:p>
          <a:p>
            <a:pPr marL="68580" indent="0" algn="just">
              <a:buNone/>
            </a:pPr>
            <a:r>
              <a:rPr kumimoji="1" lang="zh-CN" altLang="en-US" dirty="0" smtClean="0"/>
              <a:t>二、对比：现在的我，有这么好的机会和条件，生活在有佛教的地方，从学佛的角度来说，我是一个很幸运的人。肯定自己的人生价值。</a:t>
            </a:r>
            <a:endParaRPr kumimoji="1" lang="en-US" altLang="zh-CN" dirty="0" smtClean="0"/>
          </a:p>
          <a:p>
            <a:pPr marL="68580" indent="0" algn="just">
              <a:buNone/>
            </a:pPr>
            <a:endParaRPr kumimoji="1" lang="en-US" altLang="zh-CN" dirty="0"/>
          </a:p>
          <a:p>
            <a:pPr marL="68580" indent="0" algn="just">
              <a:buNone/>
            </a:pPr>
            <a:r>
              <a:rPr kumimoji="1" lang="zh-CN" altLang="en-US" dirty="0" smtClean="0"/>
              <a:t>三、珍惜：</a:t>
            </a:r>
            <a:r>
              <a:rPr lang="en-US" altLang="zh-CN" dirty="0" smtClean="0"/>
              <a:t>世间</a:t>
            </a:r>
            <a:r>
              <a:rPr lang="en-US" altLang="zh-CN" dirty="0"/>
              <a:t>有很多生命根本没有办法修行。现在我已经</a:t>
            </a:r>
            <a:r>
              <a:rPr lang="en-US" altLang="zh-CN" dirty="0" smtClean="0"/>
              <a:t>远离</a:t>
            </a:r>
            <a:r>
              <a:rPr lang="zh-CN" altLang="en-US" dirty="0" smtClean="0"/>
              <a:t>边地</a:t>
            </a:r>
            <a:r>
              <a:rPr lang="en-US" altLang="zh-CN" dirty="0" smtClean="0"/>
              <a:t>无暇</a:t>
            </a:r>
            <a:r>
              <a:rPr lang="en-US" altLang="zh-CN" dirty="0"/>
              <a:t>，得到了修行的机会，这绝不是偶然的。得到这样的机会，真可谓来之不易，千百万劫难逢难遇，所以我一定要好好珍惜，认真修行</a:t>
            </a:r>
            <a:r>
              <a:rPr lang="en-US" altLang="zh-CN" dirty="0" smtClean="0"/>
              <a:t>。</a:t>
            </a:r>
            <a:r>
              <a:rPr lang="zh-CN" altLang="zh-CN" dirty="0"/>
              <a:t>我一定要珍惜这个人身，一定要让生命有意义。否则有一天，我也有可能会失去这一切，这时候我想修行也没有办法。</a:t>
            </a:r>
            <a:r>
              <a:rPr lang="en-US" altLang="zh-CN" dirty="0"/>
              <a:t> </a:t>
            </a:r>
          </a:p>
          <a:p>
            <a:pPr marL="68580" indent="0" algn="just">
              <a:buNone/>
            </a:pPr>
            <a:endParaRPr kumimoji="1" lang="en-US" altLang="zh-CN" dirty="0" smtClean="0">
              <a:solidFill>
                <a:srgbClr val="660066"/>
              </a:solidFill>
            </a:endParaRPr>
          </a:p>
          <a:p>
            <a:pPr marL="68580" indent="0" algn="just">
              <a:buNone/>
            </a:pPr>
            <a:endParaRPr kumimoji="1" lang="en-US" altLang="zh-CN" dirty="0">
              <a:solidFill>
                <a:srgbClr val="660066"/>
              </a:solidFill>
            </a:endParaRPr>
          </a:p>
          <a:p>
            <a:pPr marL="68580" indent="0" algn="just">
              <a:buNone/>
            </a:pPr>
            <a:r>
              <a:rPr kumimoji="1" lang="en-US" altLang="zh-CN" sz="1800" dirty="0">
                <a:solidFill>
                  <a:srgbClr val="660066"/>
                </a:solidFill>
              </a:rPr>
              <a:t>Note</a:t>
            </a:r>
            <a:r>
              <a:rPr kumimoji="1" lang="zh-CN" altLang="en-US" sz="1800" dirty="0">
                <a:solidFill>
                  <a:srgbClr val="660066"/>
                </a:solidFill>
              </a:rPr>
              <a:t>：除了标注了</a:t>
            </a:r>
            <a:r>
              <a:rPr kumimoji="1" lang="en-US" altLang="zh-CN" sz="1800" dirty="0">
                <a:solidFill>
                  <a:srgbClr val="660066"/>
                </a:solidFill>
              </a:rPr>
              <a:t>reference</a:t>
            </a:r>
            <a:r>
              <a:rPr kumimoji="1" lang="zh-CN" altLang="en-US" sz="1800" dirty="0">
                <a:solidFill>
                  <a:srgbClr val="660066"/>
                </a:solidFill>
              </a:rPr>
              <a:t>的地方，其余绝大部分内容参考和摘抄了慧灯禅修班第三册和人身难得（二）视频开示。此思维框架的内容的整合只是末学对上师们的开示的浅显理解，仅供师兄们参考和讨论。</a:t>
            </a:r>
            <a:r>
              <a:rPr kumimoji="1" lang="zh-CN" altLang="en-US" sz="1800" dirty="0" smtClean="0">
                <a:solidFill>
                  <a:srgbClr val="660066"/>
                </a:solidFill>
              </a:rPr>
              <a:t>若有任何错谬之处</a:t>
            </a:r>
            <a:r>
              <a:rPr kumimoji="1" lang="en-US" altLang="zh-CN" sz="1800" dirty="0" smtClean="0">
                <a:solidFill>
                  <a:srgbClr val="660066"/>
                </a:solidFill>
              </a:rPr>
              <a:t> </a:t>
            </a:r>
            <a:r>
              <a:rPr kumimoji="1" lang="zh-CN" altLang="en-US" sz="1800" dirty="0">
                <a:solidFill>
                  <a:srgbClr val="660066"/>
                </a:solidFill>
              </a:rPr>
              <a:t>，末学忏悔，阿弥陀佛！</a:t>
            </a:r>
          </a:p>
        </p:txBody>
      </p:sp>
      <p:sp>
        <p:nvSpPr>
          <p:cNvPr id="2" name="Rectangle 1"/>
          <p:cNvSpPr/>
          <p:nvPr/>
        </p:nvSpPr>
        <p:spPr>
          <a:xfrm>
            <a:off x="722920" y="384116"/>
            <a:ext cx="2031325" cy="646331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kumimoji="1" lang="zh-CN" altLang="en-US" sz="3600" dirty="0" smtClean="0">
                <a:solidFill>
                  <a:schemeClr val="accent1"/>
                </a:solidFill>
              </a:rPr>
              <a:t>边地无暇</a:t>
            </a:r>
            <a:endParaRPr lang="zh-CN" altLang="en-US" sz="36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6053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54977" y="928847"/>
            <a:ext cx="8095323" cy="5751353"/>
          </a:xfrm>
        </p:spPr>
        <p:txBody>
          <a:bodyPr>
            <a:normAutofit fontScale="55000" lnSpcReduction="20000"/>
          </a:bodyPr>
          <a:lstStyle/>
          <a:p>
            <a:pPr marL="68580" indent="0">
              <a:buNone/>
            </a:pPr>
            <a:r>
              <a:rPr kumimoji="1" lang="zh-CN" altLang="en-US" dirty="0" smtClean="0"/>
              <a:t>一、从四个方面了解执持邪见者的世界：</a:t>
            </a:r>
            <a:endParaRPr kumimoji="1" lang="en-US" altLang="zh-CN" dirty="0" smtClean="0"/>
          </a:p>
          <a:p>
            <a:endParaRPr kumimoji="1" lang="en-US" altLang="zh-CN" dirty="0"/>
          </a:p>
          <a:p>
            <a:r>
              <a:rPr kumimoji="1" lang="en-US" altLang="zh-CN" dirty="0" smtClean="0"/>
              <a:t>1</a:t>
            </a:r>
            <a:r>
              <a:rPr kumimoji="1" lang="zh-CN" altLang="en-US" dirty="0" smtClean="0"/>
              <a:t>）环境：</a:t>
            </a:r>
            <a:r>
              <a:rPr kumimoji="1" lang="zh-CN" altLang="en-US" dirty="0"/>
              <a:t>不承认因果，不承认轮回，不相信佛的存在和解脱的</a:t>
            </a:r>
            <a:r>
              <a:rPr kumimoji="1" lang="zh-CN" altLang="en-US" dirty="0" smtClean="0"/>
              <a:t>存在。</a:t>
            </a:r>
            <a:endParaRPr kumimoji="1" lang="en-US" altLang="zh-CN" dirty="0" smtClean="0"/>
          </a:p>
          <a:p>
            <a:endParaRPr kumimoji="1" lang="en-US" altLang="zh-CN" dirty="0"/>
          </a:p>
          <a:p>
            <a:r>
              <a:rPr kumimoji="1" lang="zh-CN" altLang="zh-CN" dirty="0" smtClean="0"/>
              <a:t>2</a:t>
            </a:r>
            <a:r>
              <a:rPr kumimoji="1" lang="zh-CN" altLang="en-US" dirty="0" smtClean="0"/>
              <a:t>）众生的身体：人身</a:t>
            </a:r>
            <a:endParaRPr kumimoji="1" lang="en-US" altLang="zh-CN" dirty="0"/>
          </a:p>
          <a:p>
            <a:endParaRPr kumimoji="1" lang="en-US" altLang="zh-CN" dirty="0"/>
          </a:p>
          <a:p>
            <a:r>
              <a:rPr kumimoji="1" lang="zh-CN" altLang="zh-CN" dirty="0"/>
              <a:t>3</a:t>
            </a:r>
            <a:r>
              <a:rPr kumimoji="1" lang="zh-CN" altLang="en-US" dirty="0" smtClean="0"/>
              <a:t>）众生的痛苦：</a:t>
            </a:r>
            <a:r>
              <a:rPr kumimoji="1" lang="zh-CN" altLang="en-US" dirty="0">
                <a:solidFill>
                  <a:schemeClr val="accent4"/>
                </a:solidFill>
              </a:rPr>
              <a:t>“</a:t>
            </a:r>
            <a:r>
              <a:rPr lang="en-US" altLang="zh-CN" dirty="0" smtClean="0">
                <a:solidFill>
                  <a:srgbClr val="909465"/>
                </a:solidFill>
              </a:rPr>
              <a:t>一般</a:t>
            </a:r>
            <a:r>
              <a:rPr lang="en-US" altLang="zh-CN" dirty="0">
                <a:solidFill>
                  <a:srgbClr val="909465"/>
                </a:solidFill>
              </a:rPr>
              <a:t>而言，所谓的持邪见者是指置身于佛法之外持有常断邪见的外道</a:t>
            </a:r>
            <a:r>
              <a:rPr lang="en-US" altLang="zh-CN" dirty="0" smtClean="0">
                <a:solidFill>
                  <a:srgbClr val="909465"/>
                </a:solidFill>
              </a:rPr>
              <a:t>。</a:t>
            </a:r>
            <a:r>
              <a:rPr lang="en-US" altLang="zh-CN" dirty="0" smtClean="0">
                <a:solidFill>
                  <a:schemeClr val="accent4"/>
                </a:solidFill>
              </a:rPr>
              <a:t>如果</a:t>
            </a:r>
            <a:r>
              <a:rPr lang="en-US" altLang="zh-CN" dirty="0">
                <a:solidFill>
                  <a:schemeClr val="accent4"/>
                </a:solidFill>
              </a:rPr>
              <a:t>投生为外道或成为随同他们的持邪见者，就会因为自相续被邪见染污而没有修法的良机</a:t>
            </a:r>
            <a:r>
              <a:rPr lang="en-US" altLang="zh-CN" dirty="0" smtClean="0">
                <a:solidFill>
                  <a:schemeClr val="accent4"/>
                </a:solidFill>
              </a:rPr>
              <a:t>。这些</a:t>
            </a:r>
            <a:r>
              <a:rPr lang="en-US" altLang="zh-CN" dirty="0">
                <a:solidFill>
                  <a:schemeClr val="accent4"/>
                </a:solidFill>
              </a:rPr>
              <a:t>人自相续被邪见染污</a:t>
            </a:r>
            <a:r>
              <a:rPr lang="en-US" altLang="zh-CN" dirty="0">
                <a:solidFill>
                  <a:srgbClr val="909465"/>
                </a:solidFill>
              </a:rPr>
              <a:t>，对真实正法不起信解，因此也无有机会修行正法。但值得庆幸的是，在此藏地，因为昔日邬金第二佛（莲花生大师）曾经嘱咐护地母十二尊守护西藏，致使真正的外道无机可乘。可是，作为与之雷同、对正法和上师起邪见之类的人，也没有如理如实修持正法的时机。例如：善星比丘虽然承侍世尊已有二十五年之久，但是他对佛陀无有丝毫信心，唯生邪见，以致于最后在花园中堕为饿鬼</a:t>
            </a:r>
            <a:r>
              <a:rPr lang="en-US" altLang="zh-CN" dirty="0" smtClean="0">
                <a:solidFill>
                  <a:srgbClr val="909465"/>
                </a:solidFill>
              </a:rPr>
              <a:t>。</a:t>
            </a:r>
            <a:r>
              <a:rPr lang="zh-CN" altLang="en-US" dirty="0" smtClean="0">
                <a:solidFill>
                  <a:srgbClr val="909465"/>
                </a:solidFill>
              </a:rPr>
              <a:t>”</a:t>
            </a:r>
            <a:r>
              <a:rPr lang="zh-CN" altLang="en-US" dirty="0">
                <a:solidFill>
                  <a:schemeClr val="accent4"/>
                </a:solidFill>
              </a:rPr>
              <a:t> （</a:t>
            </a:r>
            <a:r>
              <a:rPr lang="en-US" altLang="zh-CN" dirty="0">
                <a:solidFill>
                  <a:schemeClr val="accent4"/>
                </a:solidFill>
              </a:rPr>
              <a:t>Reference</a:t>
            </a:r>
            <a:r>
              <a:rPr lang="zh-CN" altLang="en-US" dirty="0">
                <a:solidFill>
                  <a:schemeClr val="accent4"/>
                </a:solidFill>
              </a:rPr>
              <a:t>：前行引导文）</a:t>
            </a:r>
            <a:endParaRPr kumimoji="1" lang="en-US" altLang="zh-CN" dirty="0">
              <a:solidFill>
                <a:srgbClr val="909465"/>
              </a:solidFill>
            </a:endParaRPr>
          </a:p>
          <a:p>
            <a:pPr marL="68580" indent="0">
              <a:buNone/>
            </a:pPr>
            <a:endParaRPr lang="en-US" altLang="zh-CN" dirty="0">
              <a:solidFill>
                <a:srgbClr val="909465"/>
              </a:solidFill>
            </a:endParaRPr>
          </a:p>
          <a:p>
            <a:endParaRPr kumimoji="1" lang="en-US" altLang="zh-CN" dirty="0">
              <a:solidFill>
                <a:schemeClr val="accent4"/>
              </a:solidFill>
            </a:endParaRPr>
          </a:p>
          <a:p>
            <a:r>
              <a:rPr kumimoji="1" lang="zh-CN" altLang="zh-CN" dirty="0" smtClean="0"/>
              <a:t>4</a:t>
            </a:r>
            <a:r>
              <a:rPr kumimoji="1" lang="zh-CN" altLang="en-US" dirty="0" smtClean="0"/>
              <a:t>）众生</a:t>
            </a:r>
            <a:r>
              <a:rPr kumimoji="1" lang="zh-CN" altLang="en-US" dirty="0"/>
              <a:t>寿命的长</a:t>
            </a:r>
            <a:r>
              <a:rPr kumimoji="1" lang="zh-CN" altLang="en-US" dirty="0" smtClean="0"/>
              <a:t>短：人寿（？）</a:t>
            </a:r>
            <a:endParaRPr kumimoji="1" lang="en-US" altLang="zh-CN" dirty="0" smtClean="0"/>
          </a:p>
          <a:p>
            <a:endParaRPr kumimoji="1" lang="en-US" altLang="zh-CN" dirty="0"/>
          </a:p>
          <a:p>
            <a:pPr marL="68580" indent="0">
              <a:buNone/>
            </a:pPr>
            <a:r>
              <a:rPr kumimoji="1" lang="zh-CN" altLang="en-US" dirty="0" smtClean="0"/>
              <a:t>二、对比：现在的我，有这么好的机会和条件，没有邪见，从学佛的角度来说，我是一个很幸运的人。肯定自己的人生价值。</a:t>
            </a:r>
            <a:endParaRPr kumimoji="1" lang="en-US" altLang="zh-CN" dirty="0" smtClean="0"/>
          </a:p>
          <a:p>
            <a:pPr marL="68580" indent="0">
              <a:buNone/>
            </a:pPr>
            <a:endParaRPr kumimoji="1" lang="en-US" altLang="zh-CN" dirty="0"/>
          </a:p>
          <a:p>
            <a:pPr marL="68580" indent="0">
              <a:buNone/>
            </a:pPr>
            <a:r>
              <a:rPr kumimoji="1" lang="zh-CN" altLang="en-US" dirty="0" smtClean="0"/>
              <a:t>三、珍惜：</a:t>
            </a:r>
            <a:r>
              <a:rPr lang="en-US" altLang="zh-CN" dirty="0" smtClean="0"/>
              <a:t>世间</a:t>
            </a:r>
            <a:r>
              <a:rPr lang="en-US" altLang="zh-CN" dirty="0"/>
              <a:t>有很多生命根本没有办法修行。</a:t>
            </a:r>
            <a:r>
              <a:rPr lang="en-US" altLang="zh-CN" dirty="0" smtClean="0"/>
              <a:t>现在我已经远离</a:t>
            </a:r>
            <a:r>
              <a:rPr lang="zh-CN" altLang="en-US" dirty="0" smtClean="0"/>
              <a:t>邪见</a:t>
            </a:r>
            <a:r>
              <a:rPr lang="en-US" altLang="zh-CN" dirty="0" smtClean="0"/>
              <a:t>无暇</a:t>
            </a:r>
            <a:r>
              <a:rPr lang="en-US" altLang="zh-CN" dirty="0"/>
              <a:t>，得到了修行的机会，这绝不是偶然的。得到这样的机会，真可谓来之不易，千百万劫难逢难遇，所以我一定要好好珍惜，认真修行</a:t>
            </a:r>
            <a:r>
              <a:rPr lang="en-US" altLang="zh-CN" dirty="0" smtClean="0"/>
              <a:t>。</a:t>
            </a:r>
            <a:r>
              <a:rPr lang="zh-CN" altLang="zh-CN" dirty="0"/>
              <a:t>我一定要珍惜这个人身，一定要让生命有意义。否则有一天，我也有可能会失去这一切，这时候我想修行也没有办法。</a:t>
            </a:r>
            <a:r>
              <a:rPr lang="en-US" altLang="zh-CN" dirty="0"/>
              <a:t> </a:t>
            </a:r>
          </a:p>
          <a:p>
            <a:pPr marL="68580" indent="0">
              <a:buNone/>
            </a:pPr>
            <a:endParaRPr kumimoji="1" lang="en-US" altLang="zh-CN" dirty="0" smtClean="0"/>
          </a:p>
          <a:p>
            <a:pPr marL="68580" indent="0">
              <a:buNone/>
            </a:pPr>
            <a:endParaRPr kumimoji="1" lang="en-US" altLang="zh-CN" dirty="0"/>
          </a:p>
          <a:p>
            <a:pPr marL="68580" indent="0">
              <a:buNone/>
            </a:pPr>
            <a:endParaRPr kumimoji="1" lang="en-US" altLang="zh-CN" dirty="0" smtClean="0"/>
          </a:p>
          <a:p>
            <a:pPr marL="68580" indent="0">
              <a:buNone/>
            </a:pPr>
            <a:endParaRPr kumimoji="1" lang="en-US" altLang="zh-CN" dirty="0" smtClean="0"/>
          </a:p>
          <a:p>
            <a:pPr marL="68580" indent="0" algn="just">
              <a:buNone/>
            </a:pPr>
            <a:r>
              <a:rPr kumimoji="1" lang="en-US" altLang="zh-CN" sz="1800" dirty="0">
                <a:solidFill>
                  <a:srgbClr val="660066"/>
                </a:solidFill>
              </a:rPr>
              <a:t>Note</a:t>
            </a:r>
            <a:r>
              <a:rPr kumimoji="1" lang="zh-CN" altLang="en-US" sz="1800" dirty="0">
                <a:solidFill>
                  <a:srgbClr val="660066"/>
                </a:solidFill>
              </a:rPr>
              <a:t>：除了标注了</a:t>
            </a:r>
            <a:r>
              <a:rPr kumimoji="1" lang="en-US" altLang="zh-CN" sz="1800" dirty="0">
                <a:solidFill>
                  <a:srgbClr val="660066"/>
                </a:solidFill>
              </a:rPr>
              <a:t>reference</a:t>
            </a:r>
            <a:r>
              <a:rPr kumimoji="1" lang="zh-CN" altLang="en-US" sz="1800" dirty="0">
                <a:solidFill>
                  <a:srgbClr val="660066"/>
                </a:solidFill>
              </a:rPr>
              <a:t>的地方，其余绝大部分内容参考和摘抄了慧灯禅修班第三册和人身难得（二）视频开示。</a:t>
            </a:r>
            <a:r>
              <a:rPr kumimoji="1" lang="zh-CN" altLang="en-US" sz="1800" dirty="0" smtClean="0">
                <a:solidFill>
                  <a:srgbClr val="660066"/>
                </a:solidFill>
              </a:rPr>
              <a:t>此思维框架的内容的整合只是末学对上师们的开示的浅显理解，仅供师兄们参考和讨论</a:t>
            </a:r>
            <a:r>
              <a:rPr kumimoji="1" lang="zh-CN" altLang="en-US" sz="1800" smtClean="0">
                <a:solidFill>
                  <a:srgbClr val="660066"/>
                </a:solidFill>
              </a:rPr>
              <a:t>。若有任何错谬之处</a:t>
            </a:r>
            <a:r>
              <a:rPr kumimoji="1" lang="en-US" altLang="zh-CN" sz="1800" dirty="0" smtClean="0">
                <a:solidFill>
                  <a:srgbClr val="660066"/>
                </a:solidFill>
              </a:rPr>
              <a:t> </a:t>
            </a:r>
            <a:r>
              <a:rPr kumimoji="1" lang="zh-CN" altLang="en-US" sz="1800" dirty="0" smtClean="0">
                <a:solidFill>
                  <a:srgbClr val="660066"/>
                </a:solidFill>
              </a:rPr>
              <a:t>，末学忏悔，阿弥陀佛！</a:t>
            </a:r>
            <a:endParaRPr kumimoji="1" lang="zh-CN" altLang="en-US" sz="1800" dirty="0">
              <a:solidFill>
                <a:srgbClr val="660066"/>
              </a:solidFill>
            </a:endParaRPr>
          </a:p>
          <a:p>
            <a:pPr marL="68580" indent="0">
              <a:buNone/>
            </a:pPr>
            <a:r>
              <a:rPr kumimoji="1" lang="zh-CN" altLang="en-US" sz="1800" dirty="0" smtClean="0">
                <a:solidFill>
                  <a:srgbClr val="660066"/>
                </a:solidFill>
              </a:rPr>
              <a:t>。</a:t>
            </a:r>
            <a:endParaRPr kumimoji="1" lang="zh-CN" altLang="en-US" sz="1800" dirty="0">
              <a:solidFill>
                <a:srgbClr val="660066"/>
              </a:solidFill>
            </a:endParaRPr>
          </a:p>
          <a:p>
            <a:pPr marL="68580" indent="0">
              <a:buNone/>
            </a:pPr>
            <a:endParaRPr kumimoji="1" lang="zh-CN" altLang="en-US" dirty="0"/>
          </a:p>
        </p:txBody>
      </p:sp>
      <p:sp>
        <p:nvSpPr>
          <p:cNvPr id="2" name="Rectangle 1"/>
          <p:cNvSpPr/>
          <p:nvPr/>
        </p:nvSpPr>
        <p:spPr>
          <a:xfrm>
            <a:off x="784569" y="282516"/>
            <a:ext cx="2031325" cy="646331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zh-CN" altLang="en-US" sz="3600" dirty="0" smtClean="0">
                <a:solidFill>
                  <a:schemeClr val="accent1"/>
                </a:solidFill>
              </a:rPr>
              <a:t>邪见无暇</a:t>
            </a:r>
            <a:endParaRPr lang="zh-CN" altLang="en-US" sz="36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9975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奥斯汀">
  <a:themeElements>
    <a:clrScheme name="奥斯汀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奥斯汀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奥斯汀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奥斯汀.thmx</Template>
  <TotalTime>1671</TotalTime>
  <Words>925</Words>
  <Application>Microsoft Macintosh PowerPoint</Application>
  <PresentationFormat>On-screen Show (4:3)</PresentationFormat>
  <Paragraphs>47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奥斯汀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zhang</dc:creator>
  <cp:lastModifiedBy>Cheng Dong</cp:lastModifiedBy>
  <cp:revision>164</cp:revision>
  <dcterms:created xsi:type="dcterms:W3CDTF">2016-07-06T00:16:41Z</dcterms:created>
  <dcterms:modified xsi:type="dcterms:W3CDTF">2018-05-29T06:52:08Z</dcterms:modified>
</cp:coreProperties>
</file>