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6" r:id="rId3"/>
    <p:sldId id="277" r:id="rId4"/>
    <p:sldId id="301" r:id="rId5"/>
    <p:sldId id="302" r:id="rId6"/>
    <p:sldId id="303" r:id="rId7"/>
    <p:sldId id="304" r:id="rId8"/>
    <p:sldId id="307" r:id="rId9"/>
    <p:sldId id="306" r:id="rId10"/>
    <p:sldId id="308" r:id="rId11"/>
    <p:sldId id="309" r:id="rId12"/>
    <p:sldId id="310" r:id="rId13"/>
    <p:sldId id="313" r:id="rId14"/>
    <p:sldId id="316" r:id="rId15"/>
    <p:sldId id="311" r:id="rId16"/>
    <p:sldId id="312" r:id="rId17"/>
    <p:sldId id="331" r:id="rId18"/>
    <p:sldId id="332" r:id="rId19"/>
    <p:sldId id="317" r:id="rId20"/>
    <p:sldId id="338" r:id="rId21"/>
    <p:sldId id="322" r:id="rId22"/>
    <p:sldId id="323" r:id="rId23"/>
    <p:sldId id="324" r:id="rId24"/>
    <p:sldId id="328" r:id="rId25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DF0"/>
    <a:srgbClr val="0E2961"/>
    <a:srgbClr val="0027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378" y="-96"/>
      </p:cViewPr>
      <p:guideLst>
        <p:guide orient="horz" pos="2160"/>
        <p:guide pos="28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kumimoji="1"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AD1B6D9-F978-2B4E-A7E0-E5FBE950B7C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AB9F893-F1B0-0D46-9DE1-5AB563FF0C2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58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65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894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53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09bOOOPIC8b_1024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" y="197485"/>
            <a:ext cx="9144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65288" y="925743"/>
            <a:ext cx="2214245" cy="48785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zh-CN" sz="4800" dirty="0" smtClean="0">
                <a:solidFill>
                  <a:srgbClr val="4F6228"/>
                </a:solidFill>
                <a:latin typeface="+mj-ea"/>
                <a:ea typeface="+mj-ea"/>
                <a:cs typeface="华文隶书" panose="02010800040101010101" charset="-122"/>
              </a:rPr>
              <a:t>  </a:t>
            </a:r>
            <a:r>
              <a:rPr kumimoji="1" lang="zh-CN" sz="4800" dirty="0" smtClean="0">
                <a:solidFill>
                  <a:srgbClr val="4F6228"/>
                </a:solidFill>
                <a:latin typeface="+mj-ea"/>
                <a:ea typeface="+mj-ea"/>
                <a:cs typeface="华文隶书" panose="02010800040101010101" charset="-122"/>
              </a:rPr>
              <a:t>稻杆经   </a:t>
            </a:r>
            <a:r>
              <a:rPr kumimoji="1" lang="zh-CN" sz="6600" dirty="0" smtClean="0">
                <a:solidFill>
                  <a:srgbClr val="4F6228"/>
                </a:solidFill>
                <a:latin typeface="+mj-ea"/>
                <a:ea typeface="+mj-ea"/>
                <a:cs typeface="华文隶书" panose="02010800040101010101" charset="-122"/>
              </a:rPr>
              <a:t>     修行仪轨</a:t>
            </a:r>
            <a:endParaRPr kumimoji="1" lang="zh-CN" sz="4000" dirty="0">
              <a:solidFill>
                <a:srgbClr val="4F6228"/>
              </a:solidFill>
              <a:latin typeface="+mj-ea"/>
              <a:ea typeface="+mj-ea"/>
              <a:cs typeface="华文隶书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305" y="1027430"/>
            <a:ext cx="7025005" cy="76200"/>
          </a:xfrm>
        </p:spPr>
        <p:txBody>
          <a:bodyPr/>
          <a:lstStyle/>
          <a:p>
            <a:r>
              <a:rPr kumimoji="1" lang="zh-CN" altLang="en-US" dirty="0"/>
              <a:t>入座之语要</a:t>
            </a:r>
            <a:endParaRPr kumimoji="1" lang="zh-CN" altLang="en-US" dirty="0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2655" y="1027430"/>
            <a:ext cx="7247890" cy="5434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305" y="1027430"/>
            <a:ext cx="7025005" cy="76200"/>
          </a:xfrm>
        </p:spPr>
        <p:txBody>
          <a:bodyPr/>
          <a:lstStyle/>
          <a:p>
            <a:r>
              <a:rPr kumimoji="1" lang="zh-CN" altLang="en-US" dirty="0">
                <a:sym typeface="+mn-ea"/>
              </a:rPr>
              <a:t>入座之语要</a:t>
            </a:r>
            <a:r>
              <a:rPr kumimoji="1" lang="zh-CN" altLang="en-US" sz="1800" dirty="0">
                <a:sym typeface="+mn-ea"/>
              </a:rPr>
              <a:t>（早课）</a:t>
            </a:r>
            <a:endParaRPr kumimoji="1" lang="en-US" altLang="zh-CN" sz="1800" dirty="0"/>
          </a:p>
        </p:txBody>
      </p:sp>
      <p:pic>
        <p:nvPicPr>
          <p:cNvPr id="9" name="内容占位符 8" descr="10.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2630" y="1027430"/>
            <a:ext cx="7492365" cy="5268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2330" y="1759585"/>
            <a:ext cx="7025005" cy="76200"/>
          </a:xfrm>
        </p:spPr>
        <p:txBody>
          <a:bodyPr/>
          <a:lstStyle/>
          <a:p>
            <a:r>
              <a:rPr kumimoji="1" lang="zh-CN" altLang="en-US" dirty="0">
                <a:sym typeface="+mn-ea"/>
              </a:rPr>
              <a:t>入座之心要</a:t>
            </a:r>
            <a:endParaRPr kumimoji="1" lang="en-US" altLang="zh-CN" sz="1800" dirty="0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r>
              <a:rPr kumimoji="1" lang="zh-CN" altLang="en-US" sz="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皈依发心</a:t>
            </a:r>
            <a:endParaRPr kumimoji="1" lang="zh-CN" altLang="en-US" sz="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kumimoji="1" lang="zh-CN" altLang="en-US" sz="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祈祷上师</a:t>
            </a:r>
            <a:endParaRPr kumimoji="1" lang="zh-CN" altLang="en-US" sz="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kumimoji="1" lang="zh-CN" altLang="en-US" sz="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观想安住</a:t>
            </a:r>
            <a:endParaRPr kumimoji="1" lang="zh-CN" altLang="en-US" sz="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kumimoji="1" lang="zh-CN" altLang="en-US" sz="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发誓与调心</a:t>
            </a:r>
            <a:endParaRPr kumimoji="1" lang="zh-CN" altLang="en-US" sz="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5790" y="1125855"/>
            <a:ext cx="7025005" cy="76200"/>
          </a:xfrm>
        </p:spPr>
        <p:txBody>
          <a:bodyPr/>
          <a:lstStyle/>
          <a:p>
            <a:r>
              <a:rPr kumimoji="1" lang="zh-CN" altLang="en-US" dirty="0">
                <a:sym typeface="+mn-ea"/>
              </a:rPr>
              <a:t>心要之皈依发心</a:t>
            </a:r>
            <a:endParaRPr kumimoji="1" lang="zh-CN" altLang="en-US" dirty="0">
              <a:sym typeface="+mn-ea"/>
            </a:endParaRPr>
          </a:p>
        </p:txBody>
      </p:sp>
      <p:pic>
        <p:nvPicPr>
          <p:cNvPr id="4" name="内容占位符 3" descr="10.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28065" y="1202055"/>
            <a:ext cx="3075305" cy="5107940"/>
          </a:xfrm>
          <a:prstGeom prst="rect">
            <a:avLst/>
          </a:prstGeom>
        </p:spPr>
      </p:pic>
      <p:pic>
        <p:nvPicPr>
          <p:cNvPr id="5" name="图片 4" descr="10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525" y="1239520"/>
            <a:ext cx="3094990" cy="527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5790" y="1125855"/>
            <a:ext cx="7025005" cy="76200"/>
          </a:xfrm>
        </p:spPr>
        <p:txBody>
          <a:bodyPr/>
          <a:lstStyle/>
          <a:p>
            <a:r>
              <a:rPr kumimoji="1" lang="zh-CN" altLang="en-US" dirty="0">
                <a:sym typeface="+mn-ea"/>
              </a:rPr>
              <a:t>心要之皈依发心</a:t>
            </a:r>
            <a:endParaRPr kumimoji="1" lang="zh-CN" altLang="en-US" dirty="0">
              <a:sym typeface="+mn-ea"/>
            </a:endParaRPr>
          </a:p>
        </p:txBody>
      </p:sp>
      <p:pic>
        <p:nvPicPr>
          <p:cNvPr id="6" name="内容占位符 5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2020" y="1202055"/>
            <a:ext cx="7042150" cy="528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释迦牟尼佛佛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46985" y="309245"/>
            <a:ext cx="4488180" cy="6262370"/>
          </a:xfrm>
          <a:prstGeom prst="rect">
            <a:avLst/>
          </a:prstGeom>
        </p:spPr>
      </p:pic>
      <p:sp>
        <p:nvSpPr>
          <p:cNvPr id="7" name="标题 6"/>
          <p:cNvSpPr/>
          <p:nvPr>
            <p:ph type="title"/>
          </p:nvPr>
        </p:nvSpPr>
        <p:spPr>
          <a:xfrm>
            <a:off x="1078865" y="767715"/>
            <a:ext cx="767080" cy="3658235"/>
          </a:xfrm>
        </p:spPr>
        <p:txBody>
          <a:bodyPr>
            <a:normAutofit fontScale="90000"/>
          </a:bodyPr>
          <a:p>
            <a:r>
              <a:rPr lang="zh-CN" altLang="en-US"/>
              <a:t>观想释迦摩尼佛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释迦牟尼佛佛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46985" y="309245"/>
            <a:ext cx="4488180" cy="6262370"/>
          </a:xfrm>
          <a:prstGeom prst="rect">
            <a:avLst/>
          </a:prstGeom>
        </p:spPr>
      </p:pic>
      <p:sp>
        <p:nvSpPr>
          <p:cNvPr id="7" name="标题 6"/>
          <p:cNvSpPr/>
          <p:nvPr>
            <p:ph type="title"/>
          </p:nvPr>
        </p:nvSpPr>
        <p:spPr>
          <a:xfrm>
            <a:off x="594995" y="741045"/>
            <a:ext cx="560705" cy="5708650"/>
          </a:xfrm>
        </p:spPr>
        <p:txBody>
          <a:bodyPr>
            <a:normAutofit fontScale="90000"/>
          </a:bodyPr>
          <a:p>
            <a:r>
              <a:rPr lang="zh-CN" altLang="en-US" sz="2000"/>
              <a:t>祈祷释迦摩尼佛</a:t>
            </a:r>
            <a:br>
              <a:rPr lang="zh-CN" altLang="en-US" sz="2000"/>
            </a:br>
            <a:br>
              <a:rPr lang="zh-CN" altLang="en-US" sz="2000"/>
            </a:br>
            <a:r>
              <a:rPr lang="zh-CN" altLang="en-US" sz="2000"/>
              <a:t>加持自己证悟缘起法</a:t>
            </a:r>
            <a:br>
              <a:rPr lang="zh-CN" altLang="en-US" sz="2000"/>
            </a:br>
            <a:br>
              <a:rPr lang="zh-CN" altLang="en-US" sz="2000"/>
            </a:br>
            <a:r>
              <a:rPr lang="zh-CN" altLang="en-US" sz="2000"/>
              <a:t>念诵佛号</a:t>
            </a:r>
            <a:endParaRPr lang="zh-CN" altLang="en-US" sz="2000"/>
          </a:p>
        </p:txBody>
      </p:sp>
      <p:sp>
        <p:nvSpPr>
          <p:cNvPr id="2" name="标题 6"/>
          <p:cNvSpPr/>
          <p:nvPr/>
        </p:nvSpPr>
        <p:spPr>
          <a:xfrm>
            <a:off x="1436370" y="309245"/>
            <a:ext cx="560705" cy="5648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2000"/>
              <a:t>南无释迦摩尼佛</a:t>
            </a:r>
            <a:endParaRPr lang="zh-CN" altLang="en-US" sz="2000"/>
          </a:p>
          <a:p>
            <a:r>
              <a:rPr lang="zh-CN" altLang="en-US" sz="2000"/>
              <a:t>二十一遍</a:t>
            </a:r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释迦牟尼佛佛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16405" y="297815"/>
            <a:ext cx="4488180" cy="6262370"/>
          </a:xfrm>
          <a:prstGeom prst="rect">
            <a:avLst/>
          </a:prstGeom>
        </p:spPr>
      </p:pic>
      <p:sp>
        <p:nvSpPr>
          <p:cNvPr id="7" name="标题 6"/>
          <p:cNvSpPr/>
          <p:nvPr>
            <p:ph type="title"/>
          </p:nvPr>
        </p:nvSpPr>
        <p:spPr>
          <a:xfrm>
            <a:off x="594995" y="741045"/>
            <a:ext cx="560705" cy="5708650"/>
          </a:xfrm>
        </p:spPr>
        <p:txBody>
          <a:bodyPr>
            <a:normAutofit/>
          </a:bodyPr>
          <a:p>
            <a:r>
              <a:rPr lang="zh-CN" altLang="en-US" sz="2000"/>
              <a:t>念诵缘起咒 </a:t>
            </a:r>
            <a:br>
              <a:rPr lang="zh-CN" altLang="en-US" sz="2000"/>
            </a:br>
            <a:br>
              <a:rPr lang="zh-CN" altLang="en-US" sz="2000"/>
            </a:br>
            <a:r>
              <a:rPr lang="zh-CN" altLang="en-US" sz="2000"/>
              <a:t>观想缘起咒意义</a:t>
            </a:r>
            <a:br>
              <a:rPr lang="zh-CN" altLang="en-US" sz="2000"/>
            </a:br>
            <a:br>
              <a:rPr lang="zh-CN" altLang="en-US" sz="2000"/>
            </a:br>
            <a:br>
              <a:rPr lang="zh-CN" altLang="en-US" sz="2000"/>
            </a:br>
            <a:br>
              <a:rPr lang="zh-CN" altLang="en-US" sz="2000"/>
            </a:br>
            <a:br>
              <a:rPr lang="zh-CN" altLang="en-US" sz="2000"/>
            </a:br>
            <a:endParaRPr lang="zh-CN" altLang="en-US" sz="2000"/>
          </a:p>
        </p:txBody>
      </p:sp>
      <p:sp>
        <p:nvSpPr>
          <p:cNvPr id="2" name="标题 6"/>
          <p:cNvSpPr/>
          <p:nvPr/>
        </p:nvSpPr>
        <p:spPr>
          <a:xfrm>
            <a:off x="1155700" y="1470660"/>
            <a:ext cx="560705" cy="337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2000"/>
              <a:t>念诵七遍</a:t>
            </a:r>
            <a:endParaRPr lang="zh-CN" altLang="en-US" sz="2000"/>
          </a:p>
        </p:txBody>
      </p:sp>
      <p:sp>
        <p:nvSpPr>
          <p:cNvPr id="12291" name="Content Placeholder 2"/>
          <p:cNvSpPr>
            <a:spLocks noGrp="1"/>
          </p:cNvSpPr>
          <p:nvPr/>
        </p:nvSpPr>
        <p:spPr>
          <a:xfrm>
            <a:off x="6205220" y="1470660"/>
            <a:ext cx="2472055" cy="31565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3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65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894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53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" indent="0">
              <a:buNone/>
            </a:pPr>
            <a:r>
              <a:rPr dirty="0">
                <a:latin typeface="Arial" panose="020B0604020202020204" pitchFamily="34" charset="0"/>
              </a:rPr>
              <a:t>嗡耶达儿玛嘿德扎巴哇</a:t>
            </a:r>
            <a:endParaRPr dirty="0">
              <a:latin typeface="Arial" panose="020B0604020202020204" pitchFamily="34" charset="0"/>
            </a:endParaRPr>
          </a:p>
          <a:p>
            <a:pPr marL="69850" indent="0">
              <a:buNone/>
            </a:pPr>
            <a:r>
              <a:rPr dirty="0">
                <a:latin typeface="Arial" panose="020B0604020202020204" pitchFamily="34" charset="0"/>
              </a:rPr>
              <a:t>嘿登得堪达塔嘎多哈雅巴达 </a:t>
            </a:r>
            <a:endParaRPr dirty="0">
              <a:latin typeface="Arial" panose="020B0604020202020204" pitchFamily="34" charset="0"/>
            </a:endParaRPr>
          </a:p>
          <a:p>
            <a:pPr marL="69850" indent="0">
              <a:buNone/>
            </a:pPr>
            <a:r>
              <a:rPr dirty="0">
                <a:latin typeface="Arial" panose="020B0604020202020204" pitchFamily="34" charset="0"/>
              </a:rPr>
              <a:t>得堪匝友呢若达 诶旺巴德  玛哈 夏儿玛纳娑哈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/>
        </p:nvSpPr>
        <p:spPr>
          <a:xfrm>
            <a:off x="6204585" y="4627245"/>
            <a:ext cx="2472690" cy="13487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3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65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894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53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" indent="0">
              <a:buNone/>
            </a:pPr>
            <a:r>
              <a:rPr lang="zh-CN" dirty="0">
                <a:latin typeface="Arial" panose="020B0604020202020204" pitchFamily="34" charset="0"/>
              </a:rPr>
              <a:t>观想与念诵佛号、心咒、缘起咒交替进行</a:t>
            </a:r>
            <a:endParaRPr lang="zh-CN" dirty="0">
              <a:latin typeface="Arial" panose="020B0604020202020204" pitchFamily="34" charset="0"/>
            </a:endParaRPr>
          </a:p>
          <a:p>
            <a:pPr marL="69850" indent="0">
              <a:buNone/>
            </a:pPr>
            <a:endParaRPr 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5790" y="1125855"/>
            <a:ext cx="7025005" cy="76200"/>
          </a:xfrm>
        </p:spPr>
        <p:txBody>
          <a:bodyPr/>
          <a:lstStyle/>
          <a:p>
            <a:r>
              <a:rPr kumimoji="1" lang="zh-CN" altLang="en-US" dirty="0">
                <a:sym typeface="+mn-ea"/>
              </a:rPr>
              <a:t>心要之发誓与调心</a:t>
            </a:r>
            <a:endParaRPr kumimoji="1" lang="zh-CN" altLang="en-US" dirty="0">
              <a:sym typeface="+mn-ea"/>
            </a:endParaRPr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1043305" y="1525270"/>
            <a:ext cx="6777355" cy="4307205"/>
          </a:xfrm>
        </p:spPr>
        <p:txBody>
          <a:bodyPr/>
          <a:p>
            <a:r>
              <a:rPr kumimoji="1" lang="zh-CN" altLang="en-US" sz="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发誓这一坐坚持不间断</a:t>
            </a:r>
            <a:endParaRPr kumimoji="1" lang="zh-CN" altLang="en-US" sz="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endParaRPr kumimoji="1" lang="zh-CN" altLang="en-US" sz="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r>
              <a:rPr kumimoji="1" lang="zh-CN" altLang="en-US" sz="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再观察自己的打坐目的，发菩提心</a:t>
            </a:r>
            <a:endParaRPr kumimoji="1" lang="zh-CN" altLang="en-US" sz="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释迦牟尼佛佛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16405" y="297815"/>
            <a:ext cx="4488180" cy="6262370"/>
          </a:xfrm>
          <a:prstGeom prst="rect">
            <a:avLst/>
          </a:prstGeom>
        </p:spPr>
      </p:pic>
      <p:sp>
        <p:nvSpPr>
          <p:cNvPr id="7" name="标题 6"/>
          <p:cNvSpPr/>
          <p:nvPr>
            <p:ph type="title"/>
          </p:nvPr>
        </p:nvSpPr>
        <p:spPr>
          <a:xfrm>
            <a:off x="594995" y="741045"/>
            <a:ext cx="560705" cy="5708650"/>
          </a:xfrm>
        </p:spPr>
        <p:txBody>
          <a:bodyPr>
            <a:normAutofit/>
          </a:bodyPr>
          <a:p>
            <a:r>
              <a:rPr lang="zh-CN" altLang="en-US" sz="2000"/>
              <a:t>念诵缘起咒 </a:t>
            </a:r>
            <a:br>
              <a:rPr lang="zh-CN" altLang="en-US" sz="2000"/>
            </a:br>
            <a:br>
              <a:rPr lang="zh-CN" altLang="en-US" sz="2000"/>
            </a:br>
            <a:r>
              <a:rPr lang="zh-CN" altLang="en-US" sz="2000"/>
              <a:t>观想缘起咒意义</a:t>
            </a:r>
            <a:br>
              <a:rPr lang="zh-CN" altLang="en-US" sz="2000"/>
            </a:br>
            <a:br>
              <a:rPr lang="zh-CN" altLang="en-US" sz="2000"/>
            </a:br>
            <a:br>
              <a:rPr lang="zh-CN" altLang="en-US" sz="2000"/>
            </a:br>
            <a:br>
              <a:rPr lang="zh-CN" altLang="en-US" sz="2000"/>
            </a:br>
            <a:br>
              <a:rPr lang="zh-CN" altLang="en-US" sz="2000"/>
            </a:br>
            <a:endParaRPr lang="zh-CN" altLang="en-US" sz="2000"/>
          </a:p>
        </p:txBody>
      </p:sp>
      <p:sp>
        <p:nvSpPr>
          <p:cNvPr id="2" name="标题 6"/>
          <p:cNvSpPr/>
          <p:nvPr/>
        </p:nvSpPr>
        <p:spPr>
          <a:xfrm>
            <a:off x="1155700" y="1470660"/>
            <a:ext cx="560705" cy="3375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2000"/>
              <a:t>念诵七遍</a:t>
            </a:r>
            <a:endParaRPr lang="zh-CN" altLang="en-US" sz="2000"/>
          </a:p>
        </p:txBody>
      </p:sp>
      <p:sp>
        <p:nvSpPr>
          <p:cNvPr id="12291" name="Content Placeholder 2"/>
          <p:cNvSpPr>
            <a:spLocks noGrp="1"/>
          </p:cNvSpPr>
          <p:nvPr/>
        </p:nvSpPr>
        <p:spPr>
          <a:xfrm>
            <a:off x="6205220" y="1470660"/>
            <a:ext cx="2472055" cy="315658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3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65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894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53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anose="05020102010507070707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850" indent="0">
              <a:buNone/>
            </a:pPr>
            <a:r>
              <a:rPr dirty="0">
                <a:latin typeface="Arial" panose="020B0604020202020204" pitchFamily="34" charset="0"/>
              </a:rPr>
              <a:t>嗡耶达儿玛嘿德扎巴哇</a:t>
            </a:r>
            <a:endParaRPr dirty="0">
              <a:latin typeface="Arial" panose="020B0604020202020204" pitchFamily="34" charset="0"/>
            </a:endParaRPr>
          </a:p>
          <a:p>
            <a:pPr marL="69850" indent="0">
              <a:buNone/>
            </a:pPr>
            <a:r>
              <a:rPr dirty="0">
                <a:latin typeface="Arial" panose="020B0604020202020204" pitchFamily="34" charset="0"/>
              </a:rPr>
              <a:t>嘿登得堪达塔嘎多哈雅巴达 </a:t>
            </a:r>
            <a:endParaRPr dirty="0">
              <a:latin typeface="Arial" panose="020B0604020202020204" pitchFamily="34" charset="0"/>
            </a:endParaRPr>
          </a:p>
          <a:p>
            <a:pPr marL="69850" indent="0">
              <a:buNone/>
            </a:pPr>
            <a:r>
              <a:rPr dirty="0">
                <a:latin typeface="Arial" panose="020B0604020202020204" pitchFamily="34" charset="0"/>
              </a:rPr>
              <a:t>得堪匝友呢若达 诶旺巴德  玛哈 夏儿玛纳娑哈</a:t>
            </a:r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5820" y="3522345"/>
            <a:ext cx="7025005" cy="76200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kumimoji="1" lang="zh-CN" altLang="en-US" dirty="0"/>
              <a:t>入座之身要</a:t>
            </a:r>
            <a:br>
              <a:rPr kumimoji="1" lang="zh-CN" altLang="en-US" dirty="0"/>
            </a:br>
            <a:br>
              <a:rPr kumimoji="1" lang="zh-CN" altLang="en-US" dirty="0"/>
            </a:br>
            <a:r>
              <a:rPr kumimoji="1" lang="zh-CN" altLang="en-US" sz="6000" dirty="0"/>
              <a:t>毗卢七法</a:t>
            </a:r>
            <a:endParaRPr kumimoji="1" lang="zh-CN" altLang="en-US" sz="6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950" y="1027430"/>
            <a:ext cx="7452360" cy="76200"/>
          </a:xfrm>
        </p:spPr>
        <p:txBody>
          <a:bodyPr/>
          <a:lstStyle/>
          <a:p>
            <a:r>
              <a:rPr kumimoji="1" lang="zh-CN" sz="2400" dirty="0">
                <a:sym typeface="+mn-ea"/>
              </a:rPr>
              <a:t>结座</a:t>
            </a:r>
            <a:r>
              <a:rPr kumimoji="1" lang="en-US" altLang="zh-CN" sz="2400" dirty="0">
                <a:sym typeface="+mn-ea"/>
              </a:rPr>
              <a:t>-</a:t>
            </a:r>
            <a:r>
              <a:rPr kumimoji="1" lang="zh-CN" altLang="en-US" sz="2400" dirty="0">
                <a:sym typeface="+mn-ea"/>
              </a:rPr>
              <a:t>观想释迦摩尼佛化光融入自心</a:t>
            </a:r>
            <a:endParaRPr kumimoji="1" lang="zh-CN" altLang="en-US" sz="2400" dirty="0">
              <a:sym typeface="+mn-ea"/>
            </a:endParaRPr>
          </a:p>
        </p:txBody>
      </p:sp>
      <p:pic>
        <p:nvPicPr>
          <p:cNvPr id="4" name="内容占位符 3" descr="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29310" y="1103630"/>
            <a:ext cx="7025640" cy="526796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792345" y="4387850"/>
            <a:ext cx="673100" cy="344170"/>
          </a:xfrm>
          <a:prstGeom prst="roundRect">
            <a:avLst/>
          </a:prstGeom>
          <a:solidFill>
            <a:srgbClr val="0E2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726940" y="4330065"/>
            <a:ext cx="803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ECEDF0"/>
                </a:solidFill>
                <a:latin typeface="幼圆" panose="02010509060101010101" charset="-122"/>
                <a:ea typeface="幼圆" panose="02010509060101010101" charset="-122"/>
              </a:rPr>
              <a:t>佛陀</a:t>
            </a:r>
            <a:endParaRPr lang="zh-CN" altLang="en-US" sz="2400" b="1">
              <a:solidFill>
                <a:srgbClr val="ECEDF0"/>
              </a:solidFill>
              <a:latin typeface="幼圆" panose="02010509060101010101" charset="-122"/>
              <a:ea typeface="幼圆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5950" y="1027430"/>
            <a:ext cx="7452360" cy="76200"/>
          </a:xfrm>
        </p:spPr>
        <p:txBody>
          <a:bodyPr/>
          <a:lstStyle/>
          <a:p>
            <a:endParaRPr kumimoji="1" lang="zh-CN" sz="1800" dirty="0">
              <a:sym typeface="+mn-ea"/>
            </a:endParaRPr>
          </a:p>
        </p:txBody>
      </p:sp>
      <p:pic>
        <p:nvPicPr>
          <p:cNvPr id="4" name="内容占位符 3" descr="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36650" y="1170940"/>
            <a:ext cx="6931660" cy="5197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1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13765" y="1027430"/>
            <a:ext cx="7207250" cy="540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5790" y="1109345"/>
            <a:ext cx="7025005" cy="76200"/>
          </a:xfrm>
        </p:spPr>
        <p:txBody>
          <a:bodyPr/>
          <a:lstStyle/>
          <a:p>
            <a:r>
              <a:rPr kumimoji="1" lang="zh-CN" altLang="en-US" dirty="0">
                <a:sym typeface="+mn-ea"/>
              </a:rPr>
              <a:t>出座</a:t>
            </a:r>
            <a:endParaRPr kumimoji="1" lang="zh-CN" altLang="en-US" dirty="0">
              <a:sym typeface="+mn-ea"/>
            </a:endParaRPr>
          </a:p>
        </p:txBody>
      </p:sp>
      <p:sp>
        <p:nvSpPr>
          <p:cNvPr id="5" name="内容占位符 4"/>
          <p:cNvSpPr/>
          <p:nvPr>
            <p:ph idx="1"/>
          </p:nvPr>
        </p:nvSpPr>
        <p:spPr>
          <a:xfrm>
            <a:off x="895985" y="1426845"/>
            <a:ext cx="6924675" cy="4405630"/>
          </a:xfrm>
        </p:spPr>
        <p:txBody>
          <a:bodyPr/>
          <a:p>
            <a:pPr marL="68580" indent="0">
              <a:buNone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自省观察，不堕两边：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修得不好，不能过早的失望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修得好，不能傲慢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发誓下一座更加认真努力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68580" indent="0">
              <a:buNone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回看自己的心态，检查是否信守入座时的誓言，坚持不中断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68580" indent="0">
              <a:buNone/>
            </a:pP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68580" indent="0">
              <a:buNone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回向：把座的功德回向给天下所有的众生，愿所有众生都能离苦得乐，早日成佛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305" y="1027430"/>
            <a:ext cx="7025005" cy="76200"/>
          </a:xfrm>
        </p:spPr>
        <p:txBody>
          <a:bodyPr/>
          <a:lstStyle/>
          <a:p>
            <a:r>
              <a:rPr kumimoji="1" lang="zh-CN" altLang="en-US" dirty="0">
                <a:sym typeface="+mn-ea"/>
              </a:rPr>
              <a:t>入座之身要</a:t>
            </a:r>
            <a:endParaRPr kumimoji="1" lang="zh-CN" altLang="en-US" dirty="0"/>
          </a:p>
        </p:txBody>
      </p:sp>
      <p:pic>
        <p:nvPicPr>
          <p:cNvPr id="5" name="内容占位符 4" descr="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3305" y="1027430"/>
            <a:ext cx="7202805" cy="5400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305" y="1027430"/>
            <a:ext cx="7025005" cy="76200"/>
          </a:xfrm>
        </p:spPr>
        <p:txBody>
          <a:bodyPr/>
          <a:lstStyle/>
          <a:p>
            <a:r>
              <a:rPr kumimoji="1" lang="zh-CN" altLang="en-US" dirty="0">
                <a:sym typeface="+mn-ea"/>
              </a:rPr>
              <a:t>入座之身要</a:t>
            </a:r>
            <a:endParaRPr kumimoji="1" lang="zh-CN" altLang="en-US" dirty="0"/>
          </a:p>
        </p:txBody>
      </p:sp>
      <p:pic>
        <p:nvPicPr>
          <p:cNvPr id="5" name="内容占位符 4" descr="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2815" y="1027430"/>
            <a:ext cx="7278370" cy="5456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5830" y="1027430"/>
            <a:ext cx="7253605" cy="5439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305" y="1027430"/>
            <a:ext cx="7025005" cy="76200"/>
          </a:xfrm>
        </p:spPr>
        <p:txBody>
          <a:bodyPr/>
          <a:lstStyle/>
          <a:p>
            <a:r>
              <a:rPr kumimoji="1" lang="zh-CN" altLang="en-US" dirty="0">
                <a:sym typeface="+mn-ea"/>
              </a:rPr>
              <a:t>入座之身要</a:t>
            </a:r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305" y="1027430"/>
            <a:ext cx="7025005" cy="76200"/>
          </a:xfrm>
        </p:spPr>
        <p:txBody>
          <a:bodyPr/>
          <a:lstStyle/>
          <a:p>
            <a:r>
              <a:rPr kumimoji="1" lang="zh-CN" altLang="en-US" dirty="0">
                <a:sym typeface="+mn-ea"/>
              </a:rPr>
              <a:t>入座之身要</a:t>
            </a:r>
            <a:endParaRPr kumimoji="1" lang="zh-CN" altLang="en-US" dirty="0"/>
          </a:p>
        </p:txBody>
      </p:sp>
      <p:pic>
        <p:nvPicPr>
          <p:cNvPr id="5" name="内容占位符 4" descr="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0910" y="1027430"/>
            <a:ext cx="7256780" cy="5441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5820" y="3522345"/>
            <a:ext cx="7025005" cy="76200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kumimoji="1" lang="zh-CN" altLang="en-US" dirty="0"/>
              <a:t>入座之语要</a:t>
            </a:r>
            <a:br>
              <a:rPr kumimoji="1" lang="zh-CN" altLang="en-US" dirty="0"/>
            </a:br>
            <a:br>
              <a:rPr kumimoji="1" lang="zh-CN" altLang="en-US" dirty="0"/>
            </a:br>
            <a:r>
              <a:rPr kumimoji="1" lang="zh-CN" altLang="en-US" sz="6000" dirty="0"/>
              <a:t>九排浊气</a:t>
            </a:r>
            <a:endParaRPr kumimoji="1" lang="zh-CN" altLang="en-US" sz="6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305" y="1027430"/>
            <a:ext cx="7025005" cy="76200"/>
          </a:xfrm>
        </p:spPr>
        <p:txBody>
          <a:bodyPr/>
          <a:lstStyle/>
          <a:p>
            <a:r>
              <a:rPr kumimoji="1" lang="zh-CN" altLang="en-US" dirty="0"/>
              <a:t>入座之语要</a:t>
            </a:r>
            <a:endParaRPr kumimoji="1" lang="zh-CN" altLang="en-US" dirty="0"/>
          </a:p>
        </p:txBody>
      </p:sp>
      <p:pic>
        <p:nvPicPr>
          <p:cNvPr id="5" name="内容占位符 4" descr="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43305" y="1027430"/>
            <a:ext cx="7235825" cy="5425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3305" y="1027430"/>
            <a:ext cx="7025005" cy="76200"/>
          </a:xfrm>
        </p:spPr>
        <p:txBody>
          <a:bodyPr/>
          <a:lstStyle/>
          <a:p>
            <a:r>
              <a:rPr kumimoji="1" lang="zh-CN" altLang="en-US" dirty="0"/>
              <a:t>入座之语要</a:t>
            </a:r>
            <a:endParaRPr kumimoji="1" lang="zh-CN" altLang="en-US" dirty="0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88695" y="1103630"/>
            <a:ext cx="7207250" cy="540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奥斯汀">
  <a:themeElements>
    <a:clrScheme name="奥斯汀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奥斯汀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奥斯汀.thmx</Template>
  <TotalTime>0</TotalTime>
  <Words>492</Words>
  <Application>WPS Presentation</Application>
  <PresentationFormat>On-screen Show (4:3)</PresentationFormat>
  <Paragraphs>81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Wingdings 2</vt:lpstr>
      <vt:lpstr>华文隶书</vt:lpstr>
      <vt:lpstr>Century Gothic</vt:lpstr>
      <vt:lpstr>微软雅黑</vt:lpstr>
      <vt:lpstr>Arial Unicode MS</vt:lpstr>
      <vt:lpstr>Calibri</vt:lpstr>
      <vt:lpstr>幼圆</vt:lpstr>
      <vt:lpstr>奥斯汀</vt:lpstr>
      <vt:lpstr>PowerPoint 演示文稿</vt:lpstr>
      <vt:lpstr>入座之身要  毗卢七法</vt:lpstr>
      <vt:lpstr>入座之身要</vt:lpstr>
      <vt:lpstr>入座之身要</vt:lpstr>
      <vt:lpstr>入座之身要</vt:lpstr>
      <vt:lpstr>入座之身要</vt:lpstr>
      <vt:lpstr>入座之语要  九排浊气</vt:lpstr>
      <vt:lpstr>入座之语要</vt:lpstr>
      <vt:lpstr>入座之语要</vt:lpstr>
      <vt:lpstr>入座之语要</vt:lpstr>
      <vt:lpstr>入座之语要（早课）</vt:lpstr>
      <vt:lpstr>入座之心要</vt:lpstr>
      <vt:lpstr>心要之皈依发心</vt:lpstr>
      <vt:lpstr>心要之皈依发心</vt:lpstr>
      <vt:lpstr>观想释迦摩尼佛</vt:lpstr>
      <vt:lpstr>祈祷释迦摩尼佛  加持自己证悟缘起法  念诵佛号</vt:lpstr>
      <vt:lpstr>念诵缘起咒   观想缘起咒意义     </vt:lpstr>
      <vt:lpstr>心要之发誓与调心</vt:lpstr>
      <vt:lpstr>念诵缘起咒   观想缘起咒意义     </vt:lpstr>
      <vt:lpstr>结座-观想释迦摩尼佛化光融入自心</vt:lpstr>
      <vt:lpstr>PowerPoint 演示文稿</vt:lpstr>
      <vt:lpstr>PowerPoint 演示文稿</vt:lpstr>
      <vt:lpstr>出座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</dc:creator>
  <cp:lastModifiedBy>lppis</cp:lastModifiedBy>
  <cp:revision>149</cp:revision>
  <dcterms:created xsi:type="dcterms:W3CDTF">2016-07-06T00:16:00Z</dcterms:created>
  <dcterms:modified xsi:type="dcterms:W3CDTF">2019-08-26T20:29:39Z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1033-10.2.0.5838</vt:lpwstr>
  </property>
</Properties>
</file>