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56" r:id="rId4"/>
    <p:sldId id="305" r:id="rId5"/>
    <p:sldId id="306" r:id="rId6"/>
    <p:sldId id="320" r:id="rId7"/>
    <p:sldId id="307" r:id="rId8"/>
    <p:sldId id="321" r:id="rId9"/>
    <p:sldId id="322" r:id="rId10"/>
    <p:sldId id="324" r:id="rId11"/>
    <p:sldId id="323" r:id="rId12"/>
    <p:sldId id="325" r:id="rId13"/>
    <p:sldId id="326" r:id="rId14"/>
    <p:sldId id="327" r:id="rId15"/>
    <p:sldId id="329" r:id="rId16"/>
    <p:sldId id="328" r:id="rId17"/>
    <p:sldId id="330" r:id="rId18"/>
    <p:sldId id="331" r:id="rId19"/>
    <p:sldId id="334" r:id="rId20"/>
    <p:sldId id="335" r:id="rId21"/>
    <p:sldId id="280" r:id="rId22"/>
  </p:sldIdLst>
  <p:sldSz cx="9144000" cy="6858000" type="screen4x3"/>
  <p:notesSz cx="6858000" cy="9144000"/>
  <p:defaultTextStyle>
    <a:defPPr>
      <a:defRPr lang="zh-CN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-1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gradFill rotWithShape="1">
          <a:gsLst>
            <a:gs pos="0">
              <a:srgbClr val="C2F35F">
                <a:alpha val="100000"/>
              </a:srgbClr>
            </a:gs>
            <a:gs pos="62000">
              <a:srgbClr val="92BE3F">
                <a:alpha val="100000"/>
              </a:srgbClr>
            </a:gs>
            <a:gs pos="100000">
              <a:srgbClr val="80A33D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2"/>
          <p:cNvGrpSpPr/>
          <p:nvPr/>
        </p:nvGrpSpPr>
        <p:grpSpPr>
          <a:xfrm>
            <a:off x="-382587" y="0"/>
            <a:ext cx="9932987" cy="6858000"/>
            <a:chOff x="-382404" y="0"/>
            <a:chExt cx="9932332" cy="6858000"/>
          </a:xfrm>
        </p:grpSpPr>
        <p:grpSp>
          <p:nvGrpSpPr>
            <p:cNvPr id="2060" name="Group 44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083" name="Group 4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4" name="Group 5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5" name="Group 9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25" name="Date Placeholder 3"/>
          <p:cNvSpPr>
            <a:spLocks noGrp="1"/>
          </p:cNvSpPr>
          <p:nvPr>
            <p:ph type="dt" sz="half" idx="2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838" y="5719763"/>
            <a:ext cx="283051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5719763"/>
            <a:ext cx="642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fld id="{9A0DB2DC-4C9A-4742-B13C-FB6460FD3503}" type="slidenum">
              <a:rPr lang="zh-CN" altLang="en-US" dirty="0">
                <a:solidFill>
                  <a:schemeClr val="accent1"/>
                </a:solidFill>
                <a:latin typeface="Century Gothic" panose="020B0502020202020204" pitchFamily="34" charset="0"/>
              </a:rPr>
            </a:fld>
            <a:endParaRPr lang="zh-CN" altLang="en-US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gradFill rotWithShape="1">
          <a:gsLst>
            <a:gs pos="0">
              <a:srgbClr val="C2F35F">
                <a:alpha val="100000"/>
              </a:srgbClr>
            </a:gs>
            <a:gs pos="62000">
              <a:srgbClr val="92BE3F">
                <a:alpha val="100000"/>
              </a:srgbClr>
            </a:gs>
            <a:gs pos="100000">
              <a:srgbClr val="80A33D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3"/>
          <p:cNvGrpSpPr/>
          <p:nvPr/>
        </p:nvGrpSpPr>
        <p:grpSpPr>
          <a:xfrm>
            <a:off x="-382587" y="0"/>
            <a:ext cx="9932987" cy="6858000"/>
            <a:chOff x="-382404" y="0"/>
            <a:chExt cx="9932332" cy="6858000"/>
          </a:xfrm>
        </p:grpSpPr>
        <p:grpSp>
          <p:nvGrpSpPr>
            <p:cNvPr id="3084" name="Group 44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3107" name="Group 4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08" name="Group 5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09" name="Group 9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25" name="Date Placeholder 4"/>
          <p:cNvSpPr>
            <a:spLocks noGrp="1"/>
          </p:cNvSpPr>
          <p:nvPr>
            <p:ph type="dt" sz="half" idx="1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fld id="{9A0DB2DC-4C9A-4742-B13C-FB6460FD3503}" type="slidenum">
              <a:rPr lang="zh-CN" altLang="en-US" dirty="0">
                <a:latin typeface="Century Gothic" panose="020B0502020202020204" pitchFamily="34" charset="0"/>
              </a:rPr>
            </a:fld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12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gradFill rotWithShape="1">
          <a:gsLst>
            <a:gs pos="0">
              <a:srgbClr val="C2F35F">
                <a:alpha val="100000"/>
              </a:srgbClr>
            </a:gs>
            <a:gs pos="62000">
              <a:srgbClr val="92BE3F">
                <a:alpha val="100000"/>
              </a:srgbClr>
            </a:gs>
            <a:gs pos="100000">
              <a:srgbClr val="80A33D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3"/>
          <p:cNvGrpSpPr/>
          <p:nvPr/>
        </p:nvGrpSpPr>
        <p:grpSpPr>
          <a:xfrm>
            <a:off x="-382587" y="0"/>
            <a:ext cx="9932987" cy="6858000"/>
            <a:chOff x="-382404" y="0"/>
            <a:chExt cx="9932332" cy="6858000"/>
          </a:xfrm>
        </p:grpSpPr>
        <p:grpSp>
          <p:nvGrpSpPr>
            <p:cNvPr id="4108" name="Group 44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4131" name="Group 4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2" name="Group 5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3" name="Group 9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将图片拖动到占位符，或单击添加图标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25" name="Date Placeholder 4"/>
          <p:cNvSpPr>
            <a:spLocks noGrp="1"/>
          </p:cNvSpPr>
          <p:nvPr>
            <p:ph type="dt" sz="half" idx="1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fld id="{9A0DB2DC-4C9A-4742-B13C-FB6460FD3503}" type="slidenum">
              <a:rPr lang="zh-CN" altLang="en-US" dirty="0">
                <a:latin typeface="Century Gothic" panose="020B0502020202020204" pitchFamily="34" charset="0"/>
              </a:rPr>
            </a:fld>
            <a:endParaRPr lang="zh-CN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>
                <a:alpha val="100000"/>
              </a:srgbClr>
            </a:gs>
            <a:gs pos="62000">
              <a:srgbClr val="92BE3F">
                <a:alpha val="100000"/>
              </a:srgbClr>
            </a:gs>
            <a:gs pos="100000">
              <a:srgbClr val="80A33D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41"/>
          <p:cNvGrpSpPr/>
          <p:nvPr/>
        </p:nvGrpSpPr>
        <p:grpSpPr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FEFEFE"/>
                </a:solidFill>
                <a:latin typeface="Century Gothic" panose="020B0502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  <a:ea typeface="微软雅黑" panose="020B0503020204020204" pitchFamily="34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3"/>
          <p:cNvSpPr>
            <a:spLocks noGrp="1"/>
          </p:cNvSpPr>
          <p:nvPr>
            <p:ph type="title"/>
          </p:nvPr>
        </p:nvSpPr>
        <p:spPr>
          <a:xfrm>
            <a:off x="4740275" y="655638"/>
            <a:ext cx="3303588" cy="519112"/>
          </a:xfrm>
        </p:spPr>
        <p:txBody>
          <a:bodyPr vert="horz" wrap="square" lIns="91440" tIns="45720" rIns="91440" bIns="45720" anchor="b"/>
          <a:p>
            <a:pPr algn="ctr"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发心偈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123" name="文本占位符 5"/>
          <p:cNvSpPr>
            <a:spLocks noGrp="1"/>
          </p:cNvSpPr>
          <p:nvPr>
            <p:ph type="body" sz="half" idx="2"/>
          </p:nvPr>
        </p:nvSpPr>
        <p:spPr>
          <a:xfrm>
            <a:off x="4737100" y="1447800"/>
            <a:ext cx="3298825" cy="4206875"/>
          </a:xfrm>
        </p:spPr>
        <p:txBody>
          <a:bodyPr vert="horz" wrap="square" lIns="91440" tIns="45720" rIns="91440" bIns="45720" anchor="t"/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顶礼本师释迦牟尼佛！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顶礼文殊智慧勇识</a:t>
            </a:r>
            <a:r>
              <a:rPr lang="zh-CN" altLang="zh-CN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！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顶礼传承大恩上师！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无上甚深微妙法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百千万劫难遭遇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我今见闻得受持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愿解如来真实义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为度化一切众生，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请大家发无上殊胜的</a:t>
            </a:r>
            <a:endParaRPr lang="en-US" altLang="zh-CN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buSzPct val="76000"/>
            </a:pPr>
            <a:r>
              <a:rPr lang="zh-CN" altLang="en-US" sz="20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菩提心！</a:t>
            </a:r>
            <a:endParaRPr lang="zh-CN" altLang="en-US" sz="20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eaLnBrk="1" hangingPunct="1">
              <a:buSzPct val="76000"/>
            </a:pPr>
            <a:endParaRPr lang="zh-CN" altLang="en-US" sz="2000" kern="1200" dirty="0">
              <a:solidFill>
                <a:srgbClr val="42424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20160328201008110.JPEG790x60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788" y="519113"/>
            <a:ext cx="3630612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Content Placeholder 7"/>
          <p:cNvSpPr>
            <a:spLocks noGrp="1"/>
          </p:cNvSpPr>
          <p:nvPr>
            <p:ph idx="1"/>
          </p:nvPr>
        </p:nvSpPr>
        <p:spPr>
          <a:xfrm>
            <a:off x="1146175" y="857250"/>
            <a:ext cx="3090863" cy="5149850"/>
          </a:xfrm>
        </p:spPr>
        <p:txBody>
          <a:bodyPr vert="horz" wrap="square" lIns="91440" tIns="45720" rIns="91440" bIns="45720" anchor="t"/>
          <a:p>
            <a:pPr eaLnBrk="1" hangingPunct="1">
              <a:buSzPct val="76000"/>
            </a:pPr>
            <a:endParaRPr lang="en-US" altLang="x-none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42988" y="1536700"/>
            <a:ext cx="7024687" cy="731838"/>
          </a:xfrm>
        </p:spPr>
        <p:txBody>
          <a:bodyPr vert="horz" wrap="square" lIns="91440" tIns="45720" rIns="91440" bIns="45720" anchor="b"/>
          <a:p>
            <a:r>
              <a:rPr lang="zh-CN" altLang="en-US" dirty="0"/>
              <a:t>解释不了就是巧合？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6" name="Oval 5"/>
          <p:cNvSpPr/>
          <p:nvPr/>
        </p:nvSpPr>
        <p:spPr>
          <a:xfrm>
            <a:off x="4562475" y="1912938"/>
            <a:ext cx="3317875" cy="31591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Picture 4" descr="Digital_Universe_53.JPG_1024x7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4313" y="2846388"/>
            <a:ext cx="44608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Box 11"/>
          <p:cNvSpPr txBox="1"/>
          <p:nvPr/>
        </p:nvSpPr>
        <p:spPr>
          <a:xfrm>
            <a:off x="1063625" y="1806575"/>
            <a:ext cx="36877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我们的常规解释是基于感官的认识，其中</a:t>
            </a:r>
            <a:r>
              <a:rPr lang="en-US" altLang="zh-CN" dirty="0">
                <a:latin typeface="Arial" panose="020B0604020202020204" pitchFamily="34" charset="0"/>
              </a:rPr>
              <a:t>80%</a:t>
            </a:r>
            <a:r>
              <a:rPr lang="zh-CN" altLang="en-US" dirty="0">
                <a:latin typeface="Arial" panose="020B0604020202020204" pitchFamily="34" charset="0"/>
              </a:rPr>
              <a:t>来自于视觉，而视觉是漏洞百出的</a:t>
            </a:r>
            <a:r>
              <a:rPr lang="en-US" altLang="zh-CN" dirty="0">
                <a:latin typeface="Arial" panose="020B0604020202020204" pitchFamily="34" charset="0"/>
              </a:rPr>
              <a:t>—</a:t>
            </a:r>
            <a:r>
              <a:rPr lang="zh-CN" altLang="en-US" dirty="0">
                <a:latin typeface="Arial" panose="020B0604020202020204" pitchFamily="34" charset="0"/>
              </a:rPr>
              <a:t>感官并不可靠</a:t>
            </a: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3318" name="TextBox 15"/>
          <p:cNvSpPr txBox="1"/>
          <p:nvPr/>
        </p:nvSpPr>
        <p:spPr>
          <a:xfrm>
            <a:off x="1216025" y="5072063"/>
            <a:ext cx="6664325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用巧合来解释是很幼稚的方法；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细微因果应该寻找其它因素，在感官认知以外；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细微因果有些智慧可以感觉到，我们的意识提升后也可以感觉到</a:t>
            </a: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298950" y="3016250"/>
            <a:ext cx="1120775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298950" y="4071938"/>
            <a:ext cx="1120775" cy="179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1238" y="2846388"/>
            <a:ext cx="2017713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1238" y="3921125"/>
            <a:ext cx="2017713" cy="923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3" name="TextBox 10"/>
          <p:cNvSpPr txBox="1"/>
          <p:nvPr/>
        </p:nvSpPr>
        <p:spPr>
          <a:xfrm>
            <a:off x="2281238" y="3921125"/>
            <a:ext cx="18002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感官感受不到的暗物质 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95%</a:t>
            </a: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3324" name="TextBox 8"/>
          <p:cNvSpPr txBox="1"/>
          <p:nvPr/>
        </p:nvSpPr>
        <p:spPr>
          <a:xfrm>
            <a:off x="2281238" y="2846388"/>
            <a:ext cx="20177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感官可以感受到的物质 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5%</a:t>
            </a:r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42988" y="1495425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近因和远因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0263" y="1338263"/>
            <a:ext cx="7237412" cy="4506912"/>
          </a:xfrm>
        </p:spPr>
        <p:txBody>
          <a:bodyPr vert="horz" wrap="square" lIns="91440" tIns="45720" rIns="91440" bIns="45720" anchor="t"/>
          <a:p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近因：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当下的因缘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远因：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上世，上上世做过的事情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蝴蝶效应：</a:t>
            </a:r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一个细微的因，不断发展演变，可以变得无法想象；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同理，很久以前的一个因素，可以导致现在的结果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双胞胎：</a:t>
            </a:r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同一个父母的双胞胎，环境因素都一样，孩子的性格和长大以后的命运都不一样，说明这不是完全现世的因素决定的。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9213" y="2667000"/>
            <a:ext cx="1093788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近因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6888" y="2667000"/>
            <a:ext cx="1093788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远因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ross 5"/>
          <p:cNvSpPr/>
          <p:nvPr/>
        </p:nvSpPr>
        <p:spPr>
          <a:xfrm>
            <a:off x="2620963" y="2781300"/>
            <a:ext cx="255588" cy="28257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78325" y="2781300"/>
            <a:ext cx="406400" cy="366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64125" y="2667000"/>
            <a:ext cx="1093788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果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42988" y="1495425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近因和远因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0263" y="1338263"/>
            <a:ext cx="4495800" cy="4506912"/>
          </a:xfrm>
        </p:spPr>
        <p:txBody>
          <a:bodyPr vert="horz" wrap="square" lIns="91440" tIns="45720" rIns="91440" bIns="45720" anchor="t"/>
          <a:p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有人努力奋斗，按照客观条件应该成功，但是不成功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有人这生没有努力奋斗过，却轻易地成功了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有更有力的因果在里面，不让客观条件发挥作用。因果不像我们想象的这么简单。我们的感官不能看到真实存在的东西。看不见就不相信是很可笑的想法。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388" name="Picture 8" descr="6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0" y="1135063"/>
            <a:ext cx="1352550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9" descr="3B7D42621E61w640h47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2487613"/>
            <a:ext cx="2079625" cy="155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Down Arrow 11"/>
          <p:cNvSpPr/>
          <p:nvPr/>
        </p:nvSpPr>
        <p:spPr>
          <a:xfrm>
            <a:off x="2743200" y="3629025"/>
            <a:ext cx="555625" cy="414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1" name="Picture 12" descr="16BDD0C2D8A3192D6437593D84CD56664FB71C33_size25_w640_h4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8" y="4327525"/>
            <a:ext cx="2625725" cy="1639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Rounded Rectangle 15"/>
          <p:cNvSpPr/>
          <p:nvPr/>
        </p:nvSpPr>
        <p:spPr>
          <a:xfrm>
            <a:off x="5694363" y="2197100"/>
            <a:ext cx="1800225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042988" y="1495425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因果的成熟规律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830263" y="2693988"/>
            <a:ext cx="3986212" cy="1366837"/>
          </a:xfrm>
        </p:spPr>
        <p:txBody>
          <a:bodyPr vert="horz" wrap="square" lIns="91440" tIns="45720" rIns="91440" bIns="45720" anchor="t"/>
          <a:p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大自然的因果：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水果、粮食、蔬菜不是今天种今天收，需要时间，而且成熟时间不一样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今年上半年吃的米是去年种的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3650" y="1847850"/>
            <a:ext cx="3081338" cy="509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好人没好报，坏人没坏报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63650" y="2509838"/>
            <a:ext cx="3081338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自己做了很多善事没有好报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648200" y="2197100"/>
            <a:ext cx="931863" cy="584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6" name="TextBox 14"/>
          <p:cNvSpPr txBox="1"/>
          <p:nvPr/>
        </p:nvSpPr>
        <p:spPr>
          <a:xfrm>
            <a:off x="5835650" y="2324100"/>
            <a:ext cx="18002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因果不存在吗？</a:t>
            </a:r>
            <a:endParaRPr lang="en-US" altLang="x-none" dirty="0">
              <a:latin typeface="Arial" panose="020B0604020202020204" pitchFamily="34" charset="0"/>
            </a:endParaRPr>
          </a:p>
        </p:txBody>
      </p:sp>
      <p:pic>
        <p:nvPicPr>
          <p:cNvPr id="17417" name="Picture 16" descr="downloa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175" y="5070475"/>
            <a:ext cx="3375025" cy="1290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7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63" y="4217988"/>
            <a:ext cx="2914650" cy="218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8" descr="nature-2444640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654300"/>
            <a:ext cx="3748088" cy="2811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Rounded Rectangle 15"/>
          <p:cNvSpPr/>
          <p:nvPr/>
        </p:nvSpPr>
        <p:spPr>
          <a:xfrm>
            <a:off x="5694363" y="2197100"/>
            <a:ext cx="2403475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042988" y="1495425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因果的成熟规律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830263" y="2693988"/>
            <a:ext cx="7710487" cy="1366837"/>
          </a:xfrm>
        </p:spPr>
        <p:txBody>
          <a:bodyPr vert="horz" wrap="square" lIns="91440" tIns="45720" rIns="91440" bIns="45720" anchor="t"/>
          <a:p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因果四业：</a:t>
            </a:r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现世受           比较大的善恶业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来世受            五无间罪（与现世无关）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以后受            三世以后（几百年） （与现世、下世无关）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4.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不定受            果报很小（遇到某些因缘可以不报）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世间的神通看不到很远的未来和过去，有局限性，无法看清因果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佛的广大神通才能看清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63650" y="1847850"/>
            <a:ext cx="3081338" cy="509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好人没好报，坏人没坏报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63650" y="2509838"/>
            <a:ext cx="3081338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自己做了很多善事没有好报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648200" y="2197100"/>
            <a:ext cx="931863" cy="584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0" name="TextBox 14"/>
          <p:cNvSpPr txBox="1"/>
          <p:nvPr/>
        </p:nvSpPr>
        <p:spPr>
          <a:xfrm>
            <a:off x="5835650" y="2324100"/>
            <a:ext cx="226218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不能说明因果不存在</a:t>
            </a:r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42988" y="1495425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因果的成熟规律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0263" y="2693988"/>
            <a:ext cx="6899275" cy="1366837"/>
          </a:xfrm>
        </p:spPr>
        <p:txBody>
          <a:bodyPr vert="horz" wrap="square" lIns="91440" tIns="45720" rIns="91440" bIns="45720" anchor="t"/>
          <a:p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因果种子成熟次序：   学习</a:t>
            </a:r>
            <a:r>
              <a:rPr lang="en-US" altLang="zh-CN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俱舍论</a:t>
            </a:r>
            <a:r>
              <a:rPr lang="en-US" altLang="zh-CN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同样的罪过：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1.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长期经常做的先成熟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更加执着的先成熟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阿赖耶识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是人的基本意识。善恶的行为表面上消失了，能量储存在阿赖耶识当中，就像数据存入电脑硬盘。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善恶的能量有次第和次序地成熟</a:t>
            </a:r>
            <a:endParaRPr lang="en-US" alt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0263" y="2055813"/>
            <a:ext cx="1695450" cy="63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前世的种子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46450" y="1931988"/>
            <a:ext cx="1887538" cy="887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成熟现世的果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播下后世的种子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32500" y="2055813"/>
            <a:ext cx="1697038" cy="63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后世的果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33675" y="2328863"/>
            <a:ext cx="414338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419725" y="2328863"/>
            <a:ext cx="415925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42988" y="1354138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因果的成熟规律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0263" y="3025775"/>
            <a:ext cx="3311525" cy="3016250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28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如来出现或不出现    法性常在</a:t>
            </a:r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 万事万物的发展变化有自己的因素，因和果是相似的，永远不会错乱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0263" y="1608138"/>
            <a:ext cx="1695450" cy="893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过去的因缘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（看不见的）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远因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06788" y="1608138"/>
            <a:ext cx="1727200" cy="893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客观因素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（看得见的）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近因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32500" y="1735138"/>
            <a:ext cx="1697038" cy="639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无法控制的果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419725" y="1866900"/>
            <a:ext cx="415925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ross 8"/>
          <p:cNvSpPr/>
          <p:nvPr/>
        </p:nvSpPr>
        <p:spPr>
          <a:xfrm>
            <a:off x="2846388" y="1866900"/>
            <a:ext cx="396875" cy="37623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9" name="Picture 9" descr="Digital_Universe_53.JPG_1024x7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1788" y="3025775"/>
            <a:ext cx="4286250" cy="3214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42988" y="1354138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世间正见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30263" y="1649413"/>
            <a:ext cx="6899275" cy="3349625"/>
          </a:xfrm>
        </p:spPr>
        <p:txBody>
          <a:bodyPr vert="horz" wrap="square" lIns="91440" tIns="45720" rIns="91440" bIns="45720" anchor="t"/>
          <a:p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轮回和善恶因果一定要确定是否存在   非常重要</a:t>
            </a:r>
            <a:endParaRPr lang="en-US" altLang="zh-CN" sz="20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关系到人的幸福感、待人处世、家庭生活和社会观念。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每个人需要通过推理的思维的方式、根据研究数据，自己独立思考。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通过闻思修来建立见解，别人替代不了。</a:t>
            </a:r>
            <a:endParaRPr lang="en-US" alt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508" name="Picture 9" descr="1177230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0" y="3697288"/>
            <a:ext cx="3902075" cy="2601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8975" y="1249045"/>
            <a:ext cx="7040880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本课修法要点归摄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395095"/>
            <a:ext cx="7467600" cy="4215130"/>
          </a:xfrm>
        </p:spPr>
        <p:txBody>
          <a:bodyPr vert="horz" wrap="square" lIns="91440" tIns="45720" rIns="91440" bIns="45720" anchor="t"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1.因果律是万事万物（范围）的自然规律（逻辑推理）；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>
              <a:buNone/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万事万物包括外在自然、内心情绪变化、苦乐感受等等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>
              <a:buNone/>
            </a:pPr>
            <a:r>
              <a:rPr lang="en-US" altLang="zh-CN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* </a:t>
            </a: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简单逻辑推理：以形式逻辑方式推理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>
              <a:buNone/>
            </a:pP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2.破斥‘巧合’说（对人的感官的局限性要有定解）；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algn="l">
              <a:buNone/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* 从可见可感知物质比例分析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algn="l">
              <a:buNone/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* 对于不可直接知见事物的规律应具有正见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algn="l">
              <a:buNone/>
            </a:pP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3.各种事物都是近因与远因共同作用的结果；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algn="l">
              <a:buNone/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生活中并非一切都与上一世的善恶因果有关：实例分析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algn="l">
              <a:buNone/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近因：客观因素（现有因素）+ 远因 实例分析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4.理解因果规律运作方式--成熟时间不同（四业）和成熟规律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algn="l">
              <a:buNone/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业果成熟时间有别之规律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" algn="l">
              <a:buNone/>
            </a:pPr>
            <a:r>
              <a:rPr lang="zh-CN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成熟规律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x-none" sz="2000" b="1" dirty="0">
              <a:solidFill>
                <a:srgbClr val="D77C0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42988" y="1354138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思考讨论题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0263" y="1649413"/>
            <a:ext cx="6899275" cy="3349625"/>
          </a:xfrm>
        </p:spPr>
        <p:txBody>
          <a:bodyPr vert="horz" wrap="square" lIns="91440" tIns="45720" rIns="91440" bIns="45720" anchor="t"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善有善报， 恶有恶报，你怎么理解？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你认为懂得善恶因果的行为标准是什么？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思维因果成熟先后的规律对我们解脱有什么启发？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谈谈自己对出离心有什么理解，有出离心了吗？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对于反凡夫， 无法看清三世因果，可以用什么方法来确信善恶因果的存在？</a:t>
            </a:r>
            <a:endParaRPr lang="en-US" alt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 vert="horz" wrap="square" lIns="91440" tIns="45720" rIns="91440" bIns="45720" anchor="b"/>
          <a:p>
            <a:pPr eaLnBrk="1" hangingPunct="1"/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副标题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 vert="horz" wrap="square" lIns="91440" tIns="45720" rIns="91440" bIns="45720" anchor="t"/>
          <a:p>
            <a:pPr eaLnBrk="1" hangingPunct="1">
              <a:buSzPct val="76000"/>
            </a:pPr>
            <a:endParaRPr lang="zh-CN" altLang="en-US" kern="1200" dirty="0">
              <a:solidFill>
                <a:srgbClr val="42424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8" name="图片 3" descr="09bOOOPIC8b_10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5"/>
          <p:cNvSpPr txBox="1"/>
          <p:nvPr/>
        </p:nvSpPr>
        <p:spPr>
          <a:xfrm>
            <a:off x="3686175" y="942975"/>
            <a:ext cx="800100" cy="51196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4000" dirty="0">
                <a:solidFill>
                  <a:srgbClr val="4F6228"/>
                </a:solidFill>
                <a:latin typeface="微软雅黑" panose="020B0503020204020204" pitchFamily="34" charset="-122"/>
                <a:ea typeface="华文隶书" panose="02010800040101010101" charset="-122"/>
              </a:rPr>
              <a:t>因果不虚      </a:t>
            </a:r>
            <a:r>
              <a:rPr lang="zh-CN" altLang="en-US" sz="2800" dirty="0">
                <a:solidFill>
                  <a:srgbClr val="4F6228"/>
                </a:solidFill>
                <a:latin typeface="微软雅黑" panose="020B0503020204020204" pitchFamily="34" charset="-122"/>
                <a:ea typeface="华文隶书" panose="02010800040101010101" charset="-122"/>
              </a:rPr>
              <a:t>视频</a:t>
            </a:r>
            <a:r>
              <a:rPr lang="en-US" altLang="zh-CN" sz="2800" dirty="0">
                <a:solidFill>
                  <a:srgbClr val="4F6228"/>
                </a:solidFill>
                <a:latin typeface="微软雅黑" panose="020B0503020204020204" pitchFamily="34" charset="-122"/>
                <a:ea typeface="华文隶书" panose="02010800040101010101" charset="-122"/>
              </a:rPr>
              <a:t>13</a:t>
            </a:r>
            <a:endParaRPr lang="zh-CN" altLang="en-US" sz="2800" dirty="0">
              <a:solidFill>
                <a:srgbClr val="4F6228"/>
              </a:solidFill>
              <a:latin typeface="微软雅黑" panose="020B0503020204020204" pitchFamily="34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3"/>
          <p:cNvSpPr>
            <a:spLocks noGrp="1"/>
          </p:cNvSpPr>
          <p:nvPr>
            <p:ph type="title"/>
          </p:nvPr>
        </p:nvSpPr>
        <p:spPr>
          <a:xfrm>
            <a:off x="4733925" y="693738"/>
            <a:ext cx="3302000" cy="658812"/>
          </a:xfrm>
        </p:spPr>
        <p:txBody>
          <a:bodyPr vert="horz" wrap="square" lIns="91440" tIns="45720" rIns="91440" bIns="45720" anchor="b"/>
          <a:p>
            <a:pPr algn="ctr"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回向偈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图片占位符 6" descr="images-4.jpeg"/>
          <p:cNvPicPr>
            <a:picLocks noGrp="1" noChangeAspect="1"/>
          </p:cNvPicPr>
          <p:nvPr>
            <p:ph type="pic" idx="1" hasCustomPrompt="1"/>
          </p:nvPr>
        </p:nvPicPr>
        <p:blipFill>
          <a:blip r:embed="rId1"/>
          <a:srcRect l="6614" r="6614"/>
          <a:stretch>
            <a:fillRect/>
          </a:stretch>
        </p:blipFill>
        <p:spPr>
          <a:xfrm>
            <a:off x="1065121" y="587146"/>
            <a:ext cx="3290953" cy="5693949"/>
          </a:xfrm>
          <a:effectLst>
            <a:softEdge rad="112500"/>
          </a:effectLst>
        </p:spPr>
      </p:pic>
      <p:sp>
        <p:nvSpPr>
          <p:cNvPr id="23556" name="文本占位符 5"/>
          <p:cNvSpPr>
            <a:spLocks noGrp="1"/>
          </p:cNvSpPr>
          <p:nvPr>
            <p:ph type="body" sz="half" idx="2"/>
          </p:nvPr>
        </p:nvSpPr>
        <p:spPr>
          <a:xfrm>
            <a:off x="4733925" y="1597025"/>
            <a:ext cx="3302000" cy="4056063"/>
          </a:xfrm>
        </p:spPr>
        <p:txBody>
          <a:bodyPr vert="horz" wrap="square" lIns="91440" tIns="45720" rIns="91440" bIns="45720" anchor="t"/>
          <a:p>
            <a:pPr algn="ctr" eaLnBrk="1" hangingPunct="1">
              <a:lnSpc>
                <a:spcPct val="90000"/>
              </a:lnSpc>
              <a:buSzPct val="76000"/>
            </a:pPr>
            <a:r>
              <a:rPr lang="zh-CN" altLang="en-US" sz="28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文殊师利勇猛智</a:t>
            </a:r>
            <a:endParaRPr lang="en-US" altLang="zh-CN" sz="28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lnSpc>
                <a:spcPct val="90000"/>
              </a:lnSpc>
              <a:buSzPct val="76000"/>
            </a:pPr>
            <a:r>
              <a:rPr lang="zh-CN" altLang="en-US" sz="28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普贤慧行亦复然</a:t>
            </a:r>
            <a:endParaRPr lang="en-US" altLang="zh-CN" sz="28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lnSpc>
                <a:spcPct val="90000"/>
              </a:lnSpc>
              <a:buSzPct val="76000"/>
            </a:pPr>
            <a:r>
              <a:rPr lang="zh-CN" altLang="en-US" sz="28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我今回向诸善根</a:t>
            </a:r>
            <a:endParaRPr lang="en-US" altLang="zh-CN" sz="28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lnSpc>
                <a:spcPct val="90000"/>
              </a:lnSpc>
              <a:buSzPct val="76000"/>
            </a:pPr>
            <a:r>
              <a:rPr lang="zh-CN" altLang="en-US" sz="28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随彼一切常修学</a:t>
            </a:r>
            <a:endParaRPr lang="en-US" altLang="zh-CN" sz="28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lnSpc>
                <a:spcPct val="90000"/>
              </a:lnSpc>
              <a:buSzPct val="76000"/>
            </a:pPr>
            <a:r>
              <a:rPr lang="zh-CN" altLang="en-US" sz="28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三世诸佛所称叹</a:t>
            </a:r>
            <a:endParaRPr lang="en-US" altLang="zh-CN" sz="28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lnSpc>
                <a:spcPct val="90000"/>
              </a:lnSpc>
              <a:buSzPct val="76000"/>
            </a:pPr>
            <a:r>
              <a:rPr lang="zh-CN" altLang="en-US" sz="28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如是最胜诸大愿</a:t>
            </a:r>
            <a:endParaRPr lang="en-US" altLang="zh-CN" sz="28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lnSpc>
                <a:spcPct val="90000"/>
              </a:lnSpc>
              <a:buSzPct val="76000"/>
            </a:pPr>
            <a:r>
              <a:rPr lang="zh-CN" altLang="en-US" sz="28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我今回向诸善根</a:t>
            </a:r>
            <a:endParaRPr lang="en-US" altLang="zh-CN" sz="28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algn="ctr" eaLnBrk="1" hangingPunct="1">
              <a:lnSpc>
                <a:spcPct val="90000"/>
              </a:lnSpc>
              <a:buSzPct val="76000"/>
            </a:pPr>
            <a:r>
              <a:rPr lang="zh-CN" altLang="en-US" sz="2800" kern="1200" dirty="0">
                <a:solidFill>
                  <a:srgbClr val="424242"/>
                </a:solidFill>
                <a:latin typeface="微软雅黑" panose="020B0503020204020204" pitchFamily="34" charset="-122"/>
                <a:ea typeface="华文隶书" panose="02010800040101010101" charset="-122"/>
                <a:cs typeface="+mn-cs"/>
              </a:rPr>
              <a:t>为得普贤殊胜行</a:t>
            </a:r>
            <a:endParaRPr lang="en-US" altLang="zh-CN" sz="2800" kern="1200" dirty="0">
              <a:solidFill>
                <a:srgbClr val="424242"/>
              </a:solidFill>
              <a:latin typeface="微软雅黑" panose="020B0503020204020204" pitchFamily="34" charset="-122"/>
              <a:ea typeface="华文隶书" panose="02010800040101010101" charset="-122"/>
              <a:cs typeface="+mn-cs"/>
            </a:endParaRPr>
          </a:p>
          <a:p>
            <a:pPr eaLnBrk="1" hangingPunct="1">
              <a:lnSpc>
                <a:spcPct val="90000"/>
              </a:lnSpc>
              <a:buSzPct val="76000"/>
            </a:pPr>
            <a:endParaRPr lang="zh-CN" altLang="en-US" sz="2800" kern="1200" dirty="0">
              <a:solidFill>
                <a:srgbClr val="42424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58825"/>
          </a:xfrm>
        </p:spPr>
        <p:txBody>
          <a:bodyPr vert="horz" wrap="square" lIns="91440" tIns="45720" rIns="91440" bIns="45720" anchor="b"/>
          <a:p>
            <a:r>
              <a:rPr lang="zh-CN" altLang="en-US" dirty="0"/>
              <a:t>目录</a:t>
            </a:r>
            <a:endParaRPr lang="en-US" altLang="x-none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0413" y="1785938"/>
            <a:ext cx="7059612" cy="4046537"/>
          </a:xfrm>
        </p:spPr>
        <p:txBody>
          <a:bodyPr vert="horz" wrap="square" lIns="91440" tIns="45720" rIns="91440" bIns="45720" anchor="t"/>
          <a:p>
            <a:pPr>
              <a:buNone/>
            </a:pPr>
            <a:endParaRPr lang="en-US" altLang="x-none" dirty="0"/>
          </a:p>
          <a:p>
            <a:r>
              <a:rPr lang="zh-CN" altLang="en-US" dirty="0"/>
              <a:t>修出离心的原理</a:t>
            </a:r>
            <a:endParaRPr lang="en-US" altLang="zh-CN" dirty="0"/>
          </a:p>
          <a:p>
            <a:r>
              <a:rPr lang="zh-CN" altLang="en-US" dirty="0"/>
              <a:t>善恶因果规律是否存在的推理</a:t>
            </a:r>
            <a:endParaRPr lang="en-US" altLang="zh-CN" dirty="0"/>
          </a:p>
          <a:p>
            <a:r>
              <a:rPr lang="zh-CN" altLang="en-US" dirty="0"/>
              <a:t>果报成熟的规律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endParaRPr lang="en-US" altLang="x-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ounded Rectangle 11"/>
          <p:cNvSpPr/>
          <p:nvPr/>
        </p:nvSpPr>
        <p:spPr>
          <a:xfrm>
            <a:off x="6570663" y="3154363"/>
            <a:ext cx="1771650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42988" y="2970213"/>
            <a:ext cx="1747838" cy="1046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1042988" y="862013"/>
            <a:ext cx="7024687" cy="1830387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r>
              <a:rPr lang="zh-CN" altLang="en-US" dirty="0"/>
              <a:t>修出离心的原理</a:t>
            </a:r>
            <a:br>
              <a:rPr lang="en-US" altLang="zh-CN" dirty="0"/>
            </a:br>
            <a:br>
              <a:rPr lang="en-US" altLang="zh-CN" dirty="0"/>
            </a:br>
            <a:endParaRPr lang="en-US" altLang="x-none" dirty="0"/>
          </a:p>
        </p:txBody>
      </p:sp>
      <p:sp>
        <p:nvSpPr>
          <p:cNvPr id="4" name="Oval 3"/>
          <p:cNvSpPr/>
          <p:nvPr/>
        </p:nvSpPr>
        <p:spPr>
          <a:xfrm>
            <a:off x="2941638" y="1876425"/>
            <a:ext cx="3392488" cy="32607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8" name="TextBox 6"/>
          <p:cNvSpPr txBox="1"/>
          <p:nvPr/>
        </p:nvSpPr>
        <p:spPr>
          <a:xfrm>
            <a:off x="1042988" y="3262313"/>
            <a:ext cx="18986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学佛的目标</a:t>
            </a: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Heart 8"/>
          <p:cNvSpPr/>
          <p:nvPr/>
        </p:nvSpPr>
        <p:spPr>
          <a:xfrm>
            <a:off x="3563938" y="2436813"/>
            <a:ext cx="2054225" cy="2235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00" name="TextBox 4"/>
          <p:cNvSpPr txBox="1"/>
          <p:nvPr/>
        </p:nvSpPr>
        <p:spPr>
          <a:xfrm>
            <a:off x="4062413" y="2970213"/>
            <a:ext cx="11033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现世过得好一点</a:t>
            </a: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201" name="TextBox 5"/>
          <p:cNvSpPr txBox="1"/>
          <p:nvPr/>
        </p:nvSpPr>
        <p:spPr>
          <a:xfrm>
            <a:off x="4062413" y="3616325"/>
            <a:ext cx="11033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来世人天福报</a:t>
            </a: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2925" y="3430588"/>
            <a:ext cx="325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轮                                    回</a:t>
            </a:r>
            <a:endParaRPr kumimoji="0" lang="en-US" kern="1200" cap="none" spc="0" normalizeH="0" baseline="0" noProof="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03" name="TextBox 10"/>
          <p:cNvSpPr txBox="1"/>
          <p:nvPr/>
        </p:nvSpPr>
        <p:spPr>
          <a:xfrm>
            <a:off x="6570663" y="3262313"/>
            <a:ext cx="2214562" cy="92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心没有离开轮回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没有想过解脱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没有出离心</a:t>
            </a:r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ounded Rectangle 11"/>
          <p:cNvSpPr/>
          <p:nvPr/>
        </p:nvSpPr>
        <p:spPr>
          <a:xfrm>
            <a:off x="6221413" y="2590800"/>
            <a:ext cx="1773238" cy="1209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042988" y="862013"/>
            <a:ext cx="7024687" cy="1830387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r>
              <a:rPr lang="zh-CN" altLang="en-US" dirty="0"/>
              <a:t>修出离心的原理</a:t>
            </a:r>
            <a:br>
              <a:rPr lang="en-US" altLang="zh-CN" dirty="0"/>
            </a:br>
            <a:br>
              <a:rPr lang="en-US" altLang="zh-CN" dirty="0"/>
            </a:br>
            <a:endParaRPr lang="en-US" altLang="x-none" dirty="0"/>
          </a:p>
        </p:txBody>
      </p:sp>
      <p:sp>
        <p:nvSpPr>
          <p:cNvPr id="4" name="Oval 3"/>
          <p:cNvSpPr/>
          <p:nvPr/>
        </p:nvSpPr>
        <p:spPr>
          <a:xfrm>
            <a:off x="923925" y="1885950"/>
            <a:ext cx="2470150" cy="25368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Heart 8"/>
          <p:cNvSpPr/>
          <p:nvPr/>
        </p:nvSpPr>
        <p:spPr>
          <a:xfrm>
            <a:off x="4524375" y="2590800"/>
            <a:ext cx="1196975" cy="112712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0450" y="2828925"/>
            <a:ext cx="990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轮   回</a:t>
            </a:r>
            <a:endParaRPr kumimoji="0" lang="en-US" kern="1200" cap="none" spc="0" normalizeH="0" baseline="0" noProof="0" dirty="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23" name="TextBox 10"/>
          <p:cNvSpPr txBox="1"/>
          <p:nvPr/>
        </p:nvSpPr>
        <p:spPr>
          <a:xfrm>
            <a:off x="6221413" y="2736850"/>
            <a:ext cx="2216150" cy="92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心先走出轮回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行为跟着心走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出离心</a:t>
            </a:r>
            <a:endParaRPr lang="en-US" altLang="x-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224" name="Picture 13" descr="執行力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2378075"/>
            <a:ext cx="985838" cy="1217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ight Arrow 14"/>
          <p:cNvSpPr/>
          <p:nvPr/>
        </p:nvSpPr>
        <p:spPr>
          <a:xfrm>
            <a:off x="3168650" y="2828925"/>
            <a:ext cx="12334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6" name="TextBox 15"/>
          <p:cNvSpPr txBox="1"/>
          <p:nvPr/>
        </p:nvSpPr>
        <p:spPr>
          <a:xfrm>
            <a:off x="1263650" y="4619625"/>
            <a:ext cx="4957763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比喻：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移民也是心先离开原居住地，经过一番努力，人最终去到新的地方。</a:t>
            </a:r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42988" y="1536700"/>
            <a:ext cx="7024687" cy="731838"/>
          </a:xfrm>
        </p:spPr>
        <p:txBody>
          <a:bodyPr vert="horz" wrap="square" lIns="91440" tIns="45720" rIns="91440" bIns="45720" anchor="b"/>
          <a:p>
            <a:r>
              <a:rPr lang="zh-CN" altLang="en-US" dirty="0"/>
              <a:t>心出来的理由和动力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0263" y="1725613"/>
            <a:ext cx="7237412" cy="4449762"/>
          </a:xfrm>
        </p:spPr>
        <p:txBody>
          <a:bodyPr vert="horz" wrap="square" lIns="91440" tIns="45720" rIns="91440" bIns="45720" anchor="t"/>
          <a:p>
            <a:r>
              <a:rPr lang="zh-CN" altLang="en-US" sz="28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轮回痛苦  </a:t>
            </a:r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轮回里的幸福和快乐都是相对的、变化无常的，没有一个可以追求的永久的幸福，要摆脱痛苦就必须超越轮回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因果不虚</a:t>
            </a:r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四个外加行就像飞机的四个发动机，没有四个发动机的推力飞机不能起飞，飞行中发动机坏了飞机会掉下来；四加行修不好就生不起出离心，修行过程中也会失去前进的动力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x-none" sz="2000" b="1" dirty="0">
              <a:solidFill>
                <a:srgbClr val="D77C0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42988" y="1536700"/>
            <a:ext cx="7024687" cy="731838"/>
          </a:xfrm>
        </p:spPr>
        <p:txBody>
          <a:bodyPr vert="horz" wrap="square" lIns="91440" tIns="45720" rIns="91440" bIns="45720" anchor="b"/>
          <a:p>
            <a:r>
              <a:rPr lang="zh-CN" altLang="en-US" dirty="0"/>
              <a:t>因果不虚的理论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0580" y="1725930"/>
            <a:ext cx="7237095" cy="3141980"/>
          </a:xfrm>
        </p:spPr>
        <p:txBody>
          <a:bodyPr vert="horz" wrap="square" lIns="91440" tIns="45720" rIns="91440" bIns="45720" anchor="t"/>
          <a:p>
            <a:r>
              <a:rPr lang="zh-CN" altLang="en-US" sz="28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缘起  </a:t>
            </a:r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佛说稻杆经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x-none" sz="2000" b="1" dirty="0">
              <a:solidFill>
                <a:srgbClr val="D77C0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7988" y="3006725"/>
            <a:ext cx="2357438" cy="717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外因缘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因果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7988" y="4140200"/>
            <a:ext cx="2357438" cy="715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内因缘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十二缘起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42988" y="1536700"/>
            <a:ext cx="7024687" cy="731838"/>
          </a:xfrm>
        </p:spPr>
        <p:txBody>
          <a:bodyPr vert="horz" wrap="square" lIns="91440" tIns="45720" rIns="91440" bIns="45720" anchor="b"/>
          <a:p>
            <a:r>
              <a:rPr lang="zh-CN" altLang="en-US" dirty="0"/>
              <a:t>因果的范围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30263" y="1725613"/>
            <a:ext cx="3613150" cy="3232150"/>
          </a:xfrm>
        </p:spPr>
        <p:txBody>
          <a:bodyPr vert="horz" wrap="square" lIns="91440" tIns="45720" rIns="91440" bIns="45720" anchor="t"/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人内在的精神变化、外界的大自然的变化、人生中发生一切、幸福和痛苦都在因果的网络中，有一定规律；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当生活中遇到常规推理解释不了的现象时，人们习惯性地用“巧合”来解释；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实际上并不是这么简单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x-none" sz="2000" b="1" dirty="0">
              <a:solidFill>
                <a:srgbClr val="D77C0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2" name="Picture 3" descr="slavicgods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0738" y="971550"/>
            <a:ext cx="3643312" cy="520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42988" y="1495425"/>
            <a:ext cx="7024687" cy="701675"/>
          </a:xfrm>
        </p:spPr>
        <p:txBody>
          <a:bodyPr vert="horz" wrap="square" lIns="91440" tIns="45720" rIns="91440" bIns="45720" anchor="b"/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善恶因果的规律和逻辑推理</a:t>
            </a:r>
            <a:br>
              <a:rPr lang="en-US" altLang="zh-CN" dirty="0"/>
            </a:br>
            <a:endParaRPr lang="en-US" altLang="x-non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0263" y="1495425"/>
            <a:ext cx="7237412" cy="4214813"/>
          </a:xfrm>
        </p:spPr>
        <p:txBody>
          <a:bodyPr vert="horz" wrap="square" lIns="91440" tIns="45720" rIns="91440" bIns="45720" anchor="t"/>
          <a:p>
            <a:endParaRPr lang="en-US" altLang="zh-CN" sz="2800" b="1" dirty="0">
              <a:solidFill>
                <a:srgbClr val="D77C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大自然的因果规律：因和果是相似的，种瓜得瓜，种豆得豆，从来不会错乱。善恶因果应该也不例外，善有善报，恶有恶报。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因果规律不是人为的，个人不相信不是否定因果存在的理由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有神通的人和佛的智慧可以看到部分和全部的因果，一般人看不到，我们应该相信佛的智慧。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我们可以通过形式逻辑推理来确定善恶因果的规律：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大前提：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万事万物都在因果中，因和果是相似的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小前提：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善恶也是大自然的一部分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2000" b="1" dirty="0">
                <a:solidFill>
                  <a:srgbClr val="D77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结论：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善有善报，恶有恶报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x-none" sz="2000" b="1" dirty="0">
              <a:solidFill>
                <a:srgbClr val="D77C0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奥斯汀.thmx</Template>
  <TotalTime>0</TotalTime>
  <Words>2361</Words>
  <Application>WPS 演示</Application>
  <PresentationFormat>On-screen Show (4:3)</PresentationFormat>
  <Paragraphs>255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Century Gothic</vt:lpstr>
      <vt:lpstr>Wingdings 2</vt:lpstr>
      <vt:lpstr>华文隶书</vt:lpstr>
      <vt:lpstr>Arial Unicode MS</vt:lpstr>
      <vt:lpstr>Calibri</vt:lpstr>
      <vt:lpstr>奥斯汀</vt:lpstr>
      <vt:lpstr>发心偈</vt:lpstr>
      <vt:lpstr>PowerPoint 演示文稿</vt:lpstr>
      <vt:lpstr>目录</vt:lpstr>
      <vt:lpstr> 修出离心的原理  </vt:lpstr>
      <vt:lpstr> 修出离心的原理  </vt:lpstr>
      <vt:lpstr>心出来的理由和动力 </vt:lpstr>
      <vt:lpstr>因果不虚的理论 </vt:lpstr>
      <vt:lpstr>因果的范围 </vt:lpstr>
      <vt:lpstr>      善恶因果的规律和逻辑推理 </vt:lpstr>
      <vt:lpstr>解释不了就是巧合？ </vt:lpstr>
      <vt:lpstr>      近因和远因 </vt:lpstr>
      <vt:lpstr>      近因和远因 </vt:lpstr>
      <vt:lpstr>      因果的成熟规律 </vt:lpstr>
      <vt:lpstr>      因果的成熟规律 </vt:lpstr>
      <vt:lpstr>      因果的成熟规律 </vt:lpstr>
      <vt:lpstr>      因果的成熟规律 </vt:lpstr>
      <vt:lpstr>      世间正见 </vt:lpstr>
      <vt:lpstr>      善恶因果的规律和逻辑推理 </vt:lpstr>
      <vt:lpstr>      思考讨论题 </vt:lpstr>
      <vt:lpstr>回向偈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</dc:creator>
  <cp:lastModifiedBy>赵娟</cp:lastModifiedBy>
  <cp:revision>263</cp:revision>
  <dcterms:created xsi:type="dcterms:W3CDTF">2016-07-06T00:16:00Z</dcterms:created>
  <dcterms:modified xsi:type="dcterms:W3CDTF">2018-03-24T03:03:22Z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