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9" r:id="rId3"/>
    <p:sldId id="256" r:id="rId4"/>
    <p:sldId id="305" r:id="rId5"/>
    <p:sldId id="306" r:id="rId6"/>
    <p:sldId id="320" r:id="rId7"/>
    <p:sldId id="322" r:id="rId8"/>
    <p:sldId id="336" r:id="rId9"/>
    <p:sldId id="324" r:id="rId10"/>
    <p:sldId id="337" r:id="rId11"/>
    <p:sldId id="338" r:id="rId12"/>
    <p:sldId id="339" r:id="rId13"/>
    <p:sldId id="340" r:id="rId14"/>
    <p:sldId id="341" r:id="rId15"/>
    <p:sldId id="334" r:id="rId16"/>
    <p:sldId id="280" r:id="rId17"/>
  </p:sldIdLst>
  <p:sldSz cx="9144000" cy="6858000" type="screen4x3"/>
  <p:notesSz cx="6858000" cy="9144000"/>
  <p:defaultTextStyle>
    <a:defPPr>
      <a:defRPr lang="zh-CN"/>
    </a:defPPr>
    <a:lvl1pPr marL="0" lvl="0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1pPr>
    <a:lvl2pPr marL="457200" lvl="1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2pPr>
    <a:lvl3pPr marL="914400" lvl="2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3pPr>
    <a:lvl4pPr marL="1371600" lvl="3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4pPr>
    <a:lvl5pPr marL="1828800" lvl="4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5pPr>
    <a:lvl6pPr marL="2286000" lvl="5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6pPr>
    <a:lvl7pPr marL="2743200" lvl="6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7pPr>
    <a:lvl8pPr marL="3200400" lvl="7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8pPr>
    <a:lvl9pPr marL="3657600" lvl="8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84" d="100"/>
          <a:sy n="84" d="100"/>
        </p:scale>
        <p:origin x="-1402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gradFill rotWithShape="1">
          <a:gsLst>
            <a:gs pos="0">
              <a:srgbClr val="C2F35F">
                <a:alpha val="100000"/>
              </a:srgbClr>
            </a:gs>
            <a:gs pos="62000">
              <a:srgbClr val="92BE3F">
                <a:alpha val="100000"/>
              </a:srgbClr>
            </a:gs>
            <a:gs pos="100000">
              <a:srgbClr val="80A33D">
                <a:alpha val="100000"/>
              </a:srgbClr>
            </a:gs>
          </a:gsLst>
          <a:lin ang="540000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42"/>
          <p:cNvGrpSpPr/>
          <p:nvPr/>
        </p:nvGrpSpPr>
        <p:grpSpPr>
          <a:xfrm>
            <a:off x="-382587" y="0"/>
            <a:ext cx="9932987" cy="6858000"/>
            <a:chOff x="-382404" y="0"/>
            <a:chExt cx="9932332" cy="6858000"/>
          </a:xfrm>
        </p:grpSpPr>
        <p:grpSp>
          <p:nvGrpSpPr>
            <p:cNvPr id="2060" name="Group 44"/>
            <p:cNvGrpSpPr/>
            <p:nvPr/>
          </p:nvGrpSpPr>
          <p:grpSpPr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083" name="Group 4"/>
              <p:cNvGrpSpPr/>
              <p:nvPr/>
            </p:nvGrpSpPr>
            <p:grpSpPr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118" name="Rectangle 117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9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20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084" name="Group 5"/>
              <p:cNvGrpSpPr/>
              <p:nvPr/>
            </p:nvGrpSpPr>
            <p:grpSpPr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103" name="Rectangle 102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6" name="Rectangle 11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7" name="Rectangle 116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085" name="Group 9"/>
              <p:cNvGrpSpPr/>
              <p:nvPr/>
            </p:nvGrpSpPr>
            <p:grpSpPr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94" name="Rectangle 93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1" name="Rectangle 100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2" name="Rectangle 101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91" name="Rectangle 90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63" name="Freeform 62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4" name="Freeform 63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5" name="Freeform 64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7" name="Freeform 66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3" name="Hexagon 72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4" name="Hexagon 73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5" name="Hexagon 74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6" name="Freeform 75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7" name="Hexagon 76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8" name="Hexagon 77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9" name="Hexagon 78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0" name="Hexagon 79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1" name="Hexagon 80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" name="Hexagon 81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3" name="Hexagon 82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4" name="Hexagon 83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5" name="Hexagon 84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6" name="Freeform 85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7" name="Freeform 86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1" name="Rectangle 120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125" name="Date Placeholder 3"/>
          <p:cNvSpPr>
            <a:spLocks noGrp="1"/>
          </p:cNvSpPr>
          <p:nvPr>
            <p:ph type="dt" sz="half" idx="2"/>
          </p:nvPr>
        </p:nvSpPr>
        <p:spPr>
          <a:xfrm>
            <a:off x="4738688" y="1516063"/>
            <a:ext cx="2133600" cy="752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2400"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03838" y="5719763"/>
            <a:ext cx="283051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5719763"/>
            <a:ext cx="6429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fld id="{9A0DB2DC-4C9A-4742-B13C-FB6460FD3503}" type="slidenum">
              <a:rPr lang="zh-CN" altLang="en-US" dirty="0">
                <a:solidFill>
                  <a:schemeClr val="accent1"/>
                </a:solidFill>
                <a:latin typeface="Century Gothic" panose="020B0502020202020204" pitchFamily="34" charset="0"/>
              </a:rPr>
            </a:fld>
            <a:endParaRPr lang="zh-CN" altLang="en-US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bg>
      <p:bgPr>
        <a:gradFill rotWithShape="1">
          <a:gsLst>
            <a:gs pos="0">
              <a:srgbClr val="C2F35F">
                <a:alpha val="100000"/>
              </a:srgbClr>
            </a:gs>
            <a:gs pos="62000">
              <a:srgbClr val="92BE3F">
                <a:alpha val="100000"/>
              </a:srgbClr>
            </a:gs>
            <a:gs pos="100000">
              <a:srgbClr val="80A33D">
                <a:alpha val="100000"/>
              </a:srgbClr>
            </a:gs>
          </a:gsLst>
          <a:lin ang="540000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43"/>
          <p:cNvGrpSpPr/>
          <p:nvPr/>
        </p:nvGrpSpPr>
        <p:grpSpPr>
          <a:xfrm>
            <a:off x="-382587" y="0"/>
            <a:ext cx="9932987" cy="6858000"/>
            <a:chOff x="-382404" y="0"/>
            <a:chExt cx="9932332" cy="6858000"/>
          </a:xfrm>
        </p:grpSpPr>
        <p:grpSp>
          <p:nvGrpSpPr>
            <p:cNvPr id="3084" name="Group 44"/>
            <p:cNvGrpSpPr/>
            <p:nvPr/>
          </p:nvGrpSpPr>
          <p:grpSpPr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3107" name="Group 4"/>
              <p:cNvGrpSpPr/>
              <p:nvPr/>
            </p:nvGrpSpPr>
            <p:grpSpPr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118" name="Rectangle 117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9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20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108" name="Group 5"/>
              <p:cNvGrpSpPr/>
              <p:nvPr/>
            </p:nvGrpSpPr>
            <p:grpSpPr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103" name="Rectangle 102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6" name="Rectangle 11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7" name="Rectangle 116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109" name="Group 9"/>
              <p:cNvGrpSpPr/>
              <p:nvPr/>
            </p:nvGrpSpPr>
            <p:grpSpPr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94" name="Rectangle 93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1" name="Rectangle 100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2" name="Rectangle 101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91" name="Rectangle 90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63" name="Freeform 62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4" name="Freeform 63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5" name="Freeform 64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7" name="Freeform 66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3" name="Hexagon 72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4" name="Hexagon 73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5" name="Hexagon 74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6" name="Freeform 75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7" name="Hexagon 76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8" name="Hexagon 77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9" name="Hexagon 78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0" name="Hexagon 79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1" name="Hexagon 80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" name="Hexagon 81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3" name="Hexagon 82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4" name="Hexagon 83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5" name="Hexagon 84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6" name="Freeform 85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7" name="Freeform 86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1" name="Rectangle 120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25" name="Date Placeholder 4"/>
          <p:cNvSpPr>
            <a:spLocks noGrp="1"/>
          </p:cNvSpPr>
          <p:nvPr>
            <p:ph type="dt" sz="half" idx="1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  <p:sp>
        <p:nvSpPr>
          <p:cNvPr id="127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641850" y="5724525"/>
            <a:ext cx="34925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bg>
      <p:bgPr>
        <a:gradFill rotWithShape="1">
          <a:gsLst>
            <a:gs pos="0">
              <a:srgbClr val="C2F35F">
                <a:alpha val="100000"/>
              </a:srgbClr>
            </a:gs>
            <a:gs pos="62000">
              <a:srgbClr val="92BE3F">
                <a:alpha val="100000"/>
              </a:srgbClr>
            </a:gs>
            <a:gs pos="100000">
              <a:srgbClr val="80A33D">
                <a:alpha val="100000"/>
              </a:srgbClr>
            </a:gs>
          </a:gsLst>
          <a:lin ang="540000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43"/>
          <p:cNvGrpSpPr/>
          <p:nvPr/>
        </p:nvGrpSpPr>
        <p:grpSpPr>
          <a:xfrm>
            <a:off x="-382587" y="0"/>
            <a:ext cx="9932987" cy="6858000"/>
            <a:chOff x="-382404" y="0"/>
            <a:chExt cx="9932332" cy="6858000"/>
          </a:xfrm>
        </p:grpSpPr>
        <p:grpSp>
          <p:nvGrpSpPr>
            <p:cNvPr id="4108" name="Group 44"/>
            <p:cNvGrpSpPr/>
            <p:nvPr/>
          </p:nvGrpSpPr>
          <p:grpSpPr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4131" name="Group 4"/>
              <p:cNvGrpSpPr/>
              <p:nvPr/>
            </p:nvGrpSpPr>
            <p:grpSpPr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118" name="Rectangle 117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9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20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4132" name="Group 5"/>
              <p:cNvGrpSpPr/>
              <p:nvPr/>
            </p:nvGrpSpPr>
            <p:grpSpPr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103" name="Rectangle 102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6" name="Rectangle 11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7" name="Rectangle 116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4133" name="Group 9"/>
              <p:cNvGrpSpPr/>
              <p:nvPr/>
            </p:nvGrpSpPr>
            <p:grpSpPr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94" name="Rectangle 93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1" name="Rectangle 100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2" name="Rectangle 101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91" name="Rectangle 90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63" name="Freeform 62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4" name="Freeform 63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5" name="Freeform 64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7" name="Freeform 66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3" name="Hexagon 72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4" name="Hexagon 73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5" name="Hexagon 74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6" name="Freeform 75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7" name="Hexagon 76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8" name="Hexagon 77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9" name="Hexagon 78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0" name="Hexagon 79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1" name="Hexagon 80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" name="Hexagon 81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3" name="Hexagon 82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4" name="Hexagon 83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5" name="Hexagon 84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6" name="Freeform 85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7" name="Freeform 86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1" name="Rectangle 120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005208" y="693795"/>
            <a:ext cx="3359623" cy="5468112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panose="05020102010507070707" pitchFamily="18" charset="2"/>
              <a:buNone/>
              <a:defRPr/>
            </a:pPr>
            <a:r>
              <a:rPr kumimoji="0" lang="zh-CN" alt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将图片拖动到占位符，或单击添加图标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25" name="Date Placeholder 4"/>
          <p:cNvSpPr>
            <a:spLocks noGrp="1"/>
          </p:cNvSpPr>
          <p:nvPr>
            <p:ph type="dt" sz="half" idx="1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641850" y="5724525"/>
            <a:ext cx="34925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2F35F">
                <a:alpha val="100000"/>
              </a:srgbClr>
            </a:gs>
            <a:gs pos="62000">
              <a:srgbClr val="92BE3F">
                <a:alpha val="100000"/>
              </a:srgbClr>
            </a:gs>
            <a:gs pos="100000">
              <a:srgbClr val="80A33D">
                <a:alpha val="100000"/>
              </a:srgbClr>
            </a:gs>
          </a:gsLst>
          <a:lin ang="540000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/>
          <p:cNvGrpSpPr/>
          <p:nvPr/>
        </p:nvGrpSpPr>
        <p:grpSpPr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103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8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59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60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>
          <a:xfrm>
            <a:off x="1042988" y="1027113"/>
            <a:ext cx="7024687" cy="11430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/>
            <a:r>
              <a:rPr lang="zh-CN" altLang="en-US" dirty="0"/>
              <a:t>单击此处编辑母版标题样式</a:t>
            </a:r>
            <a:endParaRPr lang="en-US" altLang="x-none" dirty="0"/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>
          <a:xfrm>
            <a:off x="1042988" y="2324100"/>
            <a:ext cx="6777037" cy="350837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/>
              <a:t>五级</a:t>
            </a:r>
            <a:endParaRPr lang="en-US" altLang="x-non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1" sz="1200">
                <a:solidFill>
                  <a:srgbClr val="FEFEFE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1" sz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200">
                <a:solidFill>
                  <a:srgbClr val="FEFEFE"/>
                </a:solidFill>
                <a:latin typeface="Century Gothic" panose="020B0502020202020204" pitchFamily="34" charset="0"/>
              </a:defRPr>
            </a:lvl1pPr>
          </a:lstStyle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anose="020B0502020202020204" pitchFamily="34" charset="0"/>
          <a:ea typeface="微软雅黑" panose="020B0503020204020204" pitchFamily="34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anose="020B0502020202020204" pitchFamily="34" charset="0"/>
          <a:ea typeface="微软雅黑" panose="020B0503020204020204" pitchFamily="34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anose="020B0502020202020204" pitchFamily="34" charset="0"/>
          <a:ea typeface="微软雅黑" panose="020B0503020204020204" pitchFamily="34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anose="020B0502020202020204" pitchFamily="34" charset="0"/>
          <a:ea typeface="微软雅黑" panose="020B0503020204020204" pitchFamily="34" charset="-122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anose="05020102010507070707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anose="05020102010507070707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anose="05020102010507070707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anose="05020102010507070707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anose="05020102010507070707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65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894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53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3"/>
          <p:cNvSpPr>
            <a:spLocks noGrp="1"/>
          </p:cNvSpPr>
          <p:nvPr>
            <p:ph type="title"/>
          </p:nvPr>
        </p:nvSpPr>
        <p:spPr>
          <a:xfrm>
            <a:off x="4740275" y="655638"/>
            <a:ext cx="3303588" cy="519112"/>
          </a:xfrm>
        </p:spPr>
        <p:txBody>
          <a:bodyPr vert="horz" wrap="square" lIns="91440" tIns="45720" rIns="91440" bIns="45720" anchor="b"/>
          <a:lstStyle/>
          <a:p>
            <a:pPr algn="ctr" eaLnBrk="1" hangingPunct="1"/>
            <a:r>
              <a:rPr lang="zh-CN" altLang="en-US" kern="1200" dirty="0">
                <a:latin typeface="+mj-lt"/>
                <a:ea typeface="+mj-ea"/>
                <a:cs typeface="+mj-cs"/>
              </a:rPr>
              <a:t>发心偈</a:t>
            </a:r>
            <a:endParaRPr lang="zh-CN" altLang="en-US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5123" name="文本占位符 5"/>
          <p:cNvSpPr>
            <a:spLocks noGrp="1"/>
          </p:cNvSpPr>
          <p:nvPr>
            <p:ph type="body" sz="half" idx="2"/>
          </p:nvPr>
        </p:nvSpPr>
        <p:spPr>
          <a:xfrm>
            <a:off x="4737100" y="1447800"/>
            <a:ext cx="3298825" cy="4206875"/>
          </a:xfrm>
        </p:spPr>
        <p:txBody>
          <a:bodyPr vert="horz" wrap="square" lIns="91440" tIns="45720" rIns="91440" bIns="45720" anchor="t"/>
          <a:lstStyle/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顶礼本师释迦牟尼佛！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顶礼文殊智慧勇识</a:t>
            </a:r>
            <a:r>
              <a:rPr lang="zh-CN" altLang="zh-CN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！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顶礼传承大恩上师！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无上甚深微妙法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百千万劫难遭遇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我今见闻得受持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愿解如来真实义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为度化一切众生，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请大家发无上殊胜的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菩提心！</a:t>
            </a:r>
            <a:endParaRPr lang="zh-CN" altLang="en-US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eaLnBrk="1" hangingPunct="1">
              <a:buSzPct val="76000"/>
            </a:pPr>
            <a:endParaRPr lang="zh-CN" altLang="en-US" sz="2000" kern="1200" dirty="0">
              <a:solidFill>
                <a:srgbClr val="424242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124" name="Picture 4" descr="20160328201008110.JPEG790x600.JPE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9788" y="519113"/>
            <a:ext cx="3630612" cy="57340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5" name="Content Placeholder 7"/>
          <p:cNvSpPr>
            <a:spLocks noGrp="1"/>
          </p:cNvSpPr>
          <p:nvPr>
            <p:ph idx="1"/>
          </p:nvPr>
        </p:nvSpPr>
        <p:spPr>
          <a:xfrm>
            <a:off x="1146175" y="857250"/>
            <a:ext cx="3090863" cy="5149850"/>
          </a:xfrm>
        </p:spPr>
        <p:txBody>
          <a:bodyPr vert="horz" wrap="square" lIns="91440" tIns="45720" rIns="91440" bIns="45720" anchor="t"/>
          <a:lstStyle/>
          <a:p>
            <a:pPr eaLnBrk="1" hangingPunct="1">
              <a:buSzPct val="76000"/>
            </a:pPr>
            <a:endParaRPr lang="en-US" altLang="x-none" kern="12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042988" y="1015591"/>
            <a:ext cx="7024687" cy="701675"/>
          </a:xfrm>
        </p:spPr>
        <p:txBody>
          <a:bodyPr vert="horz" wrap="square" lIns="91440" tIns="45720" rIns="91440" bIns="45720" anchor="b"/>
          <a:lstStyle/>
          <a:p>
            <a:br>
              <a:rPr lang="en-US" altLang="zh-CN" dirty="0"/>
            </a:br>
            <a:br>
              <a:rPr lang="en-US" altLang="zh-CN" dirty="0"/>
            </a:br>
            <a:br>
              <a:rPr lang="en-US" altLang="zh-CN" dirty="0"/>
            </a:br>
            <a:br>
              <a:rPr lang="en-US" altLang="zh-CN" dirty="0"/>
            </a:br>
            <a:endParaRPr lang="en-US" altLang="x-none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830263" y="941560"/>
            <a:ext cx="7237412" cy="5124261"/>
          </a:xfrm>
        </p:spPr>
        <p:txBody>
          <a:bodyPr vert="horz" wrap="square" lIns="91440" tIns="45720" rIns="91440" bIns="45720" anchor="t"/>
          <a:lstStyle/>
          <a:p>
            <a:pPr marL="69850" indent="0">
              <a:buNone/>
            </a:pPr>
            <a:r>
              <a:rPr lang="en-US" altLang="zh-CN" sz="2800" b="1" dirty="0" smtClean="0">
                <a:solidFill>
                  <a:srgbClr val="D77C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zh-CN" altLang="en-US" sz="2800" b="1" dirty="0" smtClean="0">
                <a:solidFill>
                  <a:srgbClr val="D77C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果报成熟的条件，需要近因和远因的结合</a:t>
            </a:r>
            <a:endParaRPr lang="en-US" altLang="zh-CN" sz="2800" b="1" dirty="0" smtClean="0">
              <a:solidFill>
                <a:srgbClr val="D77C0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850" indent="0">
              <a:buNone/>
            </a:pPr>
            <a:endParaRPr lang="en-US" altLang="zh-CN" sz="2800" b="1" dirty="0">
              <a:solidFill>
                <a:srgbClr val="D77C0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850" indent="0">
              <a:buNone/>
            </a:pPr>
            <a:r>
              <a:rPr lang="zh-CN" altLang="en-US" sz="2000" b="1" dirty="0" smtClean="0">
                <a:solidFill>
                  <a:schemeClr val="accent1"/>
                </a:solidFill>
              </a:rPr>
              <a:t>（</a:t>
            </a:r>
            <a:r>
              <a:rPr lang="en-US" altLang="zh-CN" sz="2000" b="1" dirty="0">
                <a:solidFill>
                  <a:schemeClr val="accent1"/>
                </a:solidFill>
              </a:rPr>
              <a:t>3</a:t>
            </a:r>
            <a:r>
              <a:rPr lang="zh-CN" altLang="en-US" sz="2000" b="1" dirty="0">
                <a:solidFill>
                  <a:schemeClr val="accent1"/>
                </a:solidFill>
              </a:rPr>
              <a:t>）举例说</a:t>
            </a:r>
            <a:r>
              <a:rPr lang="zh-CN" altLang="en-US" sz="2000" b="1" dirty="0" smtClean="0">
                <a:solidFill>
                  <a:schemeClr val="accent1"/>
                </a:solidFill>
              </a:rPr>
              <a:t>明</a:t>
            </a:r>
            <a:endParaRPr lang="en-US" altLang="zh-CN" sz="2000" b="1" dirty="0" smtClean="0">
              <a:solidFill>
                <a:schemeClr val="accent1"/>
              </a:solidFill>
            </a:endParaRPr>
          </a:p>
          <a:p>
            <a:r>
              <a:rPr lang="zh-CN" altLang="en-US" sz="2000" dirty="0" smtClean="0"/>
              <a:t>阿赖耶识里储存了成千上万的善恶种子。</a:t>
            </a:r>
            <a:r>
              <a:rPr lang="zh-CN" altLang="en-US" sz="2000" dirty="0"/>
              <a:t>人死之后，肉体归于尘土，精神中的阿赖耶识又投到一下个身体，所储存的各种善恶种子带到下一</a:t>
            </a:r>
            <a:r>
              <a:rPr lang="zh-CN" altLang="en-US" sz="2000" dirty="0" smtClean="0"/>
              <a:t>世。</a:t>
            </a:r>
            <a:endParaRPr lang="en-US" altLang="zh-CN" sz="2000" dirty="0"/>
          </a:p>
          <a:p>
            <a:r>
              <a:rPr lang="zh-CN" altLang="en-US" sz="2000" dirty="0" smtClean="0"/>
              <a:t>尽</a:t>
            </a:r>
            <a:r>
              <a:rPr lang="zh-CN" altLang="en-US" sz="2000" dirty="0"/>
              <a:t>管这一生</a:t>
            </a:r>
            <a:r>
              <a:rPr lang="zh-CN" altLang="en-US" sz="2000" dirty="0" smtClean="0"/>
              <a:t>中没有杀盗淫妄，但有可能上一世再上一世的罪过的能量早就有储存，这样这一生中我们会遇到很多因果的惩罚。</a:t>
            </a:r>
            <a:endParaRPr lang="en-US" altLang="zh-CN" sz="2000" dirty="0" smtClean="0"/>
          </a:p>
          <a:p>
            <a:r>
              <a:rPr lang="zh-CN" altLang="en-US" sz="2000" dirty="0"/>
              <a:t>忏悔很重</a:t>
            </a:r>
            <a:r>
              <a:rPr lang="zh-CN" altLang="en-US" sz="2000" dirty="0" smtClean="0"/>
              <a:t>要，忏悔之后，罪过的能量就会消失，就好像删除了硬盘上的数据，任何电脑都读不出来。</a:t>
            </a:r>
            <a:endParaRPr lang="en-US" altLang="zh-CN" sz="2000" dirty="0" smtClean="0"/>
          </a:p>
          <a:p>
            <a:r>
              <a:rPr lang="zh-CN" altLang="en-US" sz="2000" dirty="0" smtClean="0"/>
              <a:t>有些人一辈子无恶不作，但过得顺利，这就因为种在阿赖耶识里的恶的种子还没有成熟和发挥作用，而前世的行善，在这一世果报成熟。</a:t>
            </a:r>
            <a:endParaRPr lang="en-US" altLang="zh-CN" sz="2000" dirty="0"/>
          </a:p>
          <a:p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x-none" sz="2000" b="1" dirty="0">
              <a:solidFill>
                <a:srgbClr val="D77C0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042988" y="1015591"/>
            <a:ext cx="7024687" cy="701675"/>
          </a:xfrm>
        </p:spPr>
        <p:txBody>
          <a:bodyPr vert="horz" wrap="square" lIns="91440" tIns="45720" rIns="91440" bIns="45720" anchor="b"/>
          <a:lstStyle/>
          <a:p>
            <a:br>
              <a:rPr lang="en-US" altLang="zh-CN" dirty="0"/>
            </a:br>
            <a:br>
              <a:rPr lang="en-US" altLang="zh-CN" dirty="0"/>
            </a:br>
            <a:br>
              <a:rPr lang="en-US" altLang="zh-CN" dirty="0"/>
            </a:br>
            <a:br>
              <a:rPr lang="en-US" altLang="zh-CN" dirty="0"/>
            </a:br>
            <a:endParaRPr lang="en-US" altLang="x-none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830263" y="941560"/>
            <a:ext cx="7237412" cy="5124261"/>
          </a:xfrm>
        </p:spPr>
        <p:txBody>
          <a:bodyPr vert="horz" wrap="square" lIns="91440" tIns="45720" rIns="91440" bIns="45720" anchor="t"/>
          <a:lstStyle/>
          <a:p>
            <a:pPr marL="69850" indent="0">
              <a:buNone/>
            </a:pPr>
            <a:r>
              <a:rPr lang="en-US" altLang="zh-CN" sz="2800" b="1" dirty="0" smtClean="0">
                <a:solidFill>
                  <a:srgbClr val="D77C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zh-CN" altLang="en-US" sz="2800" b="1" dirty="0" smtClean="0">
                <a:solidFill>
                  <a:srgbClr val="D77C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果报成熟的条件，需要近因和远因的结合</a:t>
            </a:r>
            <a:endParaRPr lang="en-US" altLang="zh-CN" sz="2800" b="1" dirty="0" smtClean="0">
              <a:solidFill>
                <a:srgbClr val="D77C0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850" indent="0">
              <a:buNone/>
            </a:pPr>
            <a:endParaRPr lang="en-US" altLang="zh-CN" sz="2800" b="1" dirty="0">
              <a:solidFill>
                <a:srgbClr val="D77C0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850" indent="0">
              <a:buNone/>
            </a:pPr>
            <a:r>
              <a:rPr lang="zh-CN" altLang="en-US" sz="2000" b="1" dirty="0" smtClean="0">
                <a:solidFill>
                  <a:schemeClr val="accent1"/>
                </a:solidFill>
              </a:rPr>
              <a:t>（</a:t>
            </a:r>
            <a:r>
              <a:rPr lang="en-US" altLang="zh-CN" sz="2000" b="1" dirty="0" smtClean="0">
                <a:solidFill>
                  <a:schemeClr val="accent1"/>
                </a:solidFill>
              </a:rPr>
              <a:t>4</a:t>
            </a:r>
            <a:r>
              <a:rPr lang="zh-CN" altLang="en-US" sz="2000" b="1" dirty="0" smtClean="0">
                <a:solidFill>
                  <a:schemeClr val="accent1"/>
                </a:solidFill>
              </a:rPr>
              <a:t>）</a:t>
            </a:r>
            <a:r>
              <a:rPr lang="zh-CN" altLang="en-US" sz="2000" b="1" dirty="0">
                <a:solidFill>
                  <a:schemeClr val="accent1"/>
                </a:solidFill>
              </a:rPr>
              <a:t>如果我们不了解整个生命，只用现在的眼光来判断人生，是幼稚的。</a:t>
            </a:r>
            <a:endParaRPr lang="en-US" altLang="zh-CN" sz="20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轮回是一个非常漫长的过程，我们看到的只是整个生命轮回中的一小段，一小截，我们认为这一生中发生的事，都是这一生中的因果，其实不是。</a:t>
            </a:r>
            <a:endParaRPr lang="en-US" altLang="zh-CN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我</a:t>
            </a:r>
            <a:r>
              <a:rPr lang="zh-CN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们的人生观世界观是不成熟的，我们了解的人生和世界</a:t>
            </a: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只是</a:t>
            </a:r>
            <a:r>
              <a:rPr lang="zh-CN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表面的现象，深入的东西不知道。</a:t>
            </a:r>
            <a:endParaRPr lang="en-US" altLang="zh-CN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我们一定要建立对因果的坚定的信心，这样以后学佛，就会很容易。</a:t>
            </a: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x-none" sz="2000" b="1" dirty="0">
              <a:solidFill>
                <a:srgbClr val="D77C0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042988" y="1015591"/>
            <a:ext cx="7024687" cy="701675"/>
          </a:xfrm>
        </p:spPr>
        <p:txBody>
          <a:bodyPr vert="horz" wrap="square" lIns="91440" tIns="45720" rIns="91440" bIns="45720" anchor="b"/>
          <a:lstStyle/>
          <a:p>
            <a:br>
              <a:rPr lang="en-US" altLang="zh-CN" dirty="0"/>
            </a:br>
            <a:br>
              <a:rPr lang="en-US" altLang="zh-CN" dirty="0"/>
            </a:br>
            <a:br>
              <a:rPr lang="en-US" altLang="zh-CN" dirty="0"/>
            </a:br>
            <a:br>
              <a:rPr lang="en-US" altLang="zh-CN" dirty="0"/>
            </a:br>
            <a:endParaRPr lang="en-US" altLang="x-none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830263" y="941560"/>
            <a:ext cx="7237412" cy="5124261"/>
          </a:xfrm>
        </p:spPr>
        <p:txBody>
          <a:bodyPr vert="horz" wrap="square" lIns="91440" tIns="45720" rIns="91440" bIns="45720" anchor="t"/>
          <a:lstStyle/>
          <a:p>
            <a:pPr marL="69850" indent="0">
              <a:buNone/>
            </a:pPr>
            <a:r>
              <a:rPr lang="en-US" altLang="zh-CN" sz="32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zh-CN" altLang="en-US" sz="3200" b="1" dirty="0">
                <a:solidFill>
                  <a:schemeClr val="accent6">
                    <a:lumMod val="75000"/>
                  </a:schemeClr>
                </a:solidFill>
              </a:rPr>
              <a:t>学习佛经，建立对因果的信</a:t>
            </a:r>
            <a:r>
              <a:rPr lang="zh-CN" altLang="en-US" sz="3200" b="1" dirty="0" smtClean="0">
                <a:solidFill>
                  <a:schemeClr val="accent6">
                    <a:lumMod val="75000"/>
                  </a:schemeClr>
                </a:solidFill>
              </a:rPr>
              <a:t>任</a:t>
            </a:r>
            <a:endParaRPr lang="en-US" altLang="zh-CN" sz="32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69850" indent="0">
              <a:buNone/>
            </a:pPr>
            <a:endParaRPr lang="en-US" altLang="zh-CN" sz="2800" b="1" dirty="0">
              <a:solidFill>
                <a:srgbClr val="D77C0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《</a:t>
            </a:r>
            <a:r>
              <a:rPr lang="zh-CN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百业经</a:t>
            </a:r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》</a:t>
            </a:r>
            <a:r>
              <a:rPr lang="zh-CN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，清楚地描述了因果循环，因果关系。</a:t>
            </a:r>
            <a:endParaRPr lang="en-US" altLang="zh-CN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《</a:t>
            </a:r>
            <a:r>
              <a:rPr lang="zh-CN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贤愚经</a:t>
            </a:r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》</a:t>
            </a:r>
            <a:r>
              <a:rPr lang="zh-CN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，全面地阐述了佛教的因果观念。</a:t>
            </a:r>
            <a:endParaRPr lang="en-US" altLang="zh-CN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《</a:t>
            </a:r>
            <a:r>
              <a:rPr lang="zh-CN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正法念处经</a:t>
            </a:r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》</a:t>
            </a:r>
            <a:r>
              <a:rPr lang="zh-CN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，非常重要，是了解因果的小乘经典。</a:t>
            </a:r>
            <a:endParaRPr lang="en-US" altLang="zh-CN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《</a:t>
            </a: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菩提道次第广论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》</a:t>
            </a: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，宗喀巴大师。</a:t>
            </a: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《</a:t>
            </a: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大圆满心性休息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》</a:t>
            </a: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，龙钦巴尊者。</a:t>
            </a:r>
            <a:endParaRPr lang="en-US" altLang="x-non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导读佛经，引导大家怎么去读佛经。</a:t>
            </a:r>
            <a:endParaRPr lang="en-US" altLang="zh-CN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佛圆寂的时候说，我所说的法，不是全部都是真实的。</a:t>
            </a:r>
            <a:endParaRPr lang="en-US" altLang="zh-CN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了</a:t>
            </a:r>
            <a:r>
              <a:rPr lang="zh-CN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义：毫无保留，佛把真实的东西直接告诉我们。</a:t>
            </a:r>
            <a:endParaRPr lang="en-US" altLang="zh-CN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不了</a:t>
            </a:r>
            <a:r>
              <a:rPr lang="zh-CN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义：有所保留。佛说，我舍不得断掉这些人的善根，先让他们理解，然后慢慢告诉真相，进入佛门。</a:t>
            </a:r>
            <a:endParaRPr lang="en-US" altLang="zh-CN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佛圆寂的四百年后，有一位龙树菩萨，六百年后，有一位无著菩萨，他们能清楚辨别什么是了义，什么是不了义。</a:t>
            </a:r>
            <a:endParaRPr lang="en-US" altLang="zh-CN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042988" y="1015591"/>
            <a:ext cx="7024687" cy="701675"/>
          </a:xfrm>
        </p:spPr>
        <p:txBody>
          <a:bodyPr vert="horz" wrap="square" lIns="91440" tIns="45720" rIns="91440" bIns="45720" anchor="b"/>
          <a:lstStyle/>
          <a:p>
            <a:br>
              <a:rPr lang="en-US" altLang="zh-CN" dirty="0"/>
            </a:br>
            <a:br>
              <a:rPr lang="en-US" altLang="zh-CN" dirty="0"/>
            </a:br>
            <a:br>
              <a:rPr lang="en-US" altLang="zh-CN" dirty="0"/>
            </a:br>
            <a:br>
              <a:rPr lang="en-US" altLang="zh-CN" dirty="0"/>
            </a:br>
            <a:endParaRPr lang="en-US" altLang="x-none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830263" y="941560"/>
            <a:ext cx="7237412" cy="5124261"/>
          </a:xfrm>
        </p:spPr>
        <p:txBody>
          <a:bodyPr vert="horz" wrap="square" lIns="91440" tIns="45720" rIns="91440" bIns="45720" anchor="t"/>
          <a:lstStyle/>
          <a:p>
            <a:pPr marL="69850" indent="0">
              <a:buNone/>
            </a:pPr>
            <a:r>
              <a:rPr lang="zh-CN" altLang="en-US" sz="32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二</a:t>
            </a:r>
            <a:r>
              <a:rPr lang="en-US" altLang="zh-CN" sz="32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zh-CN" altLang="en-US" sz="32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观修思维时的三个阶段</a:t>
            </a:r>
            <a:endParaRPr lang="en-US" altLang="zh-CN" sz="3200" b="1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850" indent="0">
              <a:buNone/>
            </a:pPr>
            <a:endParaRPr lang="en-US" altLang="zh-CN" sz="2800" b="1" dirty="0">
              <a:solidFill>
                <a:srgbClr val="D77C0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以杀生为例，什么是杀生，杀生的果报是什么？</a:t>
            </a:r>
            <a:endParaRPr lang="en-US" altLang="zh-CN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我曾经有没有造过杀生的罪过。</a:t>
            </a:r>
            <a:endParaRPr lang="en-US" altLang="zh-CN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对罪过生起后悔心，下决心从今以后绝不再杀生。</a:t>
            </a:r>
            <a:endParaRPr lang="en-US" altLang="zh-CN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zh-CN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《</a:t>
            </a:r>
            <a:r>
              <a:rPr lang="zh-CN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普贤上师言教</a:t>
            </a:r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》</a:t>
            </a:r>
            <a:r>
              <a:rPr lang="zh-CN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的顺序是，先讲十不善，再讲十善，先讲因，再讲果。</a:t>
            </a:r>
            <a:endParaRPr lang="en-US" altLang="zh-CN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我</a:t>
            </a:r>
            <a:r>
              <a:rPr lang="zh-CN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们修的时候，需要调整一下。以现在这个思维框架去思维，印象比较深刻，效果比较好。</a:t>
            </a:r>
            <a:endParaRPr lang="en-US" altLang="zh-CN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x-non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688975" y="1249045"/>
            <a:ext cx="7040880" cy="701675"/>
          </a:xfrm>
        </p:spPr>
        <p:txBody>
          <a:bodyPr vert="horz" wrap="square" lIns="91440" tIns="45720" rIns="91440" bIns="45720" anchor="b"/>
          <a:lstStyle/>
          <a:p>
            <a:br>
              <a:rPr lang="en-US" altLang="zh-CN" dirty="0"/>
            </a:br>
            <a:br>
              <a:rPr lang="en-US" altLang="zh-CN" dirty="0"/>
            </a:br>
            <a:br>
              <a:rPr lang="en-US" altLang="zh-CN" dirty="0"/>
            </a:br>
            <a:r>
              <a:rPr lang="zh-CN" altLang="en-US" dirty="0"/>
              <a:t>本课修法要点归摄</a:t>
            </a:r>
            <a:br>
              <a:rPr lang="en-US" altLang="zh-CN" dirty="0"/>
            </a:br>
            <a:endParaRPr lang="en-US" altLang="x-none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838200" y="1395095"/>
            <a:ext cx="7467600" cy="4215130"/>
          </a:xfrm>
        </p:spPr>
        <p:txBody>
          <a:bodyPr vert="horz" wrap="square" lIns="91440" tIns="45720" rIns="91440" bIns="45720" anchor="t"/>
          <a:lstStyle/>
          <a:p>
            <a:endParaRPr lang="en-US" altLang="zh-CN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zh-CN" altLang="en-US" sz="2000" dirty="0"/>
              <a:t> 首先问自己，我觉得善恶因果不存在，认为这是迷信的理由是什么？好好思维，首先证明否定善恶因果是没有根据的</a:t>
            </a: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850" indent="0">
              <a:buNone/>
            </a:pPr>
            <a:r>
              <a:rPr lang="zh-CN" altLang="en-US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zh-CN" altLang="en-US" sz="16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zh-CN" altLang="en-US" sz="2000" dirty="0"/>
              <a:t> 根据形式逻辑去了解。</a:t>
            </a: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850">
              <a:buNone/>
            </a:pPr>
            <a:r>
              <a:rPr lang="zh-CN" altLang="en-US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* </a:t>
            </a:r>
            <a:r>
              <a:rPr lang="zh-CN" altLang="en-US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如何用形式逻辑推理佛教的因果，上师用杀鱼的例子，来说明有因一定有果</a:t>
            </a:r>
            <a:r>
              <a:rPr lang="zh-CN" altLang="en-US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，因果相似，请</a:t>
            </a:r>
            <a:r>
              <a:rPr lang="zh-CN" altLang="en-US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根据这个思路延展思考。</a:t>
            </a:r>
            <a:endParaRPr lang="en-US" altLang="zh-CN" sz="16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850" algn="l">
              <a:buNone/>
            </a:pPr>
            <a:endParaRPr lang="zh-CN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zh-CN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近因与远因共同作用</a:t>
            </a:r>
            <a:r>
              <a:rPr lang="zh-CN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，</a:t>
            </a:r>
            <a:r>
              <a:rPr lang="zh-CN" altLang="en-US" sz="2000" dirty="0" smtClean="0"/>
              <a:t>善</a:t>
            </a:r>
            <a:r>
              <a:rPr lang="zh-CN" altLang="en-US" sz="2000" dirty="0"/>
              <a:t>恶业才能成熟</a:t>
            </a:r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；</a:t>
            </a: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850" algn="l">
              <a:buNone/>
            </a:pPr>
            <a:r>
              <a:rPr lang="zh-CN" altLang="en-US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zh-CN" altLang="en-US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近因：客观因</a:t>
            </a:r>
            <a:r>
              <a:rPr lang="zh-CN" altLang="en-US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素+ </a:t>
            </a:r>
            <a:r>
              <a:rPr lang="zh-CN" altLang="en-US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远</a:t>
            </a:r>
            <a:r>
              <a:rPr lang="zh-CN" altLang="en-US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因， </a:t>
            </a:r>
            <a:r>
              <a:rPr lang="zh-CN" altLang="en-US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实例分析</a:t>
            </a:r>
            <a:endParaRPr lang="zh-CN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850" indent="0">
              <a:buNone/>
            </a:pP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zh-CN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学习上师推荐的佛经的体会。</a:t>
            </a: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x-none" sz="2000" b="1" dirty="0">
              <a:solidFill>
                <a:srgbClr val="D77C0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标题 3"/>
          <p:cNvSpPr>
            <a:spLocks noGrp="1"/>
          </p:cNvSpPr>
          <p:nvPr>
            <p:ph type="title"/>
          </p:nvPr>
        </p:nvSpPr>
        <p:spPr>
          <a:xfrm>
            <a:off x="4733925" y="693738"/>
            <a:ext cx="3302000" cy="658812"/>
          </a:xfrm>
        </p:spPr>
        <p:txBody>
          <a:bodyPr vert="horz" wrap="square" lIns="91440" tIns="45720" rIns="91440" bIns="45720" anchor="b"/>
          <a:lstStyle/>
          <a:p>
            <a:pPr algn="ctr" eaLnBrk="1" hangingPunct="1"/>
            <a:r>
              <a:rPr lang="zh-CN" altLang="en-US" kern="1200" dirty="0">
                <a:latin typeface="+mj-lt"/>
                <a:ea typeface="+mj-ea"/>
                <a:cs typeface="+mj-cs"/>
              </a:rPr>
              <a:t>回向偈</a:t>
            </a:r>
            <a:endParaRPr lang="zh-CN" altLang="en-US" kern="1200" dirty="0">
              <a:latin typeface="+mj-lt"/>
              <a:ea typeface="+mj-ea"/>
              <a:cs typeface="+mj-cs"/>
            </a:endParaRPr>
          </a:p>
        </p:txBody>
      </p:sp>
      <p:pic>
        <p:nvPicPr>
          <p:cNvPr id="7" name="图片占位符 6" descr="images-4.jpeg"/>
          <p:cNvPicPr>
            <a:picLocks noGrp="1" noChangeAspect="1"/>
          </p:cNvPicPr>
          <p:nvPr>
            <p:ph type="pic" idx="1"/>
          </p:nvPr>
        </p:nvPicPr>
        <p:blipFill>
          <a:blip r:embed="rId1"/>
          <a:srcRect l="6614" r="6614"/>
          <a:stretch>
            <a:fillRect/>
          </a:stretch>
        </p:blipFill>
        <p:spPr>
          <a:xfrm>
            <a:off x="1065121" y="587146"/>
            <a:ext cx="3290953" cy="5693949"/>
          </a:xfrm>
          <a:effectLst>
            <a:softEdge rad="112500"/>
          </a:effectLst>
        </p:spPr>
      </p:pic>
      <p:sp>
        <p:nvSpPr>
          <p:cNvPr id="23556" name="文本占位符 5"/>
          <p:cNvSpPr>
            <a:spLocks noGrp="1"/>
          </p:cNvSpPr>
          <p:nvPr>
            <p:ph type="body" sz="half" idx="2"/>
          </p:nvPr>
        </p:nvSpPr>
        <p:spPr>
          <a:xfrm>
            <a:off x="4733925" y="1597025"/>
            <a:ext cx="3302000" cy="4056063"/>
          </a:xfrm>
        </p:spPr>
        <p:txBody>
          <a:bodyPr vert="horz" wrap="square" lIns="91440" tIns="45720" rIns="91440" bIns="45720" anchor="t"/>
          <a:lstStyle/>
          <a:p>
            <a:pPr algn="ctr" eaLnBrk="1" hangingPunct="1">
              <a:lnSpc>
                <a:spcPct val="90000"/>
              </a:lnSpc>
              <a:buSzPct val="76000"/>
            </a:pPr>
            <a:r>
              <a:rPr lang="zh-CN" altLang="en-US" sz="28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文殊师利勇猛智</a:t>
            </a:r>
            <a:endParaRPr lang="en-US" altLang="zh-CN" sz="28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lnSpc>
                <a:spcPct val="90000"/>
              </a:lnSpc>
              <a:buSzPct val="76000"/>
            </a:pPr>
            <a:r>
              <a:rPr lang="zh-CN" altLang="en-US" sz="28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普贤慧行亦复然</a:t>
            </a:r>
            <a:endParaRPr lang="en-US" altLang="zh-CN" sz="28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lnSpc>
                <a:spcPct val="90000"/>
              </a:lnSpc>
              <a:buSzPct val="76000"/>
            </a:pPr>
            <a:r>
              <a:rPr lang="zh-CN" altLang="en-US" sz="28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我今回向诸善根</a:t>
            </a:r>
            <a:endParaRPr lang="en-US" altLang="zh-CN" sz="28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lnSpc>
                <a:spcPct val="90000"/>
              </a:lnSpc>
              <a:buSzPct val="76000"/>
            </a:pPr>
            <a:r>
              <a:rPr lang="zh-CN" altLang="en-US" sz="28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随彼一切常修学</a:t>
            </a:r>
            <a:endParaRPr lang="en-US" altLang="zh-CN" sz="28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lnSpc>
                <a:spcPct val="90000"/>
              </a:lnSpc>
              <a:buSzPct val="76000"/>
            </a:pPr>
            <a:r>
              <a:rPr lang="zh-CN" altLang="en-US" sz="28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三世诸佛所称叹</a:t>
            </a:r>
            <a:endParaRPr lang="en-US" altLang="zh-CN" sz="28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lnSpc>
                <a:spcPct val="90000"/>
              </a:lnSpc>
              <a:buSzPct val="76000"/>
            </a:pPr>
            <a:r>
              <a:rPr lang="zh-CN" altLang="en-US" sz="28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如是最胜诸大愿</a:t>
            </a:r>
            <a:endParaRPr lang="en-US" altLang="zh-CN" sz="28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lnSpc>
                <a:spcPct val="90000"/>
              </a:lnSpc>
              <a:buSzPct val="76000"/>
            </a:pPr>
            <a:r>
              <a:rPr lang="zh-CN" altLang="en-US" sz="28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我今回向诸善根</a:t>
            </a:r>
            <a:endParaRPr lang="en-US" altLang="zh-CN" sz="28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lnSpc>
                <a:spcPct val="90000"/>
              </a:lnSpc>
              <a:buSzPct val="76000"/>
            </a:pPr>
            <a:r>
              <a:rPr lang="zh-CN" altLang="en-US" sz="28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为得普贤殊胜行</a:t>
            </a:r>
            <a:endParaRPr lang="en-US" altLang="zh-CN" sz="28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eaLnBrk="1" hangingPunct="1">
              <a:lnSpc>
                <a:spcPct val="90000"/>
              </a:lnSpc>
              <a:buSzPct val="76000"/>
            </a:pPr>
            <a:endParaRPr lang="zh-CN" altLang="en-US" sz="2800" kern="1200" dirty="0">
              <a:solidFill>
                <a:srgbClr val="424242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1"/>
          <p:cNvSpPr>
            <a:spLocks noGrp="1"/>
          </p:cNvSpPr>
          <p:nvPr>
            <p:ph type="ctrTitle"/>
          </p:nvPr>
        </p:nvSpPr>
        <p:spPr>
          <a:xfrm>
            <a:off x="4733925" y="2708275"/>
            <a:ext cx="3313113" cy="1701800"/>
          </a:xfrm>
        </p:spPr>
        <p:txBody>
          <a:bodyPr vert="horz" wrap="square" lIns="91440" tIns="45720" rIns="91440" bIns="45720" anchor="b"/>
          <a:lstStyle/>
          <a:p>
            <a:pPr eaLnBrk="1" hangingPunct="1"/>
            <a:endParaRPr lang="zh-CN" altLang="en-US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6147" name="副标题 2"/>
          <p:cNvSpPr>
            <a:spLocks noGrp="1"/>
          </p:cNvSpPr>
          <p:nvPr>
            <p:ph type="subTitle" idx="1"/>
          </p:nvPr>
        </p:nvSpPr>
        <p:spPr>
          <a:xfrm>
            <a:off x="4733925" y="4421188"/>
            <a:ext cx="3309938" cy="1260475"/>
          </a:xfrm>
        </p:spPr>
        <p:txBody>
          <a:bodyPr vert="horz" wrap="square" lIns="91440" tIns="45720" rIns="91440" bIns="45720" anchor="t"/>
          <a:lstStyle/>
          <a:p>
            <a:pPr eaLnBrk="1" hangingPunct="1">
              <a:buSzPct val="76000"/>
            </a:pPr>
            <a:endParaRPr lang="zh-CN" altLang="en-US" kern="1200" dirty="0">
              <a:solidFill>
                <a:srgbClr val="424242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6148" name="图片 3" descr="09bOOOPIC8b_1024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9" name="文本框 5"/>
          <p:cNvSpPr txBox="1"/>
          <p:nvPr/>
        </p:nvSpPr>
        <p:spPr>
          <a:xfrm>
            <a:off x="3686056" y="942975"/>
            <a:ext cx="800219" cy="5119688"/>
          </a:xfrm>
          <a:prstGeom prst="rect">
            <a:avLst/>
          </a:prstGeom>
          <a:noFill/>
          <a:ln w="9525">
            <a:noFill/>
          </a:ln>
        </p:spPr>
        <p:txBody>
          <a:bodyPr vert="eaVert">
            <a:spAutoFit/>
          </a:bodyPr>
          <a:lstStyle/>
          <a:p>
            <a:r>
              <a:rPr lang="zh-CN" altLang="en-US" sz="4000" dirty="0">
                <a:solidFill>
                  <a:srgbClr val="4F6228"/>
                </a:solidFill>
                <a:latin typeface="微软雅黑" panose="020B0503020204020204" pitchFamily="34" charset="-122"/>
                <a:ea typeface="华文隶书" panose="02010800040101010101" charset="-122"/>
              </a:rPr>
              <a:t>因果不虚      </a:t>
            </a:r>
            <a:r>
              <a:rPr lang="zh-CN" altLang="en-US" sz="2800" dirty="0">
                <a:solidFill>
                  <a:srgbClr val="4F6228"/>
                </a:solidFill>
                <a:latin typeface="微软雅黑" panose="020B0503020204020204" pitchFamily="34" charset="-122"/>
                <a:ea typeface="华文隶书" panose="02010800040101010101" charset="-122"/>
              </a:rPr>
              <a:t>视</a:t>
            </a:r>
            <a:r>
              <a:rPr lang="zh-CN" altLang="en-US" sz="2800" dirty="0" smtClean="0">
                <a:solidFill>
                  <a:srgbClr val="4F6228"/>
                </a:solidFill>
                <a:latin typeface="微软雅黑" panose="020B0503020204020204" pitchFamily="34" charset="-122"/>
                <a:ea typeface="华文隶书" panose="02010800040101010101" charset="-122"/>
              </a:rPr>
              <a:t>频</a:t>
            </a:r>
            <a:r>
              <a:rPr lang="en-US" altLang="zh-CN" sz="2800" dirty="0" smtClean="0">
                <a:solidFill>
                  <a:srgbClr val="4F6228"/>
                </a:solidFill>
                <a:latin typeface="微软雅黑" panose="020B0503020204020204" pitchFamily="34" charset="-122"/>
                <a:ea typeface="华文隶书" panose="02010800040101010101" charset="-122"/>
              </a:rPr>
              <a:t>14</a:t>
            </a:r>
            <a:endParaRPr lang="zh-CN" altLang="en-US" sz="2800" dirty="0">
              <a:solidFill>
                <a:srgbClr val="4F6228"/>
              </a:solidFill>
              <a:latin typeface="微软雅黑" panose="020B0503020204020204" pitchFamily="34" charset="-122"/>
              <a:ea typeface="华文隶书" panose="02010800040101010101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042988" y="1027113"/>
            <a:ext cx="7024687" cy="758825"/>
          </a:xfrm>
        </p:spPr>
        <p:txBody>
          <a:bodyPr vert="horz" wrap="square" lIns="91440" tIns="45720" rIns="91440" bIns="45720" anchor="b"/>
          <a:lstStyle/>
          <a:p>
            <a:r>
              <a:rPr lang="zh-CN" altLang="en-US" dirty="0"/>
              <a:t>目录</a:t>
            </a:r>
            <a:endParaRPr lang="en-US" altLang="x-none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760413" y="1785938"/>
            <a:ext cx="7059612" cy="4046537"/>
          </a:xfrm>
        </p:spPr>
        <p:txBody>
          <a:bodyPr vert="horz" wrap="square" lIns="91440" tIns="45720" rIns="91440" bIns="45720" anchor="t"/>
          <a:lstStyle/>
          <a:p>
            <a:pPr>
              <a:buNone/>
            </a:pPr>
            <a:endParaRPr lang="en-US" altLang="x-none" dirty="0"/>
          </a:p>
          <a:p>
            <a:r>
              <a:rPr lang="zh-CN" altLang="en-US" b="1" dirty="0" smtClean="0">
                <a:solidFill>
                  <a:schemeClr val="bg2">
                    <a:lumMod val="50000"/>
                  </a:schemeClr>
                </a:solidFill>
              </a:rPr>
              <a:t>如何对因果建立坚</a:t>
            </a: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</a:rPr>
              <a:t>定不移的信</a:t>
            </a:r>
            <a:r>
              <a:rPr lang="zh-CN" altLang="en-US" b="1" dirty="0" smtClean="0">
                <a:solidFill>
                  <a:schemeClr val="bg2">
                    <a:lumMod val="50000"/>
                  </a:schemeClr>
                </a:solidFill>
              </a:rPr>
              <a:t>心</a:t>
            </a:r>
            <a:endParaRPr lang="en-US" altLang="zh-CN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69850" indent="0">
              <a:buNone/>
            </a:pPr>
            <a:r>
              <a:rPr lang="en-US" altLang="zh-CN" dirty="0" smtClean="0"/>
              <a:t>   1</a:t>
            </a:r>
            <a:r>
              <a:rPr lang="en-US" altLang="zh-CN" dirty="0"/>
              <a:t>. </a:t>
            </a:r>
            <a:r>
              <a:rPr lang="zh-CN" altLang="en-US" dirty="0"/>
              <a:t>从</a:t>
            </a:r>
            <a:r>
              <a:rPr lang="zh-CN" altLang="en-US" dirty="0" smtClean="0"/>
              <a:t>客观公正的角度去分析和观察，破除认为善恶因果不存在的迷信思想</a:t>
            </a:r>
            <a:br>
              <a:rPr lang="zh-CN" altLang="en-US" dirty="0"/>
            </a:br>
            <a:r>
              <a:rPr lang="zh-CN" altLang="en-US" dirty="0" smtClean="0"/>
              <a:t>   </a:t>
            </a:r>
            <a:r>
              <a:rPr lang="en-US" altLang="zh-CN" dirty="0" smtClean="0"/>
              <a:t>2</a:t>
            </a:r>
            <a:r>
              <a:rPr lang="en-US" altLang="zh-CN" dirty="0"/>
              <a:t>. </a:t>
            </a:r>
            <a:r>
              <a:rPr lang="zh-CN" altLang="en-US" dirty="0" smtClean="0"/>
              <a:t>根</a:t>
            </a:r>
            <a:r>
              <a:rPr lang="zh-CN" altLang="en-US" dirty="0"/>
              <a:t>据形式逻辑去了</a:t>
            </a:r>
            <a:r>
              <a:rPr lang="zh-CN" altLang="en-US" dirty="0" smtClean="0"/>
              <a:t>解</a:t>
            </a:r>
            <a:endParaRPr lang="en-US" altLang="zh-CN" dirty="0" smtClean="0"/>
          </a:p>
          <a:p>
            <a:pPr marL="69850" indent="0">
              <a:buNone/>
            </a:pPr>
            <a:r>
              <a:rPr lang="en-US" altLang="zh-CN" dirty="0" smtClean="0"/>
              <a:t>   3. </a:t>
            </a:r>
            <a:r>
              <a:rPr lang="zh-CN" altLang="en-US" dirty="0"/>
              <a:t>果报的成熟，需要近因和远因的结</a:t>
            </a:r>
            <a:r>
              <a:rPr lang="zh-CN" altLang="en-US" dirty="0" smtClean="0"/>
              <a:t>合</a:t>
            </a:r>
            <a:endParaRPr lang="en-US" altLang="zh-CN" dirty="0" smtClean="0"/>
          </a:p>
          <a:p>
            <a:pPr marL="6985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4. </a:t>
            </a:r>
            <a:r>
              <a:rPr lang="zh-CN" altLang="en-US" dirty="0" smtClean="0"/>
              <a:t>通过学习佛经，建立对因果的信心</a:t>
            </a:r>
            <a:endParaRPr lang="en-US" altLang="zh-CN" dirty="0" smtClean="0"/>
          </a:p>
          <a:p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</a:rPr>
              <a:t>观修思维时的三个阶</a:t>
            </a:r>
            <a:r>
              <a:rPr lang="zh-CN" altLang="en-US" b="1" dirty="0" smtClean="0">
                <a:solidFill>
                  <a:schemeClr val="bg2">
                    <a:lumMod val="50000"/>
                  </a:schemeClr>
                </a:solidFill>
              </a:rPr>
              <a:t>段</a:t>
            </a:r>
            <a:endParaRPr lang="en-US" altLang="zh-CN" b="1" dirty="0">
              <a:solidFill>
                <a:schemeClr val="bg2">
                  <a:lumMod val="50000"/>
                </a:schemeClr>
              </a:solidFill>
            </a:endParaRPr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pPr>
              <a:buNone/>
            </a:pP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itle 1"/>
          <p:cNvSpPr>
            <a:spLocks noGrp="1"/>
          </p:cNvSpPr>
          <p:nvPr>
            <p:ph type="title"/>
          </p:nvPr>
        </p:nvSpPr>
        <p:spPr>
          <a:xfrm>
            <a:off x="993414" y="1986780"/>
            <a:ext cx="7024687" cy="1143000"/>
          </a:xfrm>
        </p:spPr>
        <p:txBody>
          <a:bodyPr vert="horz" wrap="square" lIns="91440" tIns="45720" rIns="91440" bIns="45720" anchor="b"/>
          <a:lstStyle/>
          <a:p>
            <a:br>
              <a:rPr lang="en-US" altLang="zh-CN" dirty="0" smtClean="0"/>
            </a:br>
            <a:br>
              <a:rPr lang="en-US" altLang="zh-CN" dirty="0"/>
            </a:br>
            <a:br>
              <a:rPr lang="en-US" altLang="zh-CN" dirty="0" smtClean="0"/>
            </a:br>
            <a:br>
              <a:rPr lang="en-US" altLang="zh-CN" dirty="0"/>
            </a:br>
            <a:br>
              <a:rPr lang="en-US" altLang="zh-CN" dirty="0" smtClean="0"/>
            </a:br>
            <a:br>
              <a:rPr lang="en-US" altLang="zh-CN" dirty="0"/>
            </a:br>
            <a:br>
              <a:rPr lang="en-US" altLang="zh-CN" dirty="0" smtClean="0"/>
            </a:br>
            <a:r>
              <a:rPr lang="zh-CN" altLang="en-US" sz="3200" b="1" dirty="0" smtClean="0">
                <a:solidFill>
                  <a:schemeClr val="bg2">
                    <a:lumMod val="50000"/>
                  </a:schemeClr>
                </a:solidFill>
              </a:rPr>
              <a:t>一</a:t>
            </a:r>
            <a:r>
              <a:rPr lang="en-US" altLang="zh-CN" sz="3200" b="1" dirty="0" smtClean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zh-CN" altLang="en-US" sz="3200" b="1" dirty="0" smtClean="0">
                <a:solidFill>
                  <a:schemeClr val="bg2">
                    <a:lumMod val="50000"/>
                  </a:schemeClr>
                </a:solidFill>
              </a:rPr>
              <a:t>如</a:t>
            </a:r>
            <a:r>
              <a:rPr lang="zh-CN" altLang="en-US" sz="3200" b="1" dirty="0">
                <a:solidFill>
                  <a:schemeClr val="bg2">
                    <a:lumMod val="50000"/>
                  </a:schemeClr>
                </a:solidFill>
              </a:rPr>
              <a:t>何对因果建立坚定不移的信</a:t>
            </a:r>
            <a:r>
              <a:rPr lang="zh-CN" altLang="en-US" sz="3200" b="1" dirty="0" smtClean="0">
                <a:solidFill>
                  <a:schemeClr val="bg2">
                    <a:lumMod val="50000"/>
                  </a:schemeClr>
                </a:solidFill>
              </a:rPr>
              <a:t>心</a:t>
            </a:r>
            <a:endParaRPr lang="en-US" altLang="x-none" sz="3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82925" y="3430588"/>
            <a:ext cx="32512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defTabSz="457200">
              <a:buClrTx/>
              <a:buSzTx/>
              <a:buFontTx/>
              <a:buNone/>
              <a:defRPr/>
            </a:pPr>
            <a:r>
              <a:rPr kumimoji="0" lang="zh-CN" altLang="en-US" kern="1200" cap="none" spc="0" normalizeH="0" baseline="0" noProof="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轮                                    回</a:t>
            </a:r>
            <a:endParaRPr kumimoji="0" lang="en-US" kern="1200" cap="none" spc="0" normalizeH="0" baseline="0" noProof="0" dirty="0">
              <a:solidFill>
                <a:schemeClr val="bg2">
                  <a:lumMod val="20000"/>
                  <a:lumOff val="80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/>
          <p:cNvSpPr>
            <a:spLocks noGrp="1"/>
          </p:cNvSpPr>
          <p:nvPr>
            <p:ph type="title"/>
          </p:nvPr>
        </p:nvSpPr>
        <p:spPr>
          <a:xfrm>
            <a:off x="599369" y="1113576"/>
            <a:ext cx="7784140" cy="5078994"/>
          </a:xfrm>
        </p:spPr>
        <p:txBody>
          <a:bodyPr vert="horz" wrap="square" lIns="91440" tIns="45720" rIns="91440" bIns="45720" anchor="b"/>
          <a:lstStyle/>
          <a:p>
            <a:br>
              <a:rPr lang="en-US" altLang="zh-CN" dirty="0"/>
            </a:br>
            <a:br>
              <a:rPr lang="en-US" altLang="zh-CN" dirty="0"/>
            </a:br>
            <a:br>
              <a:rPr lang="en-US" altLang="zh-CN" dirty="0"/>
            </a:br>
            <a:endParaRPr lang="en-US" altLang="x-none" dirty="0"/>
          </a:p>
        </p:txBody>
      </p:sp>
      <p:sp>
        <p:nvSpPr>
          <p:cNvPr id="10" name="TextBox 9"/>
          <p:cNvSpPr txBox="1"/>
          <p:nvPr/>
        </p:nvSpPr>
        <p:spPr>
          <a:xfrm>
            <a:off x="1060450" y="2828925"/>
            <a:ext cx="990600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defTabSz="457200">
              <a:buClrTx/>
              <a:buSzTx/>
              <a:buFontTx/>
              <a:buNone/>
              <a:defRPr/>
            </a:pPr>
            <a:r>
              <a:rPr kumimoji="0" lang="zh-CN" altLang="en-US" kern="1200" cap="none" spc="0" normalizeH="0" baseline="0" noProof="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轮   回</a:t>
            </a:r>
            <a:endParaRPr kumimoji="0" lang="en-US" kern="1200" cap="none" spc="0" normalizeH="0" baseline="0" noProof="0" dirty="0">
              <a:solidFill>
                <a:schemeClr val="bg2">
                  <a:lumMod val="20000"/>
                  <a:lumOff val="80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05758" y="1231271"/>
            <a:ext cx="736952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9850">
              <a:buClr>
                <a:schemeClr val="accent4"/>
              </a:buClr>
            </a:pPr>
            <a:r>
              <a:rPr lang="en-US" altLang="zh-CN" b="1" dirty="0" smtClean="0">
                <a:solidFill>
                  <a:schemeClr val="accent6">
                    <a:lumMod val="75000"/>
                  </a:schemeClr>
                </a:solidFill>
              </a:rPr>
              <a:t>1.  </a:t>
            </a: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</a:rPr>
              <a:t>佛</a:t>
            </a: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</a:rPr>
              <a:t>教不是迷信，而是智信，应该从客观公正的角度去分析和研</a:t>
            </a: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</a:rPr>
              <a:t>究</a:t>
            </a:r>
            <a:endParaRPr lang="en-US" altLang="zh-CN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412750" indent="-342900">
              <a:buClr>
                <a:schemeClr val="accent4"/>
              </a:buClr>
              <a:buAutoNum type="arabicPeriod"/>
            </a:pPr>
            <a:endParaRPr lang="en-US" altLang="zh-CN" b="1" dirty="0">
              <a:solidFill>
                <a:schemeClr val="accent6">
                  <a:lumMod val="50000"/>
                </a:schemeClr>
              </a:solidFill>
            </a:endParaRPr>
          </a:p>
          <a:p>
            <a:pPr marL="355600" indent="-285750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zh-CN" altLang="en-US" dirty="0" smtClean="0"/>
              <a:t>首</a:t>
            </a:r>
            <a:r>
              <a:rPr lang="zh-CN" altLang="en-US" dirty="0"/>
              <a:t>先问自己，我觉得善恶因果不存在，认为这是迷信的理由是什么？</a:t>
            </a:r>
            <a:endParaRPr lang="en-US" altLang="zh-CN" dirty="0"/>
          </a:p>
          <a:p>
            <a:pPr marL="285750" indent="-285750">
              <a:buClr>
                <a:schemeClr val="bg2"/>
              </a:buClr>
              <a:buFont typeface="Arial" panose="020B0604020202020204" pitchFamily="34" charset="0"/>
              <a:buChar char="•"/>
            </a:pPr>
            <a:endParaRPr lang="en-US" altLang="zh-CN" dirty="0" smtClean="0"/>
          </a:p>
          <a:p>
            <a:pPr marL="285750" indent="-285750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zh-CN" altLang="en-US" dirty="0" smtClean="0"/>
              <a:t>世</a:t>
            </a:r>
            <a:r>
              <a:rPr lang="zh-CN" altLang="en-US" dirty="0"/>
              <a:t>间人如果触犯了法律就会受到相应的惩罚，但是如果杀</a:t>
            </a:r>
            <a:r>
              <a:rPr lang="zh-CN" altLang="en-US" dirty="0" smtClean="0"/>
              <a:t>了一个动物吃</a:t>
            </a:r>
            <a:r>
              <a:rPr lang="zh-CN" altLang="en-US" dirty="0"/>
              <a:t>了，却不会受到任何的惩罚，由此即认为因果不存在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285750" indent="-285750">
              <a:buClr>
                <a:schemeClr val="bg2"/>
              </a:buClr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zh-CN" altLang="en-US" dirty="0"/>
              <a:t>我们没有看到，就代表因果不存在吗？</a:t>
            </a:r>
            <a:endParaRPr lang="en-US" altLang="zh-CN" dirty="0"/>
          </a:p>
          <a:p>
            <a:pPr marL="285750" indent="-285750">
              <a:buClr>
                <a:schemeClr val="bg2"/>
              </a:buClr>
              <a:buFont typeface="Arial" panose="020B0604020202020204" pitchFamily="34" charset="0"/>
              <a:buChar char="•"/>
            </a:pPr>
            <a:endParaRPr lang="en-US" altLang="zh-CN" dirty="0" smtClean="0"/>
          </a:p>
          <a:p>
            <a:pPr marL="285750" indent="-285750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zh-CN" altLang="en-US" dirty="0" smtClean="0"/>
              <a:t>一</a:t>
            </a:r>
            <a:r>
              <a:rPr lang="zh-CN" altLang="en-US" dirty="0"/>
              <a:t>条狗能够闻到几个小时前人留下的气息，但是人却什么也感觉不到，人眼只能看到光谱中的可见光，却看不到不可见光；人类看到的物质只是宇宙的</a:t>
            </a:r>
            <a:r>
              <a:rPr lang="en-US" altLang="zh-CN" dirty="0"/>
              <a:t>5%</a:t>
            </a:r>
            <a:r>
              <a:rPr lang="zh-CN" altLang="en-US" dirty="0"/>
              <a:t>，其余</a:t>
            </a:r>
            <a:r>
              <a:rPr lang="en-US" altLang="zh-CN" dirty="0"/>
              <a:t>95%</a:t>
            </a:r>
            <a:r>
              <a:rPr lang="zh-CN" altLang="en-US" dirty="0"/>
              <a:t>都是人类看不到的暗物质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285750" indent="-285750">
              <a:buClr>
                <a:schemeClr val="bg2"/>
              </a:buClr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zh-CN" altLang="en-US" dirty="0" smtClean="0"/>
              <a:t>宇宙万事万物的运行规律，是自然规律，不是人制定的。因和果是相似的。植物、动物是这样，善恶果报也是相似的。</a:t>
            </a:r>
            <a:br>
              <a:rPr lang="zh-CN" altLang="en-US" dirty="0"/>
            </a:b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830263" y="1059255"/>
            <a:ext cx="7118680" cy="3898508"/>
          </a:xfrm>
        </p:spPr>
        <p:txBody>
          <a:bodyPr vert="horz" wrap="square" lIns="91440" tIns="45720" rIns="91440" bIns="45720" anchor="t"/>
          <a:lstStyle/>
          <a:p>
            <a:pPr marL="69850" indent="0">
              <a:buNone/>
            </a:pPr>
            <a:r>
              <a:rPr lang="en-US" altLang="zh-CN" sz="32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zh-CN" altLang="en-US" sz="3200" b="1" dirty="0">
                <a:solidFill>
                  <a:schemeClr val="accent6">
                    <a:lumMod val="75000"/>
                  </a:schemeClr>
                </a:solidFill>
              </a:rPr>
              <a:t>根据形式逻辑去了</a:t>
            </a:r>
            <a:r>
              <a:rPr lang="zh-CN" altLang="en-US" sz="3200" b="1" dirty="0" smtClean="0">
                <a:solidFill>
                  <a:schemeClr val="accent6">
                    <a:lumMod val="75000"/>
                  </a:schemeClr>
                </a:solidFill>
              </a:rPr>
              <a:t>解</a:t>
            </a:r>
            <a:endParaRPr lang="en-US" altLang="zh-CN" sz="32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69850" indent="0">
              <a:buNone/>
            </a:pPr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zh-CN" altLang="en-US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需要大前提，小前提，结论三个条件</a:t>
            </a:r>
            <a:endParaRPr lang="en-US" altLang="zh-CN" sz="2000" b="1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850" indent="0">
              <a:buNone/>
            </a:pP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en-US" sz="2000" dirty="0"/>
              <a:t>大前提：凡是冒烟的地方，都有火的存</a:t>
            </a:r>
            <a:r>
              <a:rPr lang="zh-CN" altLang="en-US" sz="2000" dirty="0" smtClean="0"/>
              <a:t>在</a:t>
            </a:r>
            <a:endParaRPr lang="en-US" altLang="zh-CN" sz="2000" dirty="0" smtClean="0"/>
          </a:p>
          <a:p>
            <a:r>
              <a:rPr lang="zh-CN" altLang="en-US" sz="2000" dirty="0" smtClean="0"/>
              <a:t>小</a:t>
            </a:r>
            <a:r>
              <a:rPr lang="zh-CN" altLang="en-US" sz="2000" dirty="0"/>
              <a:t>前提：我们看到很远的地方有冒</a:t>
            </a:r>
            <a:r>
              <a:rPr lang="zh-CN" altLang="en-US" sz="2000" dirty="0" smtClean="0"/>
              <a:t>烟</a:t>
            </a:r>
            <a:endParaRPr lang="en-US" altLang="zh-CN" sz="2000" dirty="0" smtClean="0"/>
          </a:p>
          <a:p>
            <a:r>
              <a:rPr lang="zh-CN" altLang="en-US" sz="2000" dirty="0"/>
              <a:t>结论：可以确定，远处冒烟的地方肯定有</a:t>
            </a:r>
            <a:r>
              <a:rPr lang="zh-CN" altLang="en-US" sz="2000" dirty="0" smtClean="0"/>
              <a:t>火在燃烧</a:t>
            </a:r>
            <a:endParaRPr lang="en-US" altLang="zh-CN" sz="2000" dirty="0" smtClean="0"/>
          </a:p>
          <a:p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altLang="x-none" sz="2000" b="1" dirty="0">
              <a:solidFill>
                <a:srgbClr val="D77C0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830263" y="1059254"/>
            <a:ext cx="7118680" cy="4870765"/>
          </a:xfrm>
        </p:spPr>
        <p:txBody>
          <a:bodyPr vert="horz" wrap="square" lIns="91440" tIns="45720" rIns="91440" bIns="45720" anchor="t"/>
          <a:lstStyle/>
          <a:p>
            <a:pPr marL="69850" indent="0">
              <a:buNone/>
            </a:pPr>
            <a:r>
              <a:rPr lang="en-US" altLang="zh-CN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zh-CN" altLang="en-US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大致</a:t>
            </a:r>
            <a:r>
              <a:rPr lang="zh-CN" altLang="en-US" b="1" dirty="0" smtClean="0">
                <a:solidFill>
                  <a:schemeClr val="accent1"/>
                </a:solidFill>
              </a:rPr>
              <a:t>根</a:t>
            </a:r>
            <a:r>
              <a:rPr lang="zh-CN" altLang="en-US" b="1" dirty="0">
                <a:solidFill>
                  <a:schemeClr val="accent1"/>
                </a:solidFill>
              </a:rPr>
              <a:t>据形式逻</a:t>
            </a:r>
            <a:r>
              <a:rPr lang="zh-CN" altLang="en-US" b="1" dirty="0" smtClean="0">
                <a:solidFill>
                  <a:schemeClr val="accent1"/>
                </a:solidFill>
              </a:rPr>
              <a:t>辑来推理佛教的因果</a:t>
            </a:r>
            <a:endParaRPr lang="en-US" altLang="zh-CN" b="1" dirty="0" smtClean="0">
              <a:solidFill>
                <a:schemeClr val="accent1"/>
              </a:solidFill>
            </a:endParaRPr>
          </a:p>
          <a:p>
            <a:pPr marL="69850" indent="0">
              <a:buNone/>
            </a:pPr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en-US" sz="2000" dirty="0"/>
              <a:t>大前提</a:t>
            </a:r>
            <a:r>
              <a:rPr lang="zh-CN" altLang="en-US" sz="2000" dirty="0" smtClean="0"/>
              <a:t>：</a:t>
            </a:r>
            <a:r>
              <a:rPr lang="zh-CN" altLang="en-US" sz="2000" dirty="0"/>
              <a:t>宇</a:t>
            </a:r>
            <a:r>
              <a:rPr lang="zh-CN" altLang="en-US" sz="2000" dirty="0" smtClean="0"/>
              <a:t>宙万事万物在因果中循环，不是无因无缘产生的，</a:t>
            </a:r>
            <a:r>
              <a:rPr lang="zh-CN" altLang="en-US" sz="2000" b="1" dirty="0" smtClean="0">
                <a:solidFill>
                  <a:schemeClr val="accent6">
                    <a:lumMod val="75000"/>
                  </a:schemeClr>
                </a:solidFill>
              </a:rPr>
              <a:t>有因一定产生果，因果是相似的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r>
              <a:rPr lang="zh-CN" altLang="en-US" sz="2000" dirty="0" smtClean="0"/>
              <a:t>小</a:t>
            </a:r>
            <a:r>
              <a:rPr lang="zh-CN" altLang="en-US" sz="2000" dirty="0"/>
              <a:t>前提</a:t>
            </a:r>
            <a:r>
              <a:rPr lang="zh-CN" altLang="en-US" sz="2000" dirty="0" smtClean="0"/>
              <a:t>：我现在杀死了一条鱼，把它吃了，剥夺了它最珍贵的生命，给它带来无限的痛苦，这是因；根据大前提，一定会产生果。我给它带来了痛苦，根据因果相似的前提，果是同类的，我以后也会痛苦。</a:t>
            </a:r>
            <a:endParaRPr lang="en-US" altLang="zh-CN" sz="2000" dirty="0" smtClean="0"/>
          </a:p>
          <a:p>
            <a:r>
              <a:rPr lang="zh-CN" altLang="en-US" sz="2000" dirty="0" smtClean="0"/>
              <a:t>结</a:t>
            </a:r>
            <a:r>
              <a:rPr lang="zh-CN" altLang="en-US" sz="2000" dirty="0"/>
              <a:t>论</a:t>
            </a:r>
            <a:r>
              <a:rPr lang="zh-CN" altLang="en-US" sz="2000" dirty="0" smtClean="0"/>
              <a:t>：杀死一条鱼，我以前认为什么都结束了，没有留下什么。现在进一步了解后，我不敢保证它没有给我留下任何东西。如果留下了什么，那一定不是好东西，我给它带来痛苦，它也一定会让我以后感受痛苦。</a:t>
            </a:r>
            <a:endParaRPr lang="en-US" altLang="zh-CN" sz="2000" dirty="0" smtClean="0"/>
          </a:p>
          <a:p>
            <a:endParaRPr lang="en-US" altLang="zh-CN" sz="2000" dirty="0" smtClean="0"/>
          </a:p>
          <a:p>
            <a:r>
              <a:rPr lang="zh-CN" altLang="en-US" sz="2000" dirty="0"/>
              <a:t>不</a:t>
            </a:r>
            <a:r>
              <a:rPr lang="zh-CN" altLang="en-US" sz="2000" dirty="0" smtClean="0"/>
              <a:t>能完全用逻辑学来证明因果。如果要深入了解因果，我们需要用佛的智慧。当我们的感官提升了以后，我们可以看得到因果的关系。</a:t>
            </a:r>
            <a:endParaRPr lang="en-US" altLang="zh-CN" sz="2000" dirty="0" smtClean="0"/>
          </a:p>
          <a:p>
            <a:pPr marL="69850" indent="0">
              <a:buNone/>
            </a:pP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altLang="x-none" sz="2000" b="1" dirty="0">
              <a:solidFill>
                <a:srgbClr val="D77C0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042988" y="1015591"/>
            <a:ext cx="7024687" cy="701675"/>
          </a:xfrm>
        </p:spPr>
        <p:txBody>
          <a:bodyPr vert="horz" wrap="square" lIns="91440" tIns="45720" rIns="91440" bIns="45720" anchor="b"/>
          <a:lstStyle/>
          <a:p>
            <a:br>
              <a:rPr lang="en-US" altLang="zh-CN" dirty="0"/>
            </a:br>
            <a:br>
              <a:rPr lang="en-US" altLang="zh-CN" dirty="0"/>
            </a:br>
            <a:br>
              <a:rPr lang="en-US" altLang="zh-CN" dirty="0"/>
            </a:br>
            <a:br>
              <a:rPr lang="en-US" altLang="zh-CN" dirty="0"/>
            </a:br>
            <a:endParaRPr lang="en-US" altLang="x-none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830263" y="941561"/>
            <a:ext cx="7417444" cy="4768678"/>
          </a:xfrm>
        </p:spPr>
        <p:txBody>
          <a:bodyPr vert="horz" wrap="square" lIns="91440" tIns="45720" rIns="91440" bIns="45720" anchor="t"/>
          <a:lstStyle/>
          <a:p>
            <a:pPr marL="69850" indent="0">
              <a:buNone/>
            </a:pPr>
            <a:r>
              <a:rPr lang="en-US" altLang="zh-CN" sz="2800" b="1" dirty="0" smtClean="0">
                <a:solidFill>
                  <a:srgbClr val="D77C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zh-CN" altLang="en-US" sz="2800" b="1" dirty="0" smtClean="0">
                <a:solidFill>
                  <a:srgbClr val="D77C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果报成熟的条件，需要近因和远因的结合</a:t>
            </a:r>
            <a:endParaRPr lang="en-US" altLang="zh-CN" sz="2800" b="1" dirty="0" smtClean="0">
              <a:solidFill>
                <a:srgbClr val="D77C0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850" indent="0">
              <a:buNone/>
            </a:pPr>
            <a:endParaRPr lang="en-US" altLang="zh-CN" sz="2800" b="1" dirty="0">
              <a:solidFill>
                <a:srgbClr val="D77C0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850" indent="0">
              <a:buNone/>
            </a:pPr>
            <a:r>
              <a:rPr lang="zh-CN" altLang="en-US" sz="2000" b="1" dirty="0">
                <a:solidFill>
                  <a:schemeClr val="accent1"/>
                </a:solidFill>
              </a:rPr>
              <a:t>（</a:t>
            </a:r>
            <a:r>
              <a:rPr lang="en-US" altLang="zh-CN" sz="2000" b="1" dirty="0">
                <a:solidFill>
                  <a:schemeClr val="accent1"/>
                </a:solidFill>
              </a:rPr>
              <a:t>1</a:t>
            </a:r>
            <a:r>
              <a:rPr lang="zh-CN" altLang="en-US" sz="2000" b="1" dirty="0">
                <a:solidFill>
                  <a:schemeClr val="accent1"/>
                </a:solidFill>
              </a:rPr>
              <a:t>）阿赖耶识储存善恶业的种子一些原理，隐蔽性，久远性</a:t>
            </a:r>
            <a:r>
              <a:rPr lang="zh-CN" altLang="en-US" sz="2000" b="1" dirty="0" smtClean="0">
                <a:solidFill>
                  <a:schemeClr val="accent1"/>
                </a:solidFill>
              </a:rPr>
              <a:t>。</a:t>
            </a:r>
            <a:endParaRPr lang="en-US" altLang="zh-CN" sz="2000" b="1" dirty="0" smtClean="0">
              <a:solidFill>
                <a:schemeClr val="accent1"/>
              </a:solidFill>
            </a:endParaRPr>
          </a:p>
          <a:p>
            <a:pPr marL="69850" indent="0">
              <a:buNone/>
            </a:pPr>
            <a:endParaRPr lang="en-US" altLang="zh-CN" sz="2000" b="1" dirty="0" smtClean="0">
              <a:solidFill>
                <a:schemeClr val="accent1"/>
              </a:solidFill>
            </a:endParaRPr>
          </a:p>
          <a:p>
            <a:r>
              <a:rPr lang="zh-CN" altLang="en-US" sz="2000" dirty="0"/>
              <a:t>阿赖</a:t>
            </a:r>
            <a:r>
              <a:rPr lang="zh-CN" altLang="en-US" sz="2000" dirty="0" smtClean="0"/>
              <a:t>耶识犹如一个容量很大的硬盘，包含各种各样的信息和数据。从硬盘的表面我们看不出什么，只有电脑能读出来。</a:t>
            </a:r>
            <a:endParaRPr lang="en-US" altLang="zh-CN" sz="2000" dirty="0" smtClean="0"/>
          </a:p>
          <a:p>
            <a:r>
              <a:rPr lang="zh-CN" altLang="en-US" sz="2000" dirty="0" smtClean="0"/>
              <a:t>比如杀生，我们的嗔恨心，还有想去杀生的念头，会产生一种能量，，这个能量就储存在我们的阿赖耶识里面。</a:t>
            </a:r>
            <a:endParaRPr lang="en-US" altLang="zh-CN" sz="2000" dirty="0" smtClean="0"/>
          </a:p>
          <a:p>
            <a:r>
              <a:rPr lang="zh-CN" altLang="en-US" sz="2000" dirty="0" smtClean="0"/>
              <a:t>这个能量可能我们一辈子都感觉不到，也许几百年，下一世再下一世都没有任何感觉，但是它一直都在。</a:t>
            </a:r>
            <a:endParaRPr lang="en-US" altLang="zh-CN" sz="2000" dirty="0" smtClean="0"/>
          </a:p>
          <a:p>
            <a:r>
              <a:rPr lang="zh-CN" altLang="en-US" sz="2000" dirty="0"/>
              <a:t>可</a:t>
            </a:r>
            <a:r>
              <a:rPr lang="zh-CN" altLang="en-US" sz="2000" dirty="0" smtClean="0"/>
              <a:t>能几百年，几千年后，当机缘成熟时，这个能量成熟了，开始发挥作用。</a:t>
            </a:r>
            <a:br>
              <a:rPr lang="zh-CN" altLang="en-US" sz="2000" dirty="0"/>
            </a:b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x-none" sz="2000" b="1" dirty="0">
              <a:solidFill>
                <a:srgbClr val="D77C0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042988" y="1015591"/>
            <a:ext cx="7024687" cy="701675"/>
          </a:xfrm>
        </p:spPr>
        <p:txBody>
          <a:bodyPr vert="horz" wrap="square" lIns="91440" tIns="45720" rIns="91440" bIns="45720" anchor="b"/>
          <a:lstStyle/>
          <a:p>
            <a:br>
              <a:rPr lang="en-US" altLang="zh-CN" dirty="0"/>
            </a:br>
            <a:br>
              <a:rPr lang="en-US" altLang="zh-CN" dirty="0"/>
            </a:br>
            <a:br>
              <a:rPr lang="en-US" altLang="zh-CN" dirty="0"/>
            </a:br>
            <a:br>
              <a:rPr lang="en-US" altLang="zh-CN" dirty="0"/>
            </a:br>
            <a:endParaRPr lang="en-US" altLang="x-none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830263" y="941561"/>
            <a:ext cx="7237412" cy="4768678"/>
          </a:xfrm>
        </p:spPr>
        <p:txBody>
          <a:bodyPr vert="horz" wrap="square" lIns="91440" tIns="45720" rIns="91440" bIns="45720" anchor="t"/>
          <a:lstStyle/>
          <a:p>
            <a:pPr marL="69850" indent="0">
              <a:buNone/>
            </a:pPr>
            <a:r>
              <a:rPr lang="en-US" altLang="zh-CN" sz="2800" b="1" dirty="0" smtClean="0">
                <a:solidFill>
                  <a:srgbClr val="D77C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zh-CN" altLang="en-US" sz="2800" b="1" dirty="0" smtClean="0">
                <a:solidFill>
                  <a:srgbClr val="D77C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果报成熟的条件，需要近因和远因的结合</a:t>
            </a:r>
            <a:endParaRPr lang="en-US" altLang="zh-CN" sz="2800" b="1" dirty="0" smtClean="0">
              <a:solidFill>
                <a:srgbClr val="D77C0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850" indent="0">
              <a:buNone/>
            </a:pPr>
            <a:endParaRPr lang="en-US" altLang="zh-CN" sz="2800" b="1" dirty="0">
              <a:solidFill>
                <a:srgbClr val="D77C0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9850" indent="0">
              <a:buNone/>
            </a:pPr>
            <a:r>
              <a:rPr lang="zh-CN" altLang="en-US" sz="2000" b="1" dirty="0" smtClean="0">
                <a:solidFill>
                  <a:schemeClr val="accent1"/>
                </a:solidFill>
              </a:rPr>
              <a:t>（</a:t>
            </a:r>
            <a:r>
              <a:rPr lang="en-US" altLang="zh-CN" sz="2000" b="1" dirty="0">
                <a:solidFill>
                  <a:schemeClr val="accent1"/>
                </a:solidFill>
              </a:rPr>
              <a:t>2</a:t>
            </a:r>
            <a:r>
              <a:rPr lang="zh-CN" altLang="en-US" sz="2000" b="1" dirty="0">
                <a:solidFill>
                  <a:schemeClr val="accent1"/>
                </a:solidFill>
              </a:rPr>
              <a:t>）远因和近因结合，善恶业才能成熟</a:t>
            </a:r>
            <a:r>
              <a:rPr lang="zh-CN" altLang="en-US" sz="2000" b="1" dirty="0" smtClean="0">
                <a:solidFill>
                  <a:schemeClr val="accent1"/>
                </a:solidFill>
              </a:rPr>
              <a:t>。</a:t>
            </a:r>
            <a:endParaRPr lang="en-US" altLang="zh-CN" sz="2000" b="1" dirty="0" smtClean="0">
              <a:solidFill>
                <a:schemeClr val="accent1"/>
              </a:solidFill>
            </a:endParaRPr>
          </a:p>
          <a:p>
            <a:r>
              <a:rPr lang="zh-CN" altLang="en-US" sz="2000" dirty="0" smtClean="0"/>
              <a:t>远因是很早很早以前的造的因。</a:t>
            </a:r>
            <a:endParaRPr lang="en-US" altLang="zh-CN" sz="2000" dirty="0" smtClean="0"/>
          </a:p>
          <a:p>
            <a:r>
              <a:rPr lang="zh-CN" altLang="en-US" sz="2000" dirty="0"/>
              <a:t>近</a:t>
            </a:r>
            <a:r>
              <a:rPr lang="zh-CN" altLang="en-US" sz="2000" dirty="0" smtClean="0"/>
              <a:t>因就是客观因素。</a:t>
            </a:r>
            <a:endParaRPr lang="en-US" altLang="zh-CN" sz="2000" dirty="0" smtClean="0"/>
          </a:p>
          <a:p>
            <a:r>
              <a:rPr lang="zh-CN" altLang="en-US" sz="2000" dirty="0"/>
              <a:t>我</a:t>
            </a:r>
            <a:r>
              <a:rPr lang="zh-CN" altLang="en-US" sz="2000" dirty="0" smtClean="0"/>
              <a:t>们造的业，在这一生中要成熟的话，必须要找到合适的时间、空间、还有客观因素，如果没有客观因素，这个业就暂时没办法成熟。</a:t>
            </a:r>
            <a:endParaRPr lang="en-US" altLang="zh-CN" sz="2000" dirty="0" smtClean="0"/>
          </a:p>
          <a:p>
            <a:r>
              <a:rPr lang="zh-CN" altLang="en-US" sz="2000" dirty="0"/>
              <a:t>比</a:t>
            </a:r>
            <a:r>
              <a:rPr lang="zh-CN" altLang="en-US" sz="2000" dirty="0" smtClean="0"/>
              <a:t>如人类，有贫富的差别，那么偷盗的果报</a:t>
            </a:r>
            <a:r>
              <a:rPr lang="en-US" altLang="zh-CN" sz="2000" dirty="0" smtClean="0"/>
              <a:t>--</a:t>
            </a:r>
            <a:r>
              <a:rPr lang="zh-CN" altLang="en-US" sz="2000" dirty="0" smtClean="0"/>
              <a:t>变得贫穷，就会成熟。如果我们这一生投生为牛或者鸟，就没有贫富的概念和果报。</a:t>
            </a:r>
            <a:endParaRPr lang="en-US" altLang="zh-CN" sz="2000" dirty="0" smtClean="0"/>
          </a:p>
          <a:p>
            <a:r>
              <a:rPr lang="zh-CN" altLang="en-US" sz="2000" dirty="0"/>
              <a:t>近因远</a:t>
            </a:r>
            <a:r>
              <a:rPr lang="zh-CN" altLang="en-US" sz="2000" dirty="0" smtClean="0"/>
              <a:t>因结合在一起，才会发生作用，几千几万年之后，业都永远不会无缘无故消失。</a:t>
            </a:r>
            <a:endParaRPr lang="en-US" altLang="zh-CN" sz="2000" dirty="0" smtClean="0"/>
          </a:p>
          <a:p>
            <a:r>
              <a:rPr lang="zh-CN" altLang="en-US" sz="2000" dirty="0"/>
              <a:t>除</a:t>
            </a:r>
            <a:r>
              <a:rPr lang="zh-CN" altLang="en-US" sz="2000" dirty="0" smtClean="0"/>
              <a:t>非是通过忏悔，才能把恶业忏悔干净。</a:t>
            </a:r>
            <a:endParaRPr lang="en-US" altLang="zh-CN" sz="2000" dirty="0" smtClean="0"/>
          </a:p>
          <a:p>
            <a:pPr marL="69850" indent="0">
              <a:buNone/>
            </a:pPr>
            <a:br>
              <a:rPr lang="zh-CN" altLang="en-US" sz="2000" dirty="0"/>
            </a:b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x-none" sz="2000" b="1" dirty="0">
              <a:solidFill>
                <a:srgbClr val="D77C0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奥斯汀">
  <a:themeElements>
    <a:clrScheme name="奥斯汀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奥斯汀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奥斯汀.thmx</Template>
  <TotalTime>0</TotalTime>
  <Words>2551</Words>
  <Application>WPS 演示</Application>
  <PresentationFormat>On-screen Show (4:3)</PresentationFormat>
  <Paragraphs>176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5" baseType="lpstr">
      <vt:lpstr>Arial</vt:lpstr>
      <vt:lpstr>宋体</vt:lpstr>
      <vt:lpstr>Wingdings</vt:lpstr>
      <vt:lpstr>微软雅黑</vt:lpstr>
      <vt:lpstr>Century Gothic</vt:lpstr>
      <vt:lpstr>Wingdings 2</vt:lpstr>
      <vt:lpstr>华文隶书</vt:lpstr>
      <vt:lpstr>Arial Unicode MS</vt:lpstr>
      <vt:lpstr>Calibri</vt:lpstr>
      <vt:lpstr>奥斯汀</vt:lpstr>
      <vt:lpstr>发心偈</vt:lpstr>
      <vt:lpstr>PowerPoint 演示文稿</vt:lpstr>
      <vt:lpstr>目录</vt:lpstr>
      <vt:lpstr>       一. 如何对因果建立坚定不移的信心</vt:lpstr>
      <vt:lpstr>   </vt:lpstr>
      <vt:lpstr>PowerPoint 演示文稿</vt:lpstr>
      <vt:lpstr>PowerPoint 演示文稿</vt:lpstr>
      <vt:lpstr>    </vt:lpstr>
      <vt:lpstr>    </vt:lpstr>
      <vt:lpstr>    </vt:lpstr>
      <vt:lpstr>    </vt:lpstr>
      <vt:lpstr>    </vt:lpstr>
      <vt:lpstr>    </vt:lpstr>
      <vt:lpstr>   本课修法要点归摄 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zhang</dc:creator>
  <cp:lastModifiedBy>赵娟</cp:lastModifiedBy>
  <cp:revision>284</cp:revision>
  <dcterms:created xsi:type="dcterms:W3CDTF">2016-07-06T00:16:00Z</dcterms:created>
  <dcterms:modified xsi:type="dcterms:W3CDTF">2018-04-01T19:23:47Z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2052-10.1.0.7223</vt:lpwstr>
  </property>
</Properties>
</file>