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3"/>
    <p:sldId id="256" r:id="rId4"/>
    <p:sldId id="305" r:id="rId5"/>
    <p:sldId id="320" r:id="rId6"/>
    <p:sldId id="322" r:id="rId7"/>
    <p:sldId id="336" r:id="rId8"/>
    <p:sldId id="345" r:id="rId9"/>
    <p:sldId id="346" r:id="rId10"/>
    <p:sldId id="347" r:id="rId11"/>
    <p:sldId id="348" r:id="rId12"/>
    <p:sldId id="349" r:id="rId13"/>
    <p:sldId id="350" r:id="rId14"/>
    <p:sldId id="280" r:id="rId15"/>
  </p:sldIdLst>
  <p:sldSz cx="9144000" cy="6858000" type="screen4x3"/>
  <p:notesSz cx="6858000" cy="9144000"/>
  <p:defaultTextStyle>
    <a:defPPr>
      <a:defRPr lang="zh-CN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84" d="100"/>
          <a:sy n="84" d="100"/>
        </p:scale>
        <p:origin x="-1402" y="-48"/>
      </p:cViewPr>
      <p:guideLst>
        <p:guide orient="horz" pos="2201"/>
        <p:guide pos="28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2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2060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083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84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85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25" name="Date Placeholder 3"/>
          <p:cNvSpPr>
            <a:spLocks noGrp="1"/>
          </p:cNvSpPr>
          <p:nvPr>
            <p:ph type="dt" sz="half" idx="2"/>
          </p:nvPr>
        </p:nvSpPr>
        <p:spPr>
          <a:xfrm>
            <a:off x="4738688" y="1516063"/>
            <a:ext cx="2133600" cy="752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24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03838" y="5719763"/>
            <a:ext cx="283051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5719763"/>
            <a:ext cx="642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solidFill>
                  <a:schemeClr val="accent1"/>
                </a:solidFill>
                <a:latin typeface="Century Gothic" panose="020B0502020202020204" pitchFamily="34" charset="0"/>
              </a:rPr>
            </a:fld>
            <a:endParaRPr lang="zh-CN" altLang="en-US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3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3084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3107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8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9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25" name="Date Placeholder 4"/>
          <p:cNvSpPr>
            <a:spLocks noGrp="1"/>
          </p:cNvSpPr>
          <p:nvPr>
            <p:ph type="dt" sz="half" idx="1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  <p:sp>
        <p:nvSpPr>
          <p:cNvPr id="12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41850" y="5724525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3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4108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4131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132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133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将图片拖动到占位符，或单击添加图标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25" name="Date Placeholder 4"/>
          <p:cNvSpPr>
            <a:spLocks noGrp="1"/>
          </p:cNvSpPr>
          <p:nvPr>
            <p:ph type="dt" sz="half" idx="1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41850" y="5724525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/>
          <p:nvPr/>
        </p:nvGrpSpPr>
        <p:grpSpPr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59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60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x-none" dirty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en-US" altLang="x-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>
                <a:solidFill>
                  <a:srgbClr val="FEFEFE"/>
                </a:solidFill>
                <a:latin typeface="Century Gothic" panose="020B0502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3"/>
          <p:cNvSpPr>
            <a:spLocks noGrp="1"/>
          </p:cNvSpPr>
          <p:nvPr>
            <p:ph type="title"/>
          </p:nvPr>
        </p:nvSpPr>
        <p:spPr>
          <a:xfrm>
            <a:off x="4740275" y="655638"/>
            <a:ext cx="3303588" cy="519112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kern="1200" dirty="0">
                <a:latin typeface="+mj-lt"/>
                <a:ea typeface="+mj-ea"/>
                <a:cs typeface="+mj-cs"/>
              </a:rPr>
              <a:t>发心偈</a:t>
            </a:r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123" name="文本占位符 5"/>
          <p:cNvSpPr>
            <a:spLocks noGrp="1"/>
          </p:cNvSpPr>
          <p:nvPr>
            <p:ph type="body" sz="half" idx="2"/>
          </p:nvPr>
        </p:nvSpPr>
        <p:spPr>
          <a:xfrm>
            <a:off x="4737100" y="1447800"/>
            <a:ext cx="3298825" cy="4206875"/>
          </a:xfrm>
        </p:spPr>
        <p:txBody>
          <a:bodyPr vert="horz" wrap="square" lIns="91440" tIns="45720" rIns="91440" bIns="45720" anchor="t"/>
          <a:lstStyle/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顶礼本师释迦牟尼佛！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顶礼文殊智慧勇识</a:t>
            </a:r>
            <a:r>
              <a:rPr lang="zh-CN" altLang="zh-CN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顶礼传承大恩上师！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无上甚深微妙法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百千万劫难遭遇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我今见闻得受持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愿解如来真实义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为度化一切众生，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请大家发无上殊胜的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菩提心！</a:t>
            </a:r>
            <a:endParaRPr lang="zh-CN" altLang="en-US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eaLnBrk="1" hangingPunct="1">
              <a:buSzPct val="76000"/>
            </a:pPr>
            <a:endParaRPr lang="zh-CN" altLang="en-US" sz="2000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124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9788" y="519113"/>
            <a:ext cx="3630612" cy="5734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5" name="Content Placeholder 7"/>
          <p:cNvSpPr>
            <a:spLocks noGrp="1"/>
          </p:cNvSpPr>
          <p:nvPr>
            <p:ph idx="1"/>
          </p:nvPr>
        </p:nvSpPr>
        <p:spPr>
          <a:xfrm>
            <a:off x="1146175" y="857250"/>
            <a:ext cx="3090863" cy="5149850"/>
          </a:xfrm>
        </p:spPr>
        <p:txBody>
          <a:bodyPr vert="horz" wrap="square" lIns="91440" tIns="45720" rIns="91440" bIns="45720" anchor="t"/>
          <a:lstStyle/>
          <a:p>
            <a:pPr eaLnBrk="1" hangingPunct="1">
              <a:buSzPct val="76000"/>
            </a:pPr>
            <a:endParaRPr lang="en-US" altLang="x-none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15645" y="828675"/>
            <a:ext cx="7752080" cy="556958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6.因果 VS 神通</a:t>
            </a:r>
            <a:endParaRPr lang="zh-CN" altLang="en-US" b="1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因果超越神通，神通没办法改变因果</a:t>
            </a:r>
            <a:r>
              <a:rPr lang="zh-CN" altLang="en-US" sz="2000" dirty="0" smtClean="0">
                <a:sym typeface="+mn-ea"/>
              </a:rPr>
              <a:t>。</a:t>
            </a:r>
            <a:endParaRPr lang="zh-CN" altLang="en-US" sz="20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ym typeface="+mn-ea"/>
              </a:rPr>
              <a:t>当因和果很接近时，佛陀也没有办法改变</a:t>
            </a:r>
            <a:endParaRPr lang="zh-CN" altLang="en-US" sz="20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ym typeface="+mn-ea"/>
              </a:rPr>
              <a:t>公</a:t>
            </a:r>
            <a:r>
              <a:rPr lang="zh-CN" altLang="en-US" sz="2000" dirty="0">
                <a:sym typeface="+mn-ea"/>
              </a:rPr>
              <a:t>案</a:t>
            </a:r>
            <a:r>
              <a:rPr lang="zh-CN" altLang="en-US" sz="2000" dirty="0" smtClean="0">
                <a:sym typeface="+mn-ea"/>
              </a:rPr>
              <a:t>：</a:t>
            </a:r>
            <a:endParaRPr lang="zh-CN" altLang="en-US" sz="2000" dirty="0" smtClean="0"/>
          </a:p>
          <a:p>
            <a:pPr marL="800100" lvl="5" indent="-342900">
              <a:buFont typeface="Wingdings" panose="05000000000000000000" pitchFamily="2" charset="2"/>
              <a:buChar char="v"/>
            </a:pPr>
            <a:r>
              <a:rPr lang="zh-CN" altLang="en-US" sz="1800" dirty="0" smtClean="0">
                <a:sym typeface="+mn-ea"/>
              </a:rPr>
              <a:t>释</a:t>
            </a:r>
            <a:r>
              <a:rPr lang="zh-CN" altLang="en-US" sz="1800" dirty="0">
                <a:sym typeface="+mn-ea"/>
              </a:rPr>
              <a:t>迦牟尼佛老家发生大屠杀，一天屠杀七万人，佛在之前就知道了，但佛也知道即将要发生的事情没办法改变。佛在成佛后第六年第一次见到父亲，为释迦族人讲经说法，很多人证得了果位，但该受的业也还是要受</a:t>
            </a:r>
            <a:r>
              <a:rPr lang="zh-CN" altLang="en-US" sz="1800" dirty="0" smtClean="0">
                <a:sym typeface="+mn-ea"/>
              </a:rPr>
              <a:t>。</a:t>
            </a:r>
            <a:endParaRPr lang="en-US" altLang="zh-CN" sz="1800" dirty="0" smtClean="0"/>
          </a:p>
          <a:p>
            <a:pPr lvl="5">
              <a:buFont typeface="Arial" panose="020B0604020202020204" pitchFamily="34" charset="0"/>
              <a:buChar char="•"/>
            </a:pPr>
            <a:endParaRPr lang="en-US" altLang="zh-CN" sz="1800" dirty="0" smtClean="0"/>
          </a:p>
          <a:p>
            <a:pPr marL="800100" lvl="5" indent="-342900">
              <a:buFont typeface="Wingdings" panose="05000000000000000000" pitchFamily="2" charset="2"/>
              <a:buChar char="v"/>
            </a:pPr>
            <a:r>
              <a:rPr lang="zh-CN" altLang="en-US" sz="1800" dirty="0" smtClean="0">
                <a:sym typeface="+mn-ea"/>
              </a:rPr>
              <a:t>一修道国王被自己儿子所派杀手所杀</a:t>
            </a:r>
            <a:endParaRPr lang="en-US" altLang="zh-CN" sz="1800" dirty="0" smtClean="0"/>
          </a:p>
          <a:p>
            <a:pPr lvl="5">
              <a:buFont typeface="Arial" panose="020B0604020202020204" pitchFamily="34" charset="0"/>
              <a:buChar char="•"/>
            </a:pPr>
            <a:endParaRPr lang="en-US" altLang="zh-CN" sz="1800" dirty="0" smtClean="0"/>
          </a:p>
          <a:p>
            <a:pPr marL="800100" lvl="5" indent="-342900">
              <a:buFont typeface="Wingdings" panose="05000000000000000000" pitchFamily="2" charset="2"/>
              <a:buChar char="v"/>
            </a:pPr>
            <a:r>
              <a:rPr lang="zh-CN" altLang="en-US" sz="1800" dirty="0">
                <a:sym typeface="+mn-ea"/>
              </a:rPr>
              <a:t>辱骂母亲</a:t>
            </a:r>
            <a:r>
              <a:rPr lang="zh-CN" altLang="en-US" sz="1800" dirty="0" smtClean="0">
                <a:sym typeface="+mn-ea"/>
              </a:rPr>
              <a:t>的阿罗汉在僧众供斋时被活活饿死</a:t>
            </a:r>
            <a:endParaRPr lang="en-US" altLang="zh-CN" sz="1800" dirty="0" smtClean="0"/>
          </a:p>
          <a:p>
            <a:pPr lvl="5">
              <a:buFont typeface="Arial" panose="020B0604020202020204" pitchFamily="34" charset="0"/>
              <a:buChar char="•"/>
            </a:pPr>
            <a:endParaRPr lang="en-US" altLang="zh-CN" sz="1800" dirty="0" smtClean="0"/>
          </a:p>
          <a:p>
            <a:pPr marL="800100" lvl="5" indent="-342900">
              <a:buFont typeface="Wingdings" panose="05000000000000000000" pitchFamily="2" charset="2"/>
              <a:buChar char="v"/>
            </a:pPr>
            <a:r>
              <a:rPr lang="zh-CN" altLang="en-US" sz="1800" dirty="0">
                <a:sym typeface="+mn-ea"/>
              </a:rPr>
              <a:t>目</a:t>
            </a:r>
            <a:r>
              <a:rPr lang="zh-CN" altLang="en-US" sz="1800" dirty="0" smtClean="0">
                <a:sym typeface="+mn-ea"/>
              </a:rPr>
              <a:t>健连神变第一，被外道殴打致死</a:t>
            </a:r>
            <a:endParaRPr lang="en-US" altLang="zh-CN" sz="1800" dirty="0" smtClean="0"/>
          </a:p>
          <a:p>
            <a:pPr lvl="5">
              <a:buFont typeface="Arial" panose="020B0604020202020204" pitchFamily="34" charset="0"/>
              <a:buChar char="•"/>
            </a:pPr>
            <a:endParaRPr lang="en-US" altLang="zh-CN" sz="1800" dirty="0"/>
          </a:p>
          <a:p>
            <a:pPr marL="800100" lvl="5" indent="-342900">
              <a:buFont typeface="Wingdings" panose="05000000000000000000" pitchFamily="2" charset="2"/>
              <a:buChar char="v"/>
            </a:pPr>
            <a:r>
              <a:rPr lang="zh-CN" altLang="en-US" sz="1800" dirty="0" smtClean="0">
                <a:sym typeface="+mn-ea"/>
              </a:rPr>
              <a:t>贤愚经中私用僧众财务的出家人变成了水车中的一个四脚鱼，贤劫千佛都难以度化</a:t>
            </a:r>
            <a:endParaRPr lang="zh-CN" altLang="en-US" sz="1800" dirty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15645" y="828675"/>
            <a:ext cx="7752080" cy="556958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6.因果 VS 神通（续）</a:t>
            </a:r>
            <a:endParaRPr lang="zh-CN" altLang="en-US" b="1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>
              <a:sym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上师背弟子的因果，也有可能，但也有可能是自己的业力现前</a:t>
            </a:r>
            <a:r>
              <a:rPr lang="zh-CN" altLang="en-US" sz="2000" dirty="0" smtClean="0">
                <a:sym typeface="+mn-ea"/>
              </a:rPr>
              <a:t>。</a:t>
            </a:r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达到一地菩萨，因为有禅定的力量，不会有真正的痛苦。但阿罗汉虽然不会有精神痛苦，但还有肉体痛苦，会受果报</a:t>
            </a:r>
            <a:r>
              <a:rPr lang="zh-CN" altLang="en-US" sz="2000" dirty="0" smtClean="0">
                <a:sym typeface="+mn-ea"/>
              </a:rPr>
              <a:t>。</a:t>
            </a:r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静下来思维真的假的，如果认为是真的、理由是什么，如果认为是假的、理由是什么。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15645" y="828675"/>
            <a:ext cx="7752080" cy="556958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en-US" altLang="zh-CN" b="1" dirty="0">
                <a:solidFill>
                  <a:schemeClr val="accent1"/>
                </a:solidFill>
                <a:latin typeface="Arial" panose="020B0604020202020204" pitchFamily="34" charset="0"/>
              </a:rPr>
              <a:t>7</a:t>
            </a:r>
            <a:r>
              <a:rPr lang="zh-CN" alt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.问题讨论</a:t>
            </a:r>
            <a:endParaRPr lang="zh-CN" altLang="en-US" b="1" dirty="0">
              <a:solidFill>
                <a:schemeClr val="accent1"/>
              </a:solidFill>
              <a:latin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zh-CN" altLang="en-US" sz="2000" dirty="0">
                <a:sym typeface="+mn-ea"/>
              </a:rPr>
              <a:t>很多佛教</a:t>
            </a:r>
            <a:r>
              <a:rPr lang="zh-CN" altLang="en-US" sz="2000" dirty="0" smtClean="0">
                <a:sym typeface="+mn-ea"/>
              </a:rPr>
              <a:t>徒每天都喊口号：为度化无量无边的众生发愿成佛，但遇到自己和个别众生相冲突的境缘，却很难放下自己的分别念随顺境缘，这个情况正常吗？</a:t>
            </a:r>
            <a:endParaRPr lang="zh-CN" altLang="en-US" sz="2000" dirty="0" smtClean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endParaRPr lang="zh-CN" altLang="en-US" sz="2000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zh-CN" altLang="en-US" sz="2000" dirty="0">
                <a:sym typeface="+mn-ea"/>
              </a:rPr>
              <a:t>判断佛经真实性</a:t>
            </a:r>
            <a:r>
              <a:rPr lang="zh-CN" altLang="en-US" sz="2000" dirty="0" smtClean="0">
                <a:sym typeface="+mn-ea"/>
              </a:rPr>
              <a:t>的标准是什么？</a:t>
            </a:r>
            <a:endParaRPr lang="zh-CN" altLang="en-US" sz="2000" dirty="0" smtClean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endParaRPr lang="en-US" altLang="zh-CN" sz="2000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zh-CN" altLang="en-US" sz="2000" dirty="0" smtClean="0">
                <a:sym typeface="+mn-ea"/>
              </a:rPr>
              <a:t>何为现量，何为比量？</a:t>
            </a:r>
            <a:endParaRPr lang="zh-CN" altLang="en-US" sz="2000" dirty="0" smtClean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endParaRPr lang="en-US" altLang="zh-CN" sz="2000" dirty="0" smtClean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zh-CN" altLang="en-US" sz="2000" dirty="0" smtClean="0">
                <a:sym typeface="+mn-ea"/>
              </a:rPr>
              <a:t>何为智信，何为迷信？</a:t>
            </a:r>
            <a:endParaRPr lang="zh-CN" altLang="en-US" sz="2000" dirty="0" smtClean="0">
              <a:sym typeface="+mn-ea"/>
            </a:endParaRPr>
          </a:p>
          <a:p>
            <a:pPr marL="457200" indent="-457200" eaLnBrk="1" hangingPunct="1">
              <a:buFont typeface="+mj-lt"/>
              <a:buAutoNum type="arabicPeriod"/>
            </a:pPr>
            <a:endParaRPr lang="en-US" altLang="zh-CN" sz="2000" dirty="0" smtClean="0"/>
          </a:p>
          <a:p>
            <a:pPr marL="457200" indent="-457200" eaLnBrk="1" hangingPunct="1">
              <a:buFont typeface="+mj-lt"/>
              <a:buAutoNum type="arabicPeriod"/>
            </a:pPr>
            <a:r>
              <a:rPr lang="zh-CN" altLang="en-US" sz="2000" dirty="0" smtClean="0">
                <a:sym typeface="+mn-ea"/>
              </a:rPr>
              <a:t>对上师你是智信还是迷信，你期望被</a:t>
            </a:r>
            <a:r>
              <a:rPr lang="zh-CN" altLang="en-US" sz="2000" smtClean="0">
                <a:sym typeface="+mn-ea"/>
              </a:rPr>
              <a:t>上师像扔</a:t>
            </a:r>
            <a:r>
              <a:rPr lang="zh-CN" altLang="en-US" sz="2000" dirty="0" smtClean="0">
                <a:sym typeface="+mn-ea"/>
              </a:rPr>
              <a:t>石块一样扔到净土吗？这个期望是基于智信还是迷信？</a:t>
            </a: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3"/>
          <p:cNvSpPr>
            <a:spLocks noGrp="1"/>
          </p:cNvSpPr>
          <p:nvPr>
            <p:ph type="title"/>
          </p:nvPr>
        </p:nvSpPr>
        <p:spPr>
          <a:xfrm>
            <a:off x="4733925" y="693738"/>
            <a:ext cx="3302000" cy="658812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kern="1200" dirty="0">
                <a:latin typeface="+mj-lt"/>
                <a:ea typeface="+mj-ea"/>
                <a:cs typeface="+mj-cs"/>
              </a:rPr>
              <a:t>回向偈</a:t>
            </a:r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图片占位符 6" descr="images-4.jpeg"/>
          <p:cNvPicPr>
            <a:picLocks noGrp="1" noChangeAspect="1"/>
          </p:cNvPicPr>
          <p:nvPr>
            <p:ph type="pic" idx="1"/>
          </p:nvPr>
        </p:nvPicPr>
        <p:blipFill>
          <a:blip r:embed="rId1"/>
          <a:srcRect l="6614" r="6614"/>
          <a:stretch>
            <a:fillRect/>
          </a:stretch>
        </p:blipFill>
        <p:spPr>
          <a:xfrm>
            <a:off x="1065121" y="587146"/>
            <a:ext cx="3290953" cy="5693949"/>
          </a:xfrm>
          <a:effectLst>
            <a:softEdge rad="112500"/>
          </a:effectLst>
        </p:spPr>
      </p:pic>
      <p:sp>
        <p:nvSpPr>
          <p:cNvPr id="2355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3925" y="1597025"/>
            <a:ext cx="3302000" cy="4056063"/>
          </a:xfrm>
        </p:spPr>
        <p:txBody>
          <a:bodyPr vert="horz" wrap="square" lIns="91440" tIns="45720" rIns="91440" bIns="45720" anchor="t"/>
          <a:lstStyle/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文殊师利勇猛智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普贤慧行亦复然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我今回向诸善根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随彼一切常修学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三世诸佛所称叹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如是最胜诸大愿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我今回向诸善根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为得普贤殊胜行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eaLnBrk="1" hangingPunct="1">
              <a:lnSpc>
                <a:spcPct val="90000"/>
              </a:lnSpc>
              <a:buSzPct val="76000"/>
            </a:pPr>
            <a:endParaRPr lang="zh-CN" altLang="en-US" sz="2800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 vert="horz" wrap="square" lIns="91440" tIns="45720" rIns="91440" bIns="45720" anchor="b"/>
          <a:lstStyle/>
          <a:p>
            <a:pPr eaLnBrk="1" hangingPunct="1"/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6147" name="副标题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 vert="horz" wrap="square" lIns="91440" tIns="45720" rIns="91440" bIns="45720" anchor="t"/>
          <a:lstStyle/>
          <a:p>
            <a:pPr eaLnBrk="1" hangingPunct="1">
              <a:buSzPct val="76000"/>
            </a:pPr>
            <a:endParaRPr lang="zh-CN" altLang="en-US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148" name="图片 3" descr="09bOOOPIC8b_1024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文本框 5"/>
          <p:cNvSpPr txBox="1"/>
          <p:nvPr/>
        </p:nvSpPr>
        <p:spPr>
          <a:xfrm>
            <a:off x="3688080" y="942975"/>
            <a:ext cx="798195" cy="5119688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lstStyle/>
          <a:p>
            <a:r>
              <a:rPr lang="zh-CN" altLang="en-US" sz="4000" dirty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因果不虚      </a:t>
            </a:r>
            <a:r>
              <a:rPr lang="zh-CN" altLang="en-US" sz="2800" dirty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视</a:t>
            </a:r>
            <a:r>
              <a:rPr lang="zh-CN" altLang="en-US" sz="2800" dirty="0" smtClean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频</a:t>
            </a:r>
            <a:r>
              <a:rPr lang="en-US" altLang="zh-CN" sz="2800" dirty="0" smtClean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15</a:t>
            </a:r>
            <a:endParaRPr lang="zh-CN" altLang="en-US" sz="2800" dirty="0">
              <a:solidFill>
                <a:srgbClr val="4F6228"/>
              </a:solidFill>
              <a:latin typeface="微软雅黑" panose="020B0503020204020204" pitchFamily="34" charset="-122"/>
              <a:ea typeface="华文隶书" panose="02010800040101010101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altLang="en-US" dirty="0"/>
              <a:t>目录</a:t>
            </a:r>
            <a:endParaRPr lang="en-US" altLang="x-none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0413" y="1785938"/>
            <a:ext cx="7059612" cy="4046537"/>
          </a:xfrm>
        </p:spPr>
        <p:txBody>
          <a:bodyPr vert="horz" wrap="square" lIns="91440" tIns="45720" rIns="91440" bIns="45720" anchor="t"/>
          <a:lstStyle/>
          <a:p>
            <a:pPr>
              <a:buNone/>
            </a:pPr>
            <a:endParaRPr lang="en-US" altLang="x-none" dirty="0"/>
          </a:p>
          <a:p>
            <a:pPr marL="69850" indent="0">
              <a:buNone/>
            </a:pP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</a:rPr>
              <a:t>1.为什么要讲因果不虚？</a:t>
            </a:r>
            <a:r>
              <a:rPr lang="en-US" altLang="zh-CN" dirty="0" smtClean="0"/>
              <a:t> 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(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实修思维重点）</a:t>
            </a:r>
            <a:r>
              <a:rPr lang="en-US" altLang="zh-CN" dirty="0" smtClean="0"/>
              <a:t>  </a:t>
            </a:r>
            <a:endParaRPr lang="en-US" altLang="zh-CN" dirty="0" smtClean="0"/>
          </a:p>
          <a:p>
            <a:pPr marL="69850" indent="0">
              <a:buNone/>
            </a:pP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</a:rPr>
              <a:t>2.上师推荐书目</a:t>
            </a:r>
            <a:endParaRPr lang="zh-CN" altLang="en-US" b="1" dirty="0">
              <a:solidFill>
                <a:schemeClr val="bg2">
                  <a:lumMod val="50000"/>
                </a:schemeClr>
              </a:solidFill>
            </a:endParaRPr>
          </a:p>
          <a:p>
            <a:pPr marL="69850" indent="0">
              <a:buNone/>
            </a:pP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3.如何实修因果不虚</a:t>
            </a:r>
            <a:endParaRPr lang="zh-CN" altLang="en-US" b="1" dirty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None/>
            </a:pP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4.如何相信佛经的因果故事 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(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实修思维重点）</a:t>
            </a:r>
            <a:endParaRPr lang="zh-CN" altLang="en-US" b="1" dirty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None/>
            </a:pP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5.确定佛经内容真实的标准 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(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实修思维重点）</a:t>
            </a:r>
            <a:endParaRPr lang="zh-CN" altLang="en-US" b="1" dirty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None/>
            </a:pP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6.因果 VS 神通 </a:t>
            </a:r>
            <a:r>
              <a:rPr lang="en-US" altLang="zh-CN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(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实修思维重点）</a:t>
            </a:r>
            <a:endParaRPr lang="zh-CN" altLang="en-US" dirty="0"/>
          </a:p>
          <a:p>
            <a:pPr marL="69850" indent="0">
              <a:buNone/>
            </a:pP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</a:rPr>
              <a:t>7.</a:t>
            </a:r>
            <a:r>
              <a:rPr lang="zh-CN" altLang="en-US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问题讨论</a:t>
            </a:r>
            <a:endParaRPr lang="zh-CN" altLang="en-US" dirty="0"/>
          </a:p>
          <a:p>
            <a:pPr marL="69850" indent="0">
              <a:buNone/>
            </a:pPr>
            <a:endParaRPr lang="zh-CN" altLang="en-US" dirty="0"/>
          </a:p>
          <a:p>
            <a:pPr marL="6985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>
          <a:xfrm>
            <a:off x="599369" y="1113576"/>
            <a:ext cx="7784140" cy="5078994"/>
          </a:xfrm>
        </p:spPr>
        <p:txBody>
          <a:bodyPr vert="horz" wrap="square" lIns="91440" tIns="45720" rIns="91440" bIns="45720" anchor="b"/>
          <a:lstStyle/>
          <a:p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en-US" altLang="x-none" dirty="0"/>
          </a:p>
        </p:txBody>
      </p:sp>
      <p:sp>
        <p:nvSpPr>
          <p:cNvPr id="10" name="TextBox 9"/>
          <p:cNvSpPr txBox="1"/>
          <p:nvPr/>
        </p:nvSpPr>
        <p:spPr>
          <a:xfrm>
            <a:off x="1060450" y="2828925"/>
            <a:ext cx="9906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457200">
              <a:buClrTx/>
              <a:buSzTx/>
              <a:buFontTx/>
              <a:buNone/>
              <a:defRPr/>
            </a:pPr>
            <a:r>
              <a:rPr kumimoji="0" lang="zh-CN" altLang="en-US" kern="1200" cap="none" spc="0" normalizeH="0" baseline="0" noProof="0" dirty="0">
                <a:solidFill>
                  <a:schemeClr val="bg2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轮   回</a:t>
            </a:r>
            <a:endParaRPr kumimoji="0" lang="en-US" kern="1200" cap="none" spc="0" normalizeH="0" baseline="0" noProof="0" dirty="0">
              <a:solidFill>
                <a:schemeClr val="bg2">
                  <a:lumMod val="20000"/>
                  <a:lumOff val="8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5758" y="1231271"/>
            <a:ext cx="7369521" cy="4123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9850">
              <a:buClr>
                <a:schemeClr val="accent4"/>
              </a:buClr>
            </a:pPr>
            <a:r>
              <a:rPr lang="en-US" altLang="zh-CN" sz="2800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1</a:t>
            </a:r>
            <a:r>
              <a:rPr lang="zh-CN" altLang="en-US" sz="2800" b="1" dirty="0">
                <a:solidFill>
                  <a:schemeClr val="bg2">
                    <a:lumMod val="50000"/>
                  </a:schemeClr>
                </a:solidFill>
                <a:sym typeface="+mn-ea"/>
              </a:rPr>
              <a:t>.为什么要讲因果不虚？</a:t>
            </a:r>
            <a:endParaRPr lang="en-US" altLang="zh-CN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12750" indent="-342900">
              <a:buClr>
                <a:schemeClr val="accent4"/>
              </a:buClr>
              <a:buAutoNum type="arabicPeriod"/>
            </a:pPr>
            <a:endParaRPr lang="en-US" altLang="zh-CN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2400" dirty="0">
                <a:sym typeface="+mn-ea"/>
              </a:rPr>
              <a:t>因果和轮回是佛教里面的基本概念。但对很多人来说，确实是一个问题</a:t>
            </a:r>
            <a:r>
              <a:rPr lang="zh-CN" altLang="en-US" sz="2400" dirty="0" smtClean="0">
                <a:sym typeface="+mn-ea"/>
              </a:rPr>
              <a:t>。</a:t>
            </a:r>
            <a:endParaRPr lang="en-CA" altLang="zh-CN" sz="2400" dirty="0" smtClean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zh-CN" altLang="en-US" sz="24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2400" dirty="0">
                <a:sym typeface="+mn-ea"/>
              </a:rPr>
              <a:t>我们所处的环境、教育</a:t>
            </a:r>
            <a:r>
              <a:rPr lang="en-US" altLang="zh-CN" sz="2400" dirty="0">
                <a:sym typeface="+mn-ea"/>
              </a:rPr>
              <a:t>(</a:t>
            </a:r>
            <a:r>
              <a:rPr lang="zh-CN" altLang="en-US" sz="2400" dirty="0">
                <a:sym typeface="+mn-ea"/>
              </a:rPr>
              <a:t>例如人死如灯灭、没有因果等</a:t>
            </a:r>
            <a:r>
              <a:rPr lang="en-US" altLang="zh-CN" sz="2400" dirty="0">
                <a:sym typeface="+mn-ea"/>
              </a:rPr>
              <a:t>)</a:t>
            </a:r>
            <a:r>
              <a:rPr lang="zh-CN" altLang="en-US" sz="2400" dirty="0">
                <a:sym typeface="+mn-ea"/>
              </a:rPr>
              <a:t>导致我们</a:t>
            </a:r>
            <a:r>
              <a:rPr lang="zh-CN" altLang="en-US" sz="2400" dirty="0">
                <a:sym typeface="+mn-ea"/>
              </a:rPr>
              <a:t>有很重的疑心，即使自认为信佛很多年、修行很多年的人，有时候也会突然疑惑到底有没有因果</a:t>
            </a:r>
            <a:r>
              <a:rPr lang="zh-CN" altLang="en-US" sz="2400" dirty="0" smtClean="0">
                <a:sym typeface="+mn-ea"/>
              </a:rPr>
              <a:t>。</a:t>
            </a:r>
            <a:endParaRPr lang="en-CA" altLang="zh-CN" sz="2400" dirty="0" smtClean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zh-CN" altLang="en-US" sz="24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ym typeface="+mn-ea"/>
              </a:rPr>
              <a:t>要相信因果，就要通过学</a:t>
            </a:r>
            <a:r>
              <a:rPr lang="zh-CN" altLang="en-US" sz="2400" dirty="0">
                <a:sym typeface="+mn-ea"/>
              </a:rPr>
              <a:t>习、思考才能转变观念。</a:t>
            </a:r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0580" y="1059180"/>
            <a:ext cx="7563485" cy="431736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sz="28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2.上师推荐书目</a:t>
            </a:r>
            <a:endParaRPr sz="32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altLang="zh-C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en-US" sz="2000" dirty="0">
                <a:sym typeface="+mn-ea"/>
              </a:rPr>
              <a:t>《大乘阿毗达摩》（注：阿毗达摩是经律论当中的论典，主要讲一些推理的方式。小乘的</a:t>
            </a:r>
            <a:r>
              <a:rPr lang="zh-CN" altLang="en-US" sz="2000" dirty="0">
                <a:sym typeface="+mn-ea"/>
              </a:rPr>
              <a:t>阿毗达摩是《俱舍论</a:t>
            </a:r>
            <a:r>
              <a:rPr lang="zh-CN" altLang="en-US" sz="2000" dirty="0" smtClean="0">
                <a:sym typeface="+mn-ea"/>
              </a:rPr>
              <a:t>》</a:t>
            </a:r>
            <a:r>
              <a:rPr lang="zh-CN" altLang="en-US" sz="2000" dirty="0" smtClean="0">
                <a:sym typeface="+mn-ea"/>
              </a:rPr>
              <a:t>）</a:t>
            </a:r>
            <a:endParaRPr lang="en-US" altLang="zh-CN" sz="2000" dirty="0" smtClean="0"/>
          </a:p>
          <a:p>
            <a:pPr eaLnBrk="1" hangingPunct="1"/>
            <a:endParaRPr lang="zh-CN" altLang="en-US" sz="20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《百业经</a:t>
            </a:r>
            <a:r>
              <a:rPr lang="zh-CN" altLang="en-US" sz="2000" dirty="0" smtClean="0">
                <a:sym typeface="+mn-ea"/>
              </a:rPr>
              <a:t>》</a:t>
            </a:r>
            <a:endParaRPr lang="en-US" altLang="zh-CN" sz="2000" dirty="0" smtClean="0"/>
          </a:p>
          <a:p>
            <a:pPr eaLnBrk="1" hangingPunct="1"/>
            <a:endParaRPr lang="zh-CN" altLang="en-US" sz="20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《贤愚经</a:t>
            </a:r>
            <a:r>
              <a:rPr lang="zh-CN" altLang="en-US" sz="2000" dirty="0" smtClean="0">
                <a:sym typeface="+mn-ea"/>
              </a:rPr>
              <a:t>》</a:t>
            </a:r>
            <a:endParaRPr lang="en-US" altLang="zh-CN" sz="2000" dirty="0" smtClean="0"/>
          </a:p>
          <a:p>
            <a:pPr eaLnBrk="1" hangingPunct="1"/>
            <a:endParaRPr lang="zh-CN" altLang="en-US" sz="2000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《正法念处经》</a:t>
            </a: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0580" y="828675"/>
            <a:ext cx="7118985" cy="510095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3.如何实修因果不虚</a:t>
            </a:r>
            <a:r>
              <a:rPr lang="en-US" altLang="zh-C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>
              <a:sym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四加行的实修就是心平静下来，思维各种问题。散乱的时候想任何时候都没办法深入</a:t>
            </a:r>
            <a:r>
              <a:rPr lang="zh-CN" altLang="en-US" sz="2000" dirty="0" smtClean="0">
                <a:sym typeface="+mn-ea"/>
              </a:rPr>
              <a:t>。</a:t>
            </a:r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为了静下来就要打坐、闭关</a:t>
            </a:r>
            <a:r>
              <a:rPr lang="zh-CN" altLang="en-US" sz="2000" dirty="0" smtClean="0">
                <a:sym typeface="+mn-ea"/>
              </a:rPr>
              <a:t>。</a:t>
            </a:r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一个修法要修150小时</a:t>
            </a:r>
            <a:r>
              <a:rPr lang="zh-CN" altLang="en-US" sz="2000" dirty="0" smtClean="0">
                <a:sym typeface="+mn-ea"/>
              </a:rPr>
              <a:t>。</a:t>
            </a:r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思维因果不虚是真的假的，如果认为是真的、理由是什么；如果认为是假的、理由是什么</a:t>
            </a:r>
            <a:r>
              <a:rPr lang="zh-CN" altLang="en-US" sz="2000" dirty="0" smtClean="0">
                <a:sym typeface="+mn-ea"/>
              </a:rPr>
              <a:t>。</a:t>
            </a:r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深入思考理论，说服自己，尽量自己给自己提更多问题，然后通过佛教理论回答，这样会逐步对因果不虚深信不疑。</a:t>
            </a:r>
            <a:endParaRPr lang="zh-CN" altLang="en-US" sz="2000" dirty="0"/>
          </a:p>
          <a:p>
            <a:pPr marL="69850" indent="0">
              <a:buNone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0580" y="828675"/>
            <a:ext cx="7118985" cy="510095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4.如何相信佛经的因果故事</a:t>
            </a:r>
            <a:r>
              <a:rPr lang="zh-CN" altLang="en-US" sz="2400" b="1" dirty="0">
                <a:solidFill>
                  <a:schemeClr val="accent1"/>
                </a:solidFill>
                <a:latin typeface="Arial" panose="020B0604020202020204" pitchFamily="34" charset="0"/>
              </a:rPr>
              <a:t>  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>
              <a:sym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ym typeface="+mn-ea"/>
              </a:rPr>
              <a:t>世间完全信任一个人的理由：</a:t>
            </a:r>
            <a:endParaRPr lang="en-US" altLang="zh-CN" sz="2000" dirty="0"/>
          </a:p>
          <a:p>
            <a:pPr marL="800100" lvl="5" indent="-342900">
              <a:buFont typeface="Wingdings" panose="05000000000000000000" pitchFamily="2" charset="2"/>
              <a:buChar char="ü"/>
            </a:pPr>
            <a:r>
              <a:rPr lang="zh-CN" altLang="en-US" sz="2000" dirty="0" smtClean="0">
                <a:sym typeface="+mn-ea"/>
              </a:rPr>
              <a:t>这个人从来没有撒谎，欺骗过我</a:t>
            </a:r>
            <a:endParaRPr lang="en-US" altLang="zh-CN" sz="2000" dirty="0" smtClean="0"/>
          </a:p>
          <a:p>
            <a:pPr marL="800100" lvl="5" indent="-342900">
              <a:buFont typeface="Wingdings" panose="05000000000000000000" pitchFamily="2" charset="2"/>
              <a:buChar char="ü"/>
            </a:pPr>
            <a:r>
              <a:rPr lang="zh-CN" altLang="en-US" sz="2000" dirty="0">
                <a:sym typeface="+mn-ea"/>
              </a:rPr>
              <a:t>这个人所说的话</a:t>
            </a:r>
            <a:r>
              <a:rPr lang="zh-CN" altLang="en-US" sz="2000" dirty="0" smtClean="0">
                <a:sym typeface="+mn-ea"/>
              </a:rPr>
              <a:t>都符合事实</a:t>
            </a:r>
            <a:endParaRPr lang="en-US" altLang="zh-CN" sz="2000" dirty="0" smtClean="0"/>
          </a:p>
          <a:p>
            <a:pPr lvl="5"/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ym typeface="+mn-ea"/>
              </a:rPr>
              <a:t>相信佛经中因果故事的理由：</a:t>
            </a: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ü"/>
            </a:pPr>
            <a:r>
              <a:rPr lang="zh-CN" altLang="en-US" sz="2000" dirty="0" smtClean="0">
                <a:sym typeface="+mn-ea"/>
              </a:rPr>
              <a:t>这些故事是佛陀宣说的</a:t>
            </a: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ü"/>
            </a:pPr>
            <a:r>
              <a:rPr lang="zh-CN" altLang="en-US" sz="2000" dirty="0">
                <a:sym typeface="+mn-ea"/>
              </a:rPr>
              <a:t>从我们现在了解的佛经来说</a:t>
            </a:r>
            <a:r>
              <a:rPr lang="zh-CN" altLang="en-US" sz="2000" dirty="0" smtClean="0">
                <a:sym typeface="+mn-ea"/>
              </a:rPr>
              <a:t>，</a:t>
            </a:r>
            <a:r>
              <a:rPr lang="zh-CN" altLang="en-US" sz="2000" dirty="0">
                <a:sym typeface="+mn-ea"/>
              </a:rPr>
              <a:t>佛从来没有撒</a:t>
            </a:r>
            <a:r>
              <a:rPr lang="zh-CN" altLang="en-US" sz="2000" dirty="0" smtClean="0">
                <a:sym typeface="+mn-ea"/>
              </a:rPr>
              <a:t>谎</a:t>
            </a: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ü"/>
            </a:pPr>
            <a:r>
              <a:rPr lang="zh-CN" altLang="en-US" sz="2000" dirty="0">
                <a:sym typeface="+mn-ea"/>
              </a:rPr>
              <a:t>佛所说的都符合事</a:t>
            </a:r>
            <a:r>
              <a:rPr lang="zh-CN" altLang="en-US" sz="2000" dirty="0" smtClean="0">
                <a:sym typeface="+mn-ea"/>
              </a:rPr>
              <a:t>实</a:t>
            </a: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ü"/>
            </a:pPr>
            <a:r>
              <a:rPr lang="zh-CN" altLang="en-US" sz="2000" dirty="0" smtClean="0">
                <a:sym typeface="+mn-ea"/>
              </a:rPr>
              <a:t>因此相信佛所说的这些因果故事</a:t>
            </a:r>
            <a:endParaRPr lang="zh-CN" altLang="en-US" sz="2000" dirty="0"/>
          </a:p>
          <a:p>
            <a:pPr marL="69850" indent="0">
              <a:buNone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830580" y="828675"/>
            <a:ext cx="7118985" cy="510095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5.确定佛经内容真实的标准</a:t>
            </a:r>
            <a:r>
              <a:rPr lang="zh-CN" altLang="en-US" sz="2400" b="1" dirty="0">
                <a:solidFill>
                  <a:schemeClr val="accent1"/>
                </a:solidFill>
                <a:latin typeface="Arial" panose="020B0604020202020204" pitchFamily="34" charset="0"/>
              </a:rPr>
              <a:t>  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>
              <a:sym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ym typeface="+mn-ea"/>
              </a:rPr>
              <a:t>我们所知的三个范畴：</a:t>
            </a:r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r>
              <a:rPr lang="zh-CN" altLang="en-US" sz="2000" dirty="0">
                <a:sym typeface="+mn-ea"/>
              </a:rPr>
              <a:t>我们感官可以感知的现量世</a:t>
            </a:r>
            <a:r>
              <a:rPr lang="zh-CN" altLang="en-US" sz="2000" dirty="0" smtClean="0">
                <a:sym typeface="+mn-ea"/>
              </a:rPr>
              <a:t>界</a:t>
            </a: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r>
              <a:rPr lang="zh-CN" altLang="en-US" sz="2000" dirty="0">
                <a:sym typeface="+mn-ea"/>
              </a:rPr>
              <a:t>由于时间空间的间</a:t>
            </a:r>
            <a:r>
              <a:rPr lang="zh-CN" altLang="en-US" sz="2000" dirty="0" smtClean="0">
                <a:sym typeface="+mn-ea"/>
              </a:rPr>
              <a:t>隔，基于对感官所获信息的推理可以感知的比量所知</a:t>
            </a: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r>
              <a:rPr lang="zh-CN" altLang="en-US" sz="2000" dirty="0">
                <a:sym typeface="+mn-ea"/>
              </a:rPr>
              <a:t>无论感官还是推理都无法感知</a:t>
            </a:r>
            <a:r>
              <a:rPr lang="zh-CN" altLang="en-US" sz="2000" dirty="0" smtClean="0">
                <a:sym typeface="+mn-ea"/>
              </a:rPr>
              <a:t>的非常隐蔽的所知</a:t>
            </a:r>
            <a:endParaRPr lang="zh-CN" altLang="en-US" sz="2000" dirty="0" smtClean="0"/>
          </a:p>
          <a:p>
            <a:pPr marL="69850" indent="0">
              <a:buNone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15645" y="828675"/>
            <a:ext cx="7752080" cy="5569585"/>
          </a:xfrm>
        </p:spPr>
        <p:txBody>
          <a:bodyPr vert="horz" wrap="square" lIns="91440" tIns="45720" rIns="91440" bIns="45720" anchor="t"/>
          <a:lstStyle/>
          <a:p>
            <a:pPr marL="69850" indent="0">
              <a:buNone/>
            </a:pPr>
            <a:r>
              <a:rPr lang="zh-CN" altLang="en-US" b="1" dirty="0">
                <a:solidFill>
                  <a:schemeClr val="accent1"/>
                </a:solidFill>
                <a:latin typeface="Arial" panose="020B0604020202020204" pitchFamily="34" charset="0"/>
              </a:rPr>
              <a:t>5.确定佛经内容真实的标准</a:t>
            </a:r>
            <a:r>
              <a:rPr lang="zh-CN" altLang="en-US" sz="2400" b="1" dirty="0">
                <a:solidFill>
                  <a:schemeClr val="accent1"/>
                </a:solidFill>
                <a:latin typeface="Arial" panose="020B0604020202020204" pitchFamily="34" charset="0"/>
              </a:rPr>
              <a:t>  （续）</a:t>
            </a: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zh-CN" altLang="en-US" sz="2000" dirty="0">
              <a:sym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sym typeface="+mn-ea"/>
              </a:rPr>
              <a:t>三个标准：</a:t>
            </a:r>
            <a:endParaRPr lang="en-US" altLang="zh-CN" sz="2000" dirty="0" smtClean="0"/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ym typeface="+mn-ea"/>
              </a:rPr>
              <a:t>佛对于现量世界的描述要符合我们的感官观察</a:t>
            </a:r>
            <a:r>
              <a:rPr lang="en-US" altLang="zh-CN" sz="2000" dirty="0">
                <a:sym typeface="+mn-ea"/>
              </a:rPr>
              <a:t>	</a:t>
            </a:r>
            <a:endParaRPr lang="en-US" altLang="zh-CN" sz="2000" dirty="0">
              <a:sym typeface="+mn-ea"/>
            </a:endParaRPr>
          </a:p>
          <a:p>
            <a:pPr marL="457200" lvl="5" indent="0">
              <a:buFont typeface="Wingdings" panose="05000000000000000000" pitchFamily="2" charset="2"/>
              <a:buNone/>
            </a:pPr>
            <a:r>
              <a:rPr lang="zh-CN" altLang="en-US" sz="2000" dirty="0" smtClean="0">
                <a:sym typeface="+mn-ea"/>
              </a:rPr>
              <a:t>      如果佛所说与感官观察不符合，则属于不了义的说法，要去了解佛为什么这么说</a:t>
            </a: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r>
              <a:rPr lang="zh-CN" altLang="en-US" sz="2000" dirty="0">
                <a:sym typeface="+mn-ea"/>
              </a:rPr>
              <a:t>佛对</a:t>
            </a:r>
            <a:r>
              <a:rPr lang="zh-CN" altLang="en-US" sz="2000" dirty="0" smtClean="0">
                <a:sym typeface="+mn-ea"/>
              </a:rPr>
              <a:t>于隐蔽的比量世界描述要符合逻辑推理</a:t>
            </a:r>
            <a:endParaRPr lang="zh-CN" altLang="en-US" sz="2000" dirty="0" smtClean="0">
              <a:sym typeface="+mn-ea"/>
            </a:endParaRPr>
          </a:p>
          <a:p>
            <a:pPr marL="457200" lvl="5" indent="0">
              <a:buFont typeface="Wingdings" panose="05000000000000000000" pitchFamily="2" charset="2"/>
              <a:buNone/>
            </a:pPr>
            <a:r>
              <a:rPr lang="zh-CN" altLang="en-US" sz="2000" dirty="0" smtClean="0">
                <a:sym typeface="+mn-ea"/>
              </a:rPr>
              <a:t>      如</a:t>
            </a:r>
            <a:r>
              <a:rPr lang="zh-CN" altLang="en-US" sz="2000" dirty="0">
                <a:sym typeface="+mn-ea"/>
              </a:rPr>
              <a:t>果佛所说与推理相违，属于不了义法，要去了</a:t>
            </a:r>
            <a:r>
              <a:rPr lang="zh-CN" altLang="en-US" sz="2000" dirty="0" smtClean="0">
                <a:sym typeface="+mn-ea"/>
              </a:rPr>
              <a:t>知佛</a:t>
            </a:r>
            <a:r>
              <a:rPr lang="zh-CN" altLang="en-US" sz="2000" dirty="0">
                <a:sym typeface="+mn-ea"/>
              </a:rPr>
              <a:t>的真实意</a:t>
            </a:r>
            <a:endParaRPr lang="en-US" altLang="zh-CN" sz="2000" dirty="0"/>
          </a:p>
          <a:p>
            <a:pPr marL="914400" lvl="5" indent="-457200">
              <a:buFont typeface="Wingdings" panose="05000000000000000000" pitchFamily="2" charset="2"/>
              <a:buChar char="Ø"/>
            </a:pPr>
            <a:endParaRPr lang="en-US" altLang="zh-CN" sz="2000" dirty="0" smtClean="0"/>
          </a:p>
          <a:p>
            <a:pPr marL="914400" lvl="5" indent="-457200">
              <a:buFont typeface="Wingdings" panose="05000000000000000000" pitchFamily="2" charset="2"/>
              <a:buChar char="Ø"/>
            </a:pPr>
            <a:r>
              <a:rPr lang="zh-CN" altLang="en-US" sz="2000" dirty="0" smtClean="0">
                <a:sym typeface="+mn-ea"/>
              </a:rPr>
              <a:t>佛对于非常隐蔽的世界的描述</a:t>
            </a:r>
            <a:endParaRPr lang="zh-CN" altLang="en-US" sz="2000" dirty="0" smtClean="0">
              <a:sym typeface="+mn-ea"/>
            </a:endParaRPr>
          </a:p>
          <a:p>
            <a:pPr marL="457200" lvl="5" indent="0">
              <a:buFont typeface="Wingdings" panose="05000000000000000000" pitchFamily="2" charset="2"/>
              <a:buNone/>
            </a:pPr>
            <a:r>
              <a:rPr lang="zh-CN" altLang="en-US" sz="2000" dirty="0" smtClean="0">
                <a:sym typeface="+mn-ea"/>
              </a:rPr>
              <a:t>      这</a:t>
            </a:r>
            <a:r>
              <a:rPr lang="zh-CN" altLang="en-US" sz="2000" dirty="0">
                <a:sym typeface="+mn-ea"/>
              </a:rPr>
              <a:t>些不是现量所知，也不是推理范畴所能知，我</a:t>
            </a:r>
            <a:r>
              <a:rPr lang="zh-CN" altLang="en-US" sz="2000" dirty="0" smtClean="0">
                <a:sym typeface="+mn-ea"/>
              </a:rPr>
              <a:t>们只</a:t>
            </a:r>
            <a:r>
              <a:rPr lang="zh-CN" altLang="en-US" sz="2000" dirty="0">
                <a:sym typeface="+mn-ea"/>
              </a:rPr>
              <a:t>能相信佛陀</a:t>
            </a:r>
            <a:endParaRPr lang="zh-CN" altLang="en-US" sz="2000" dirty="0"/>
          </a:p>
          <a:p>
            <a:pPr marL="0" indent="0" eaLnBrk="1" hangingPunct="1">
              <a:buNone/>
            </a:pPr>
            <a:endParaRPr lang="zh-CN" altLang="en-US" sz="2000" i="1" dirty="0"/>
          </a:p>
          <a:p>
            <a:pPr marL="69850" indent="0">
              <a:buNone/>
            </a:pPr>
            <a:endParaRPr lang="en-US" altLang="zh-C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altLang="x-none" sz="2000" b="1" dirty="0">
              <a:solidFill>
                <a:srgbClr val="D77C0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0</TotalTime>
  <Words>1562</Words>
  <Application>WPS 演示</Application>
  <PresentationFormat>On-screen Show (4:3)</PresentationFormat>
  <Paragraphs>162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宋体</vt:lpstr>
      <vt:lpstr>Wingdings</vt:lpstr>
      <vt:lpstr>微软雅黑</vt:lpstr>
      <vt:lpstr>Century Gothic</vt:lpstr>
      <vt:lpstr>Wingdings 2</vt:lpstr>
      <vt:lpstr>华文隶书</vt:lpstr>
      <vt:lpstr>Arial Unicode MS</vt:lpstr>
      <vt:lpstr>Calibri</vt:lpstr>
      <vt:lpstr>奥斯汀</vt:lpstr>
      <vt:lpstr>发心偈</vt:lpstr>
      <vt:lpstr>PowerPoint 演示文稿</vt:lpstr>
      <vt:lpstr>目录</vt:lpstr>
      <vt:lpstr>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赵娟</cp:lastModifiedBy>
  <cp:revision>286</cp:revision>
  <dcterms:created xsi:type="dcterms:W3CDTF">2016-07-06T00:16:00Z</dcterms:created>
  <dcterms:modified xsi:type="dcterms:W3CDTF">2018-09-27T20:41:59Z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