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256" r:id="rId4"/>
    <p:sldId id="320" r:id="rId5"/>
    <p:sldId id="322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50" r:id="rId17"/>
    <p:sldId id="280" r:id="rId18"/>
  </p:sldIdLst>
  <p:sldSz cx="9144000" cy="6858000" type="screen4x3"/>
  <p:notesSz cx="6858000" cy="9144000"/>
  <p:defaultTextStyle>
    <a:defPPr>
      <a:defRPr lang="zh-CN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4" d="100"/>
          <a:sy n="84" d="100"/>
        </p:scale>
        <p:origin x="-1402" y="-48"/>
      </p:cViewPr>
      <p:guideLst>
        <p:guide orient="horz" pos="2201"/>
        <p:guide pos="28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2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2060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083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4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5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25" name="Date Placeholder 3"/>
          <p:cNvSpPr>
            <a:spLocks noGrp="1"/>
          </p:cNvSpPr>
          <p:nvPr>
            <p:ph type="dt" sz="half" idx="2"/>
          </p:nvPr>
        </p:nvSpPr>
        <p:spPr>
          <a:xfrm>
            <a:off x="4738688" y="1516063"/>
            <a:ext cx="2133600" cy="752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24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3838" y="5719763"/>
            <a:ext cx="28305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5719763"/>
            <a:ext cx="642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solidFill>
                  <a:schemeClr val="accent1"/>
                </a:solidFill>
                <a:latin typeface="Century Gothic" panose="020B0502020202020204" pitchFamily="34" charset="0"/>
              </a:rPr>
            </a:fld>
            <a:endParaRPr lang="zh-CN" altLang="en-US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3084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3107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8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9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  <p:sp>
        <p:nvSpPr>
          <p:cNvPr id="12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4108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4131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2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3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将图片拖动到占位符，或单击添加图标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/>
          <p:nvPr/>
        </p:nvGrpSpPr>
        <p:grpSpPr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9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60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x-none" dirty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>
                <a:solidFill>
                  <a:srgbClr val="FEFEFE"/>
                </a:solidFill>
                <a:latin typeface="Century Gothic" panose="020B0502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3"/>
          <p:cNvSpPr>
            <a:spLocks noGrp="1"/>
          </p:cNvSpPr>
          <p:nvPr>
            <p:ph type="title"/>
          </p:nvPr>
        </p:nvSpPr>
        <p:spPr>
          <a:xfrm>
            <a:off x="4740275" y="655638"/>
            <a:ext cx="3303588" cy="5191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发心偈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123" name="文本占位符 5"/>
          <p:cNvSpPr>
            <a:spLocks noGrp="1"/>
          </p:cNvSpPr>
          <p:nvPr>
            <p:ph type="body" sz="half" idx="2"/>
          </p:nvPr>
        </p:nvSpPr>
        <p:spPr>
          <a:xfrm>
            <a:off x="4737100" y="1447800"/>
            <a:ext cx="3298825" cy="4206875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顶礼本师释迦牟尼佛！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顶礼文殊智慧勇识</a:t>
            </a:r>
            <a:r>
              <a:rPr lang="zh-CN" altLang="zh-CN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顶礼传承大恩上师！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无上甚深微妙法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百千万劫难遭遇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我今见闻得受持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愿解如来真实义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为度化一切众生，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请大家发无上殊胜的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菩提心！</a:t>
            </a:r>
            <a:endParaRPr lang="zh-CN" altLang="en-US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buSzPct val="76000"/>
            </a:pPr>
            <a:endParaRPr lang="zh-CN" altLang="en-US" sz="20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4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9788" y="519113"/>
            <a:ext cx="3630612" cy="5734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Content Placeholder 7"/>
          <p:cNvSpPr>
            <a:spLocks noGrp="1"/>
          </p:cNvSpPr>
          <p:nvPr>
            <p:ph idx="1"/>
          </p:nvPr>
        </p:nvSpPr>
        <p:spPr>
          <a:xfrm>
            <a:off x="1146175" y="857250"/>
            <a:ext cx="3090863" cy="5149850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en-US" altLang="x-none" kern="1200" dirty="0">
              <a:latin typeface="+mn-lt"/>
              <a:ea typeface="+mn-ea"/>
              <a:cs typeface="+mn-cs"/>
            </a:endParaRPr>
          </a:p>
        </p:txBody>
      </p:sp>
    </p:spTree>
    <p:custDataLst>
      <p:tags r:id="rId2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结合实际生活的修行方法</a:t>
            </a:r>
            <a:endParaRPr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8,</a:t>
            </a:r>
            <a:r>
              <a:rPr sz="2000" b="1" dirty="0">
                <a:latin typeface="Arial" panose="020B0604020202020204" pitchFamily="34" charset="0"/>
              </a:rPr>
              <a:t>观察肉体上的痛苦因</a:t>
            </a:r>
            <a:r>
              <a:rPr sz="2000" dirty="0">
                <a:latin typeface="Arial" panose="020B0604020202020204" pitchFamily="34" charset="0"/>
              </a:rPr>
              <a:t>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 当我们的身体生病的时候，也可以用。但是身体的这个病，我们只能用到一些不太严重的病， 因为肉体上的这种痛苦的感受来的比我们内心还要真实一些，所以痛苦比较强大的时候，我们通过这个方法去解决是比较难。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9</a:t>
            </a:r>
            <a:r>
              <a:rPr lang="en-US" sz="2000" dirty="0">
                <a:latin typeface="Arial" panose="020B0604020202020204" pitchFamily="34" charset="0"/>
              </a:rPr>
              <a:t>,</a:t>
            </a:r>
            <a:r>
              <a:rPr sz="2000" b="1" dirty="0">
                <a:latin typeface="Arial" panose="020B0604020202020204" pitchFamily="34" charset="0"/>
              </a:rPr>
              <a:t>痛苦之时应提起正见修持</a:t>
            </a:r>
            <a:r>
              <a:rPr sz="2000" dirty="0">
                <a:latin typeface="Arial" panose="020B0604020202020204" pitchFamily="34" charset="0"/>
              </a:rPr>
              <a:t>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 比如说现在我很难受，心中很痛苦。 现在它就是一个因，或者一个缘，那么它的第二个瞬间的时候立即就会导致某一种果，那这个果就有两种可能：一个是善，另外一个就有可能是恶。恶是什么样子？罪过。所以我们要关注 这些情绪、这些感受，它是往哪个方向发展？它是在往罪业的方向还是往善的方面发展？此刻，我们必须提起因果正见，在因上下功夫，让业果向善的方向发展：痛苦之时修自他相换或者向内寻找原因，不抱怨不嗔恨，坦然面对和接受痛苦之果报，不再造新的业。</a:t>
            </a: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结合实际生活的修行方法</a:t>
            </a:r>
            <a:endParaRPr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8,</a:t>
            </a:r>
            <a:r>
              <a:rPr sz="2000" b="1" dirty="0">
                <a:latin typeface="Arial" panose="020B0604020202020204" pitchFamily="34" charset="0"/>
              </a:rPr>
              <a:t>观察肉体上的痛苦因</a:t>
            </a:r>
            <a:r>
              <a:rPr sz="2000" dirty="0">
                <a:latin typeface="Arial" panose="020B0604020202020204" pitchFamily="34" charset="0"/>
              </a:rPr>
              <a:t>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 当我们的身体生病的时候，也可以用。但是身体的这个病，我们只能用到一些不太严重的病， 因为肉体上的这种痛苦的感受来的比我们内心还要真实一些，所以痛苦比较强大的时候，我们通过这个方法去解决是比较难。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9</a:t>
            </a:r>
            <a:r>
              <a:rPr lang="en-US" sz="2000" dirty="0">
                <a:latin typeface="Arial" panose="020B0604020202020204" pitchFamily="34" charset="0"/>
              </a:rPr>
              <a:t>,</a:t>
            </a:r>
            <a:r>
              <a:rPr sz="2000" b="1" dirty="0">
                <a:latin typeface="Arial" panose="020B0604020202020204" pitchFamily="34" charset="0"/>
              </a:rPr>
              <a:t>痛苦之时应提起正见修持</a:t>
            </a:r>
            <a:r>
              <a:rPr sz="2000" dirty="0">
                <a:latin typeface="Arial" panose="020B0604020202020204" pitchFamily="34" charset="0"/>
              </a:rPr>
              <a:t>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 比如说现在我很难受，心中很痛苦。 现在它就是一个因，或者一个缘，那么它的第二个瞬间的时候立即就会导致某一种果，那这个果就有两种可能：一个是善，另外一个就有可能是恶。恶是什么样子？罪过。所以我们要关注 这些情绪、这些感受，它是往哪个方向发展？它是在往罪业的方向还是往善的方面发展？此刻，我们必须提起因果正见，在因上下功夫，让业果向善的方向发展：痛苦之时修自他相换或者向内寻找原因，不抱怨不嗔恨，坦然面对和接受痛苦之果报，不再造新的业。</a:t>
            </a: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结合实际生活的修行方法</a:t>
            </a:r>
            <a:endParaRPr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8,</a:t>
            </a:r>
            <a:r>
              <a:rPr sz="2000" b="1" dirty="0">
                <a:latin typeface="Arial" panose="020B0604020202020204" pitchFamily="34" charset="0"/>
              </a:rPr>
              <a:t>观察肉体上的痛苦因</a:t>
            </a:r>
            <a:r>
              <a:rPr sz="2000" dirty="0">
                <a:latin typeface="Arial" panose="020B0604020202020204" pitchFamily="34" charset="0"/>
              </a:rPr>
              <a:t>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 当我们的身体生病的时候，也可以用。但是身体的这个病，我们只能用到一些不太严重的病， 因为肉体上的这种痛苦的感受来的比我们内心还要真实一些，所以痛苦比较强大的时候，我们通过这个方法去解决是比较难。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9</a:t>
            </a:r>
            <a:r>
              <a:rPr lang="en-US" sz="2000" dirty="0">
                <a:latin typeface="Arial" panose="020B0604020202020204" pitchFamily="34" charset="0"/>
              </a:rPr>
              <a:t>,</a:t>
            </a:r>
            <a:r>
              <a:rPr sz="2000" b="1" dirty="0">
                <a:latin typeface="Arial" panose="020B0604020202020204" pitchFamily="34" charset="0"/>
              </a:rPr>
              <a:t>痛苦之时应提起正见修持</a:t>
            </a:r>
            <a:r>
              <a:rPr sz="2000" dirty="0">
                <a:latin typeface="Arial" panose="020B0604020202020204" pitchFamily="34" charset="0"/>
              </a:rPr>
              <a:t>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 比如说现在我很难受，心中很痛苦。 现在它就是一个因，或者一个缘，那么它的第二个瞬间的时候立即就会导致某一种果，那这个果就有两种可能：一个是善，另外一个就有可能是恶。恶是什么样子？罪过。所以我们要关注 这些情绪、这些感受，它是往哪个方向发展？它是在往罪业的方向还是往善的方面发展？此刻，我们必须提起因果正见，在因上下功夫，让业果向善的方向发展：痛苦之时修自他相换或者向内寻找原因，不抱怨不嗔恨，坦然面对和接受痛苦之果报，不再造新的业。</a:t>
            </a: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总结：</a:t>
            </a:r>
            <a:endParaRPr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solidFill>
                  <a:schemeClr val="tx1"/>
                </a:solidFill>
                <a:latin typeface="Arial" panose="020B0604020202020204" pitchFamily="34" charset="0"/>
              </a:rPr>
              <a:t>      </a:t>
            </a:r>
            <a:r>
              <a:rPr sz="1800" dirty="0">
                <a:solidFill>
                  <a:schemeClr val="tx1"/>
                </a:solidFill>
                <a:latin typeface="Arial" panose="020B0604020202020204" pitchFamily="34" charset="0"/>
              </a:rPr>
              <a:t> 前三个就是去思考外面的东西，后三个，就是思考自己的内在的感受。就有外面和内在的三个不同的思维方式。 </a:t>
            </a: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solidFill>
                  <a:schemeClr val="tx1"/>
                </a:solidFill>
                <a:latin typeface="Arial" panose="020B0604020202020204" pitchFamily="34" charset="0"/>
              </a:rPr>
              <a:t>       这六个思维的方式，反复地去思考，对我们的见解确实是非常有帮助。</a:t>
            </a: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solidFill>
                  <a:schemeClr val="tx1"/>
                </a:solidFill>
                <a:latin typeface="Arial" panose="020B0604020202020204" pitchFamily="34" charset="0"/>
              </a:rPr>
              <a:t>       还有一个更加重要的是，当我们自己生起烦恼的时候，千万不要让它变成后续的仇恨。</a:t>
            </a: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solidFill>
                  <a:schemeClr val="tx1"/>
                </a:solidFill>
                <a:latin typeface="Arial" panose="020B0604020202020204" pitchFamily="34" charset="0"/>
              </a:rPr>
              <a:t>      身体或者是精神上的痛苦发生了以后，尽量地让它成 为一个善的因缘。 </a:t>
            </a: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solidFill>
                  <a:schemeClr val="tx1"/>
                </a:solidFill>
                <a:latin typeface="Arial" panose="020B0604020202020204" pitchFamily="34" charset="0"/>
              </a:rPr>
              <a:t>      学了因缘法以后，要多关注我现在的这个难受，怎么样让它变成善因和善缘，怎么样不要把它变成恶因、恶缘，这个非常重要。</a:t>
            </a:r>
            <a:endParaRPr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后行部分：结座与起座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sz="2000" dirty="0">
                <a:solidFill>
                  <a:schemeClr val="tx1"/>
                </a:solidFill>
                <a:latin typeface="Arial" panose="020B0604020202020204" pitchFamily="34" charset="0"/>
              </a:rPr>
              <a:t>（1）观想佛陀化观，融入自心，安住其中</a:t>
            </a:r>
            <a:endParaRPr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solidFill>
                  <a:schemeClr val="tx1"/>
                </a:solidFill>
                <a:latin typeface="Arial" panose="020B0604020202020204" pitchFamily="34" charset="0"/>
              </a:rPr>
              <a:t>（2）总结修法过程，策励自己下一座更加精进</a:t>
            </a:r>
            <a:endParaRPr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solidFill>
                  <a:schemeClr val="tx1"/>
                </a:solidFill>
                <a:latin typeface="Arial" panose="020B0604020202020204" pitchFamily="34" charset="0"/>
              </a:rPr>
              <a:t>（3）回向，起座</a:t>
            </a:r>
            <a:endParaRPr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15645" y="828675"/>
            <a:ext cx="7752080" cy="556958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b="1" dirty="0">
                <a:solidFill>
                  <a:schemeClr val="accent1"/>
                </a:solidFill>
                <a:latin typeface="Arial" panose="020B0604020202020204" pitchFamily="34" charset="0"/>
              </a:rPr>
              <a:t>7</a:t>
            </a: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.问题讨论</a:t>
            </a:r>
            <a:endParaRPr lang="zh-CN" altLang="en-US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>
                <a:sym typeface="+mn-ea"/>
              </a:rPr>
              <a:t>1. 缘起咒的内容是什么？</a:t>
            </a:r>
            <a:endParaRPr lang="zh-CN" altLang="en-US" sz="2000" dirty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zh-CN" altLang="en-US" sz="2000" dirty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>
                <a:sym typeface="+mn-ea"/>
              </a:rPr>
              <a:t>2. 请你讲讲所观察到或经历过的很小的因会产生很大的果的例证？</a:t>
            </a:r>
            <a:endParaRPr lang="zh-CN" altLang="en-US" sz="2000" dirty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zh-CN" altLang="en-US" sz="2000" dirty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>
                <a:sym typeface="+mn-ea"/>
              </a:rPr>
              <a:t>3. 请用身边的实例或佛经中的例子说明善恶因果永远都不会错乱的？</a:t>
            </a:r>
            <a:endParaRPr lang="zh-CN" altLang="en-US" sz="2000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3"/>
          <p:cNvSpPr>
            <a:spLocks noGrp="1"/>
          </p:cNvSpPr>
          <p:nvPr>
            <p:ph type="title"/>
          </p:nvPr>
        </p:nvSpPr>
        <p:spPr>
          <a:xfrm>
            <a:off x="4733925" y="693738"/>
            <a:ext cx="3302000" cy="6588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回向偈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1"/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effectLst>
            <a:softEdge rad="112500"/>
          </a:effectLst>
        </p:spPr>
      </p:pic>
      <p:sp>
        <p:nvSpPr>
          <p:cNvPr id="2355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3925" y="1597025"/>
            <a:ext cx="3302000" cy="4056063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文殊师利勇猛智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普贤慧行亦复然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随彼一切常修学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三世诸佛所称叹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如是最胜诸大愿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为得普贤殊胜行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lnSpc>
                <a:spcPct val="90000"/>
              </a:lnSpc>
              <a:buSzPct val="76000"/>
            </a:pPr>
            <a:endParaRPr lang="zh-CN" altLang="en-US" sz="28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vert="horz" wrap="square" lIns="91440" tIns="45720" rIns="91440" bIns="45720" anchor="b"/>
          <a:lstStyle/>
          <a:p>
            <a:pPr eaLnBrk="1" hangingPunct="1"/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6147" name="副标题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zh-CN" altLang="en-US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148" name="图片 3" descr="09bOOOPIC8b_1024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文本框 5"/>
          <p:cNvSpPr txBox="1"/>
          <p:nvPr/>
        </p:nvSpPr>
        <p:spPr>
          <a:xfrm>
            <a:off x="3688080" y="942975"/>
            <a:ext cx="798195" cy="5119688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lstStyle/>
          <a:p>
            <a:r>
              <a:rPr lang="zh-CN" altLang="en-US" sz="40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因果不虚   </a:t>
            </a:r>
            <a:r>
              <a:rPr lang="zh-CN" sz="28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《稻杆经》修法</a:t>
            </a:r>
            <a:endParaRPr lang="zh-CN" sz="2800" dirty="0">
              <a:solidFill>
                <a:srgbClr val="4F6228"/>
              </a:solidFill>
              <a:latin typeface="微软雅黑" panose="020B0503020204020204" pitchFamily="34" charset="-122"/>
              <a:ea typeface="华文隶书" panose="0201080004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680085" y="2308225"/>
            <a:ext cx="7783830" cy="3168015"/>
          </a:xfrm>
        </p:spPr>
        <p:txBody>
          <a:bodyPr vert="horz" wrap="square" lIns="91440" tIns="45720" rIns="91440" bIns="45720" anchor="b"/>
          <a:lstStyle/>
          <a:p>
            <a:pPr algn="ctr"/>
            <a:br>
              <a:rPr lang="en-US" altLang="zh-CN" dirty="0"/>
            </a:br>
            <a:br>
              <a:rPr lang="en-US" altLang="zh-CN" dirty="0"/>
            </a:br>
            <a:r>
              <a:rPr lang="en-US" altLang="zh-CN" sz="3600" dirty="0"/>
              <a:t>我们的烦恼就是要通过修行来消除</a:t>
            </a:r>
            <a:endParaRPr lang="en-US" altLang="zh-CN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060450" y="2828925"/>
            <a:ext cx="9906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457200"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轮   回</a:t>
            </a:r>
            <a:endParaRPr kumimoji="0" lang="en-US" kern="1200" cap="none" spc="0" normalizeH="0" baseline="0" noProof="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4505" y="1642745"/>
            <a:ext cx="8069580" cy="212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algn="ctr">
              <a:buClr>
                <a:schemeClr val="accent4"/>
              </a:buClr>
            </a:pPr>
            <a:r>
              <a:rPr sz="4400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缘起法的修法</a:t>
            </a:r>
            <a:endParaRPr sz="4400" b="1" dirty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algn="ctr">
              <a:buClr>
                <a:schemeClr val="accent4"/>
              </a:buClr>
            </a:pPr>
            <a:endParaRPr sz="4400" b="1" dirty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algn="ctr">
              <a:buClr>
                <a:schemeClr val="accent4"/>
              </a:buClr>
            </a:pPr>
            <a:r>
              <a:rPr sz="4400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（9个方面的实际修法）</a:t>
            </a:r>
            <a:endParaRPr sz="4400" b="1" dirty="0">
              <a:solidFill>
                <a:schemeClr val="bg2">
                  <a:lumMod val="50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580" y="1059180"/>
            <a:ext cx="7563485" cy="431736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前行部分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（1）身体做毗卢七法</a:t>
            </a: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（2）然后排出污气</a:t>
            </a: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（3）发菩提心</a:t>
            </a: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580" y="1059180"/>
            <a:ext cx="7563485" cy="431736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1</a:t>
            </a:r>
            <a:r>
              <a:rPr b="1" dirty="0">
                <a:latin typeface="Arial" panose="020B0604020202020204" pitchFamily="34" charset="0"/>
              </a:rPr>
              <a:t>，观想释迦摩尼佛</a:t>
            </a:r>
            <a:r>
              <a:rPr dirty="0">
                <a:latin typeface="Arial" panose="020B0604020202020204" pitchFamily="34" charset="0"/>
              </a:rPr>
              <a:t>：观想释迦牟尼佛身呈金黄色，坐在莲花座上面，在空中面朝自己。</a:t>
            </a: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2，</a:t>
            </a:r>
            <a:r>
              <a:rPr b="1" dirty="0">
                <a:latin typeface="Arial" panose="020B0604020202020204" pitchFamily="34" charset="0"/>
              </a:rPr>
              <a:t>祈祷佛陀加持自己能证悟缘起法</a:t>
            </a:r>
            <a:r>
              <a:rPr dirty="0">
                <a:latin typeface="Arial" panose="020B0604020202020204" pitchFamily="34" charset="0"/>
              </a:rPr>
              <a:t>：</a:t>
            </a:r>
            <a:endParaRPr dirty="0"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dirty="0">
                <a:latin typeface="Arial" panose="020B0604020202020204" pitchFamily="34" charset="0"/>
              </a:rPr>
              <a:t>     </a:t>
            </a:r>
            <a:r>
              <a:rPr lang="zh-CN" dirty="0">
                <a:latin typeface="Arial" panose="020B0604020202020204" pitchFamily="34" charset="0"/>
              </a:rPr>
              <a:t>（</a:t>
            </a:r>
            <a:r>
              <a:rPr lang="en-US" altLang="zh-CN" dirty="0">
                <a:latin typeface="Arial" panose="020B0604020202020204" pitchFamily="34" charset="0"/>
              </a:rPr>
              <a:t>1</a:t>
            </a:r>
            <a:r>
              <a:rPr lang="zh-CN" dirty="0">
                <a:latin typeface="Arial" panose="020B0604020202020204" pitchFamily="34" charset="0"/>
              </a:rPr>
              <a:t>）</a:t>
            </a:r>
            <a:r>
              <a:rPr dirty="0">
                <a:latin typeface="Arial" panose="020B0604020202020204" pitchFamily="34" charset="0"/>
              </a:rPr>
              <a:t>念佛的名号“南无本师释迦牟尼佛”</a:t>
            </a:r>
            <a:endParaRPr dirty="0"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dirty="0">
                <a:latin typeface="Arial" panose="020B0604020202020204" pitchFamily="34" charset="0"/>
              </a:rPr>
              <a:t>     </a:t>
            </a:r>
            <a:r>
              <a:rPr lang="zh-CN" dirty="0">
                <a:latin typeface="Arial" panose="020B0604020202020204" pitchFamily="34" charset="0"/>
              </a:rPr>
              <a:t>（</a:t>
            </a:r>
            <a:r>
              <a:rPr lang="en-US" altLang="zh-CN" dirty="0">
                <a:latin typeface="Arial" panose="020B0604020202020204" pitchFamily="34" charset="0"/>
              </a:rPr>
              <a:t>2</a:t>
            </a:r>
            <a:r>
              <a:rPr lang="zh-CN" altLang="en-US" dirty="0">
                <a:latin typeface="Arial" panose="020B0604020202020204" pitchFamily="34" charset="0"/>
              </a:rPr>
              <a:t>）</a:t>
            </a:r>
            <a:r>
              <a:rPr dirty="0">
                <a:latin typeface="Arial" panose="020B0604020202020204" pitchFamily="34" charset="0"/>
              </a:rPr>
              <a:t>或者心咒“达雅塔 嗡 牟尼牟尼玛哈牟那耶娑哈</a:t>
            </a:r>
            <a:r>
              <a:rPr lang="en-US" dirty="0">
                <a:latin typeface="Arial" panose="020B0604020202020204" pitchFamily="34" charset="0"/>
              </a:rPr>
              <a:t>”</a:t>
            </a: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3，</a:t>
            </a:r>
            <a:r>
              <a:rPr b="1" dirty="0">
                <a:latin typeface="Arial" panose="020B0604020202020204" pitchFamily="34" charset="0"/>
              </a:rPr>
              <a:t>念缘起咒</a:t>
            </a:r>
            <a:r>
              <a:rPr dirty="0">
                <a:latin typeface="Arial" panose="020B0604020202020204" pitchFamily="34" charset="0"/>
              </a:rPr>
              <a:t>，“嗡耶达儿玛嘿德扎巴哇 嘿登得堪达塔嘎多哈雅巴达 得堪匝友呢若达 诶旺巴德 玛哈 夏儿玛纳娑哈”</a:t>
            </a: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b="1" dirty="0">
                <a:ln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</a:rPr>
              <a:t>修法：思维/安住交替进行</a:t>
            </a: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4,</a:t>
            </a:r>
            <a:r>
              <a:rPr b="1" dirty="0">
                <a:latin typeface="Arial" panose="020B0604020202020204" pitchFamily="34" charset="0"/>
              </a:rPr>
              <a:t>因果律修法</a:t>
            </a:r>
            <a:r>
              <a:rPr dirty="0">
                <a:latin typeface="Arial" panose="020B0604020202020204" pitchFamily="34" charset="0"/>
              </a:rPr>
              <a:t>：</a:t>
            </a:r>
            <a:endParaRPr dirty="0"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dirty="0">
                <a:latin typeface="Arial" panose="020B0604020202020204" pitchFamily="34" charset="0"/>
              </a:rPr>
              <a:t>      思考这五种规律，坚定不移的相信“小因生大果”。对“善有善报、恶有恶报”的因果，有特别相信的感觉，这个时候在深信不疑的信心当中安住一两分钟，当信心逐渐的消失的时候，又去思考，反复地这样去思考和安住。</a:t>
            </a:r>
            <a:endParaRPr dirty="0"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dirty="0">
                <a:latin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dirty="0">
                <a:latin typeface="Arial" panose="020B0604020202020204" pitchFamily="34" charset="0"/>
              </a:rPr>
              <a:t>5,</a:t>
            </a:r>
            <a:r>
              <a:rPr b="1" dirty="0">
                <a:latin typeface="Arial" panose="020B0604020202020204" pitchFamily="34" charset="0"/>
              </a:rPr>
              <a:t>空性的修法</a:t>
            </a:r>
            <a:r>
              <a:rPr dirty="0">
                <a:latin typeface="Arial" panose="020B0604020202020204" pitchFamily="34" charset="0"/>
              </a:rPr>
              <a:t>：</a:t>
            </a:r>
            <a:endParaRPr dirty="0"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dirty="0">
                <a:latin typeface="Arial" panose="020B0604020202020204" pitchFamily="34" charset="0"/>
              </a:rPr>
              <a:t>    推理的方式反复去思考，因是没有办法产生果。果也是没有办法从因产生，这个就叫作“无生”。深深体会到，“无生”、“无来”在这种感觉当中停留安住。</a:t>
            </a: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b="1" dirty="0">
                <a:latin typeface="Arial" panose="020B0604020202020204" pitchFamily="34" charset="0"/>
              </a:rPr>
              <a:t>6,显空结合修法</a:t>
            </a:r>
            <a:r>
              <a:rPr dirty="0">
                <a:latin typeface="Arial" panose="020B0604020202020204" pitchFamily="34" charset="0"/>
              </a:rPr>
              <a:t>：</a:t>
            </a:r>
            <a:endParaRPr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dirty="0">
                <a:latin typeface="Arial" panose="020B0604020202020204" pitchFamily="34" charset="0"/>
              </a:rPr>
              <a:t>     </a:t>
            </a:r>
            <a:r>
              <a:rPr sz="2000" dirty="0">
                <a:latin typeface="Arial" panose="020B0604020202020204" pitchFamily="34" charset="0"/>
              </a:rPr>
              <a:t>结合前两个思维方式，在感观层面的真实经过深入观察发现这个有生有灭，是唯现象，唯缘起，也就是佛经里讲的，如幻如梦。当思考到位之时，会体会到所见所闻完全只是现象而没有任何实质，感受到‘感官感受都是错觉、幻觉，是错误的’，当有类似的强大体会时，停下来，在‘如梦如幻的感受’中去感受一下这个世界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b="1" dirty="0">
                <a:latin typeface="Arial" panose="020B0604020202020204" pitchFamily="34" charset="0"/>
              </a:rPr>
              <a:t>小结</a:t>
            </a:r>
            <a:r>
              <a:rPr sz="2000" dirty="0">
                <a:latin typeface="Arial" panose="020B0604020202020204" pitchFamily="34" charset="0"/>
              </a:rPr>
              <a:t>：第一个是世俗谛当中深信因果；第二就是我们深深地体会到不生不灭；第三就是通过不生不灭最 后又得到了另外一个结论：实际上是不生不灭，但我们看到有生有灭，那这只能说它是一个现象，它是一 个没有实质性东西的现象。就像海市蜃楼，就像魔术师变出来的东西，就像梦中的东西。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以上三个修法（尤其是后面两个）是缘起修法的核心，也即是显宗证悟空性的方法。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b="1" dirty="0">
                <a:latin typeface="Arial" panose="020B0604020202020204" pitchFamily="34" charset="0"/>
              </a:rPr>
              <a:t>6,显空结合修法</a:t>
            </a:r>
            <a:r>
              <a:rPr dirty="0">
                <a:latin typeface="Arial" panose="020B0604020202020204" pitchFamily="34" charset="0"/>
              </a:rPr>
              <a:t>：</a:t>
            </a:r>
            <a:endParaRPr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dirty="0">
                <a:latin typeface="Arial" panose="020B0604020202020204" pitchFamily="34" charset="0"/>
              </a:rPr>
              <a:t>     </a:t>
            </a:r>
            <a:r>
              <a:rPr sz="2000" dirty="0">
                <a:latin typeface="Arial" panose="020B0604020202020204" pitchFamily="34" charset="0"/>
              </a:rPr>
              <a:t>结合前两个思维方式，在感观层面的真实经过深入观察发现这个有生有灭，是唯现象，唯缘起，也就是佛经里讲的，如幻如梦。当思考到位之时，会体会到所见所闻完全只是现象而没有任何实质，感受到‘感官感受都是错觉、幻觉，是错误的’，当有类似的强大体会时，停下来，在‘如梦如幻的感受’中去感受一下这个世界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b="1" dirty="0">
                <a:latin typeface="Arial" panose="020B0604020202020204" pitchFamily="34" charset="0"/>
              </a:rPr>
              <a:t>小结</a:t>
            </a:r>
            <a:r>
              <a:rPr sz="2000" dirty="0">
                <a:latin typeface="Arial" panose="020B0604020202020204" pitchFamily="34" charset="0"/>
              </a:rPr>
              <a:t>：第一个是世俗谛当中深信因果；第二就是我们深深地体会到不生不灭；第三就是通过不生不灭最 后又得到了另外一个结论：实际上是不生不灭，但我们看到有生有灭，那这只能说它是一个现象，它是一 个没有实质性东西的现象。就像海市蜃楼，就像魔术师变出来的东西，就像梦中的东西。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以上三个修法（尤其是后面两个）是缘起修法的核心，也即是显宗证悟空性的方法</a:t>
            </a:r>
            <a:r>
              <a:rPr sz="2000" dirty="0">
                <a:latin typeface="Arial" panose="020B0604020202020204" pitchFamily="34" charset="0"/>
              </a:rPr>
              <a:t>。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2770" y="919480"/>
            <a:ext cx="7998460" cy="5519420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正行部分（九个方面）</a:t>
            </a:r>
            <a:endParaRPr lang="zh-CN" altLang="en-US" sz="2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69850" indent="0">
              <a:buNone/>
            </a:pP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结合实际生活的修行方法</a:t>
            </a:r>
            <a:endParaRPr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7,</a:t>
            </a:r>
            <a:r>
              <a:rPr sz="2000" b="1" dirty="0">
                <a:latin typeface="Arial" panose="020B0604020202020204" pitchFamily="34" charset="0"/>
              </a:rPr>
              <a:t>解决内心痛苦的修法：</a:t>
            </a:r>
            <a:endParaRPr sz="20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2000" dirty="0">
                <a:latin typeface="Arial" panose="020B0604020202020204" pitchFamily="34" charset="0"/>
              </a:rPr>
              <a:t>     </a:t>
            </a:r>
            <a:r>
              <a:rPr sz="1800" dirty="0">
                <a:latin typeface="Arial" panose="020B0604020202020204" pitchFamily="34" charset="0"/>
              </a:rPr>
              <a:t> 比如说我们的内心当中产生了一个恶念，或者是焦虑、忧郁，或者是很难过。进一步去观察，最后我们会发现这两个之间没有关系。</a:t>
            </a:r>
            <a:endParaRPr sz="18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latin typeface="Arial" panose="020B0604020202020204" pitchFamily="34" charset="0"/>
              </a:rPr>
              <a:t>      (1)所谓的关系是我们自己认为这里面有这样的因果关系。现在感受到了此刻的痛苦是一种果，因此肯定有因，那么应该仔细去分析寻找因是什么</a:t>
            </a:r>
            <a:endParaRPr sz="18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latin typeface="Arial" panose="020B0604020202020204" pitchFamily="34" charset="0"/>
              </a:rPr>
              <a:t>      (2)通过这个方法去观察的时候，就发现我现在的这种难受，其实它是没有这个因产生，这个时候我们就知道 了它是无生，它是不来不去，无生无灭，这样子的时候就停留在这个感觉当中，这样子这个伤感、难过这些东西很快就会消失。或者，当我们深深地体会到它是没有因没有缘，但是我们确实有这样子的感受，这时候这个感受是什么？它就是一个如幻如梦的感受。要深入地去思考，必需要体会到这种如幻如梦的感受。</a:t>
            </a:r>
            <a:endParaRPr sz="18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endParaRPr sz="1800" dirty="0">
              <a:latin typeface="Arial" panose="020B0604020202020204" pitchFamily="34" charset="0"/>
            </a:endParaRPr>
          </a:p>
          <a:p>
            <a:pPr marL="69850" indent="0">
              <a:buNone/>
            </a:pPr>
            <a:r>
              <a:rPr sz="1800" dirty="0">
                <a:latin typeface="Arial" panose="020B0604020202020204" pitchFamily="34" charset="0"/>
              </a:rPr>
              <a:t>我们可以站在另外一个角度，来看我的伤感到底是什么？这样子的时候很清楚地发现这就是一个现象。这个是非常有帮助的，这个时候伤 感立即就会消失。</a:t>
            </a:r>
            <a:endParaRPr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0</TotalTime>
  <Words>3229</Words>
  <Application>WPS 演示</Application>
  <PresentationFormat>On-screen Show (4:3)</PresentationFormat>
  <Paragraphs>139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Century Gothic</vt:lpstr>
      <vt:lpstr>Wingdings 2</vt:lpstr>
      <vt:lpstr>华文隶书</vt:lpstr>
      <vt:lpstr>Arial Unicode MS</vt:lpstr>
      <vt:lpstr>Calibri</vt:lpstr>
      <vt:lpstr>奥斯汀</vt:lpstr>
      <vt:lpstr>发心偈</vt:lpstr>
      <vt:lpstr>PowerPoint 演示文稿</vt:lpstr>
      <vt:lpstr>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赵娟</cp:lastModifiedBy>
  <cp:revision>291</cp:revision>
  <dcterms:created xsi:type="dcterms:W3CDTF">2016-07-06T00:16:00Z</dcterms:created>
  <dcterms:modified xsi:type="dcterms:W3CDTF">2018-09-27T21:07:08Z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  <property fmtid="{D5CDD505-2E9C-101B-9397-08002B2CF9AE}" pid="3" name="KSORubyTemplateID">
    <vt:lpwstr>2</vt:lpwstr>
  </property>
</Properties>
</file>