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260" r:id="rId7"/>
    <p:sldId id="264" r:id="rId8"/>
    <p:sldId id="273" r:id="rId9"/>
    <p:sldId id="271" r:id="rId10"/>
    <p:sldId id="262" r:id="rId11"/>
    <p:sldId id="274" r:id="rId12"/>
    <p:sldId id="263" r:id="rId13"/>
    <p:sldId id="265" r:id="rId14"/>
    <p:sldId id="266" r:id="rId15"/>
    <p:sldId id="270" r:id="rId16"/>
    <p:sldId id="269" r:id="rId17"/>
    <p:sldId id="268" r:id="rId18"/>
    <p:sldId id="275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615"/>
    <a:srgbClr val="F1AF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1214" autoAdjust="0"/>
  </p:normalViewPr>
  <p:slideViewPr>
    <p:cSldViewPr snapToGrid="0" showGuides="1">
      <p:cViewPr>
        <p:scale>
          <a:sx n="100" d="100"/>
          <a:sy n="100" d="100"/>
        </p:scale>
        <p:origin x="-3376" y="-896"/>
      </p:cViewPr>
      <p:guideLst>
        <p:guide orient="horz" pos="2160"/>
        <p:guide pos="2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B99E09-98BE-4995-9BA2-98E7916714B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r="1249" b="11058"/>
          <a:stretch>
            <a:fillRect/>
          </a:stretch>
        </p:blipFill>
        <p:spPr>
          <a:xfrm>
            <a:off x="-4137" y="0"/>
            <a:ext cx="9156075" cy="5556069"/>
          </a:xfrm>
          <a:prstGeom prst="rect">
            <a:avLst/>
          </a:prstGeom>
          <a:effectLst>
            <a:reflection blurRad="6350" stA="20000" endPos="38500" dist="25400" dir="5400000" sy="-100000" algn="bl" rotWithShape="0"/>
          </a:effectLst>
        </p:spPr>
      </p:pic>
      <p:sp>
        <p:nvSpPr>
          <p:cNvPr id="16391" name="KSO_BT1"/>
          <p:cNvSpPr>
            <a:spLocks noGrp="1"/>
          </p:cNvSpPr>
          <p:nvPr>
            <p:ph type="ctrTitle" hasCustomPrompt="1"/>
          </p:nvPr>
        </p:nvSpPr>
        <p:spPr>
          <a:xfrm>
            <a:off x="3422650" y="1916113"/>
            <a:ext cx="5326063" cy="1470025"/>
          </a:xfrm>
        </p:spPr>
        <p:txBody>
          <a:bodyPr/>
          <a:lstStyle>
            <a:lvl1pPr algn="ctr">
              <a:defRPr sz="40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  <a:endParaRPr lang="zh-CN" altLang="en-US" noProof="0" smtClean="0"/>
          </a:p>
        </p:txBody>
      </p:sp>
      <p:sp>
        <p:nvSpPr>
          <p:cNvPr id="16392" name="KSO_BC1"/>
          <p:cNvSpPr>
            <a:spLocks noGrp="1"/>
          </p:cNvSpPr>
          <p:nvPr>
            <p:ph type="subTitle" idx="1"/>
          </p:nvPr>
        </p:nvSpPr>
        <p:spPr>
          <a:xfrm>
            <a:off x="3417888" y="3495675"/>
            <a:ext cx="5321300" cy="5556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smtClean="0">
                <a:solidFill>
                  <a:srgbClr val="F1AF2B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8F1E9D-92B1-42B7-8B5C-A0F880A6D9B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771A7B-6DC8-47A2-96B7-F09847963FC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57505" indent="-357505">
              <a:defRPr/>
            </a:lvl1pPr>
            <a:lvl2pPr marL="357505" indent="-357505">
              <a:buFont typeface="幼圆" panose="02010509060101010101" pitchFamily="49" charset="-122"/>
              <a:buChar char=" "/>
              <a:tabLst>
                <a:tab pos="444500" algn="l"/>
              </a:tabLst>
              <a:defRPr/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28195B-AD96-4C20-B501-8856891C0C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CA1A6-9D6A-4F6A-98C1-F2A3A3F55C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993106" y="2665662"/>
            <a:ext cx="5040633" cy="82867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821102" y="3556160"/>
            <a:ext cx="3384640" cy="389662"/>
          </a:xfrm>
          <a:prstGeom prst="roundRect">
            <a:avLst>
              <a:gd name="adj" fmla="val 50000"/>
            </a:avLst>
          </a:prstGeom>
          <a:solidFill>
            <a:srgbClr val="FDC07E">
              <a:alpha val="80000"/>
            </a:srgb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  <a:latin typeface="MS PMincho" panose="02020600040205080304" pitchFamily="18" charset="-128"/>
                <a:ea typeface="幼圆" panose="020105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28195B-AD96-4C20-B501-8856891C0C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CA1A6-9D6A-4F6A-98C1-F2A3A3F55C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993106" y="2665662"/>
            <a:ext cx="5040633" cy="82867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821102" y="3556160"/>
            <a:ext cx="3384640" cy="389662"/>
          </a:xfrm>
          <a:prstGeom prst="roundRect">
            <a:avLst>
              <a:gd name="adj" fmla="val 50000"/>
            </a:avLst>
          </a:prstGeom>
          <a:solidFill>
            <a:srgbClr val="FDC07E">
              <a:alpha val="80000"/>
            </a:srgbClr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  <a:latin typeface="MS PMincho" panose="02020600040205080304" pitchFamily="18" charset="-128"/>
                <a:ea typeface="幼圆" panose="020105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213128" y="-43185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28195B-AD96-4C20-B501-8856891C0C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CA1A6-9D6A-4F6A-98C1-F2A3A3F55C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28195B-AD96-4C20-B501-8856891C0C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CA1A6-9D6A-4F6A-98C1-F2A3A3F55C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28195B-AD96-4C20-B501-8856891C0C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CA1A6-9D6A-4F6A-98C1-F2A3A3F55C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28195B-AD96-4C20-B501-8856891C0C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CA1A6-9D6A-4F6A-98C1-F2A3A3F55C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28195B-AD96-4C20-B501-8856891C0C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CA1A6-9D6A-4F6A-98C1-F2A3A3F55C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471" y="14506"/>
            <a:ext cx="7820300" cy="699594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193074"/>
            <a:ext cx="7820300" cy="5033555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28195B-AD96-4C20-B501-8856891C0C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CA1A6-9D6A-4F6A-98C1-F2A3A3F55C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-4762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801688"/>
            <a:ext cx="9144000" cy="474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0" y="809234"/>
            <a:ext cx="9144000" cy="6049158"/>
          </a:xfrm>
          <a:prstGeom prst="rect">
            <a:avLst/>
          </a:prstGeom>
          <a:gradFill flip="none" rotWithShape="1">
            <a:gsLst>
              <a:gs pos="22000">
                <a:schemeClr val="bg1"/>
              </a:gs>
              <a:gs pos="100000">
                <a:schemeClr val="bg1">
                  <a:shade val="100000"/>
                  <a:satMod val="115000"/>
                  <a:lumMod val="0"/>
                  <a:lumOff val="100000"/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BT1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>
          <a:xfrm>
            <a:off x="506413" y="1033463"/>
            <a:ext cx="8185150" cy="5443537"/>
          </a:xfrm>
          <a:prstGeom prst="rect">
            <a:avLst/>
          </a:prstGeom>
          <a:noFill/>
          <a:ln w="9525">
            <a:noFill/>
          </a:ln>
        </p:spPr>
        <p:txBody>
          <a:bodyPr lIns="72000"/>
          <a:lstStyle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28195B-AD96-4C20-B501-8856891C0C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CA1A6-9D6A-4F6A-98C1-F2A3A3F55C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A3001"/>
          </a:solidFill>
          <a:latin typeface="华文新魏" panose="02010800040101010101" pitchFamily="2" charset="-122"/>
          <a:ea typeface="华文新魏" panose="02010800040101010101" pitchFamily="2" charset="-122"/>
        </a:defRPr>
      </a:lvl9pPr>
    </p:titleStyle>
    <p:bodyStyle>
      <a:lvl1pPr marL="357505" indent="-357505" algn="l" rtl="0" fontAlgn="base">
        <a:lnSpc>
          <a:spcPct val="110000"/>
        </a:lnSpc>
        <a:spcBef>
          <a:spcPts val="16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Ø"/>
        <a:tabLst>
          <a:tab pos="360045" algn="l"/>
        </a:tabLst>
        <a:defRPr sz="2400" kern="1200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1pPr>
      <a:lvl2pPr marL="358775" indent="-358775" algn="just" defTabSz="809625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DCAB4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/>
          </p:cNvSpPr>
          <p:nvPr>
            <p:ph type="ctrTitle"/>
          </p:nvPr>
        </p:nvSpPr>
        <p:spPr>
          <a:xfrm>
            <a:off x="3581400" y="1906588"/>
            <a:ext cx="5084763" cy="1470025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sz="4400" kern="120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四外加行</a:t>
            </a:r>
            <a:r>
              <a:rPr lang="en-US" altLang="zh-CN" sz="4400" kern="120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——</a:t>
            </a:r>
            <a:br>
              <a:rPr lang="zh-CN" altLang="en-US" sz="4400" kern="120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</a:br>
            <a:r>
              <a:rPr lang="zh-CN" altLang="en-US" sz="4400" kern="120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因果不虚</a:t>
            </a:r>
            <a:endParaRPr lang="zh-CN" altLang="en-US" sz="4400" kern="1200" dirty="0"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4099" name="Rectangle 8"/>
          <p:cNvSpPr>
            <a:spLocks noGrp="1"/>
          </p:cNvSpPr>
          <p:nvPr>
            <p:ph type="subTitle" idx="1"/>
          </p:nvPr>
        </p:nvSpPr>
        <p:spPr>
          <a:xfrm>
            <a:off x="3417888" y="3495675"/>
            <a:ext cx="5284787" cy="555625"/>
          </a:xfrm>
        </p:spPr>
        <p:txBody>
          <a:bodyPr vert="horz" wrap="square" lIns="72000" tIns="45720" rIns="91440" bIns="45720" anchor="t"/>
          <a:lstStyle/>
          <a:p>
            <a:pPr eaLnBrk="1" hangingPunct="1">
              <a:buSzPct val="60000"/>
              <a:buFont typeface="Wingdings" panose="05000000000000000000" pitchFamily="2" charset="2"/>
              <a:tabLst>
                <a:tab pos="360045" algn="l"/>
              </a:tabLst>
            </a:pPr>
            <a:r>
              <a:rPr lang="en-US" altLang="zh-CN" kern="1200" dirty="0" smtClean="0">
                <a:solidFill>
                  <a:srgbClr val="EFA615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2018</a:t>
            </a:r>
            <a:r>
              <a:rPr lang="zh-CN" altLang="en-US" kern="1200" dirty="0" smtClean="0">
                <a:solidFill>
                  <a:srgbClr val="EFA615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年</a:t>
            </a:r>
            <a:r>
              <a:rPr lang="en-US" altLang="zh-CN" dirty="0" smtClean="0">
                <a:solidFill>
                  <a:srgbClr val="EFA615"/>
                </a:solidFill>
              </a:rPr>
              <a:t>5</a:t>
            </a:r>
            <a:r>
              <a:rPr lang="zh-CN" altLang="en-US" kern="1200" dirty="0" smtClean="0">
                <a:solidFill>
                  <a:srgbClr val="EFA615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月</a:t>
            </a:r>
            <a:r>
              <a:rPr lang="en-US" altLang="zh-CN" kern="1200" smtClean="0">
                <a:solidFill>
                  <a:srgbClr val="EFA615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18</a:t>
            </a:r>
            <a:r>
              <a:rPr lang="zh-CN" altLang="en-US" kern="1200" smtClean="0">
                <a:solidFill>
                  <a:srgbClr val="EFA615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日</a:t>
            </a:r>
            <a:endParaRPr lang="zh-CN" altLang="en-US" kern="1200" dirty="0">
              <a:solidFill>
                <a:srgbClr val="EFA615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80275" y="6229350"/>
            <a:ext cx="184150" cy="331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kern="1200" cap="none" spc="0" normalizeH="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01" name="文本框 13"/>
          <p:cNvSpPr txBox="1"/>
          <p:nvPr/>
        </p:nvSpPr>
        <p:spPr>
          <a:xfrm>
            <a:off x="6978650" y="6180138"/>
            <a:ext cx="335280" cy="3308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l" rtl="0" fontAlgn="base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tabLst>
                <a:tab pos="360045" algn="l"/>
              </a:tabLst>
              <a:defRPr sz="2400" kern="120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1pPr>
            <a:lvl2pPr marL="358775" indent="-358775" algn="just" defTabSz="809625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DCAB48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200" dirty="0">
                <a:solidFill>
                  <a:srgbClr val="BFBFB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endParaRPr lang="zh-CN" altLang="en-US" sz="1200" dirty="0">
              <a:solidFill>
                <a:srgbClr val="BFBFB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 smtClean="0"/>
              <a:t>十不善业之杀生</a:t>
            </a:r>
            <a:r>
              <a:rPr lang="zh-CN" altLang="en-US" dirty="0"/>
              <a:t>罪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536175" y="825500"/>
            <a:ext cx="7083825" cy="4833620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pPr eaLnBrk="1" hangingPunct="1"/>
            <a:endParaRPr lang="en-US" altLang="zh-CN" sz="2400" dirty="0" smtClean="0"/>
          </a:p>
          <a:p>
            <a:pPr marL="342900" indent="-342900" eaLnBrk="1" hangingPunct="1">
              <a:buFont typeface="Arial" panose="020B0604020202020204"/>
              <a:buChar char="•"/>
            </a:pP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如果这四个条件都具备了，就是一个完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整的杀生罪过。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这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四条中若欠缺任何一条，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罪业就会减轻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;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如果都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具足了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哪怕是杀死一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只蚊子，罪过也非常严重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。唯有深刻忏悔，发誓不再为之，才能改变杀业果报。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/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观修杀生罪具体方法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第一阶段</a:t>
            </a:r>
            <a:endParaRPr lang="en-US" altLang="zh-CN" sz="1600" u="sng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哪些是杀生罪？（亲自杀或间接杀：杀害动物、打蚊子拍苍蝇、点杀活物、堕胎等）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我曾犯下哪些杀生罪 </a:t>
            </a:r>
            <a:endParaRPr lang="zh-CN" altLang="en-US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zh-CN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学佛之前，我们可能没有杀人，但杀动物昆虫肯定是有的。因贪嗔痴而杀。愚昧的杀生虽有善意和恶意之分，但都是愚昧杀生罪。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eaLnBrk="1" hangingPunct="1"/>
            <a:endParaRPr lang="zh-CN" alt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/>
              <a:t>十不善业之杀生罪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504644" y="952500"/>
            <a:ext cx="7089956" cy="4777740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pPr marL="0" indent="0" eaLnBrk="1" hangingPunct="1">
              <a:buNone/>
            </a:pP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eaLnBrk="1" hangingPunct="1">
              <a:buNone/>
            </a:pP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第二阶段：</a:t>
            </a:r>
            <a:endParaRPr lang="en-US" altLang="zh-CN" sz="1600" u="sng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eaLnBrk="1" hangingPunct="1">
              <a:buNone/>
            </a:pPr>
            <a:r>
              <a:rPr lang="zh-CN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思维杀生的果报，每一种罪过都有四种果报，第四种叫士用果，都是一样的，就是任何罪业如果不忏悔，罪过都会增长。这里我们主要思维前三种果报，因为这些果报因业不同而各异。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异熟果</a:t>
            </a:r>
            <a:r>
              <a:rPr lang="zh-CN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就是我们杀生后果报会成熟在我们精神和身体里。根据杀念动机的严重程度，分别会堕地狱、旁生和饿鬼道。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zh-CN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严重动机会堕地狱。也即长期、强烈、执着地思考计划实施的杀业。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b.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中等动机堕饿鬼道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即中等强烈、欲望而行的杀业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zh-CN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c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轻弱动机堕旁生道。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eaLnBrk="1" hangingPunct="1">
              <a:buNone/>
            </a:pPr>
            <a:endParaRPr lang="en-US" altLang="zh-CN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eaLnBrk="1" hangingPunct="1">
              <a:buNone/>
            </a:pPr>
            <a:endParaRPr lang="zh-CN" altLang="en-US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/>
              <a:t>十不善业之杀生罪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331222" y="876300"/>
            <a:ext cx="7149078" cy="4711701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r>
              <a:rPr lang="en-US" altLang="zh-CN" sz="1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 </a:t>
            </a: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等流果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，因果相似的这种果报叫等流果，它也有两种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一是感受等流果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 一是同行等流果。 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感受等流果：感受等流果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，例如，这世杀生，下世从地狱里出来后，若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有      机会做人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 寿命就会很短。有些小孩子刚刚出生，或者一二岁时，或者还未生下就死了，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还有些人一生都疾病缠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身，无法治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愈。 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b.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同行等流果：前世喜欢什么东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西，后世也是这样，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这是因为留有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前世浓厚习气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的缘故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。比如，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若这一世一直杀生，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那么来世刚刚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事时就喜欢杀生 ；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这一世喜欢喝酒，来生也会喜欢，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老改不了</a:t>
            </a: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生生世世都是这样。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 </a:t>
            </a: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增上果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，增上果一般都成熟在环境上。我们平时看到，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在环境非常恶劣的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地方，如不毛之地或自然灾害频频发生的地区，还是有很多人居住。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他们为什么会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住在那儿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?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这与其前世所造之业有关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如果上辈子经常杀生，来世做人时， 就会投生到有很多怨仇、杀戮的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地方去</a:t>
            </a:r>
            <a:r>
              <a:rPr lang="zh-CN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zh-CN" altLang="en-US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 dirty="0"/>
          </a:p>
          <a:p>
            <a:endParaRPr lang="zh-CN" altLang="en-US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endParaRPr lang="zh-CN" altLang="en-US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eaLnBrk="1" hangingPunct="1">
              <a:buNone/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/>
              <a:t>十不善业之杀生罪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410051" y="1039264"/>
            <a:ext cx="7590949" cy="464017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72000" tIns="45720" rIns="91440" bIns="45720" anchor="t"/>
          <a:lstStyle/>
          <a:p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</a:t>
            </a: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士用果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，比如，现在造的罪业，如果不忏悔，它时时刻刻都会增长，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越来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越大，越来越严重，这叫士用果。 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我们观修就应该联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系自己的实际情况，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认真思维自己曾犯的杀生罪，当时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的起心动念，判断自己的果报，进而思考面对那样的果报，我应该怎么办？</a:t>
            </a: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zh-CN" altLang="en-US" sz="1600" u="sng" dirty="0" smtClean="0">
                <a:solidFill>
                  <a:srgbClr val="2E2F3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第三阶段就是对</a:t>
            </a:r>
            <a:r>
              <a:rPr lang="zh-CN" altLang="en-US" sz="1600" u="sng" dirty="0">
                <a:solidFill>
                  <a:srgbClr val="2E2F3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治</a:t>
            </a:r>
            <a:endParaRPr lang="en-US" altLang="zh-CN" sz="1600" u="sng" dirty="0">
              <a:solidFill>
                <a:srgbClr val="2E2F3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zh-CN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忏悔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一切果报成熟之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前，我只要好好忏悔，一切都可以转变。就是把所有罪过变为不定业，让果报推迟发生或变轻乃至忽略不计。这是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大乘阿俾达磨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》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经里讲过的。因此，我们要全心投入思维回忆，并为能想起来的和记不起来的所有罪过忏悔。</a:t>
            </a: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b.</a:t>
            </a: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行善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余生中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努力去行善，不要轻视小小的善业，按因果规律它会增长，小小的善根，会像一粒种子发芽开花，发挥不可思议的巨大作用。如果我们以三殊胜来摄持善根，小善必发挥巨大功德。</a:t>
            </a: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eaLnBrk="1" hangingPunct="1">
              <a:buNone/>
            </a:pPr>
            <a:endParaRPr lang="zh-CN" altLang="en-US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eaLnBrk="1" hangingPunct="1">
              <a:buNone/>
            </a:pPr>
            <a:endParaRPr lang="zh-CN" altLang="en-US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/>
              <a:t>十不善业之杀生罪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410050" y="1165389"/>
            <a:ext cx="7656990" cy="4188931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endParaRPr lang="en-US" altLang="zh-CN" sz="2000" dirty="0" smtClean="0"/>
          </a:p>
          <a:p>
            <a:r>
              <a:rPr lang="zh-CN" altLang="en-US" sz="2800" dirty="0" smtClean="0"/>
              <a:t>参考书：</a:t>
            </a:r>
            <a:endParaRPr lang="en-US" altLang="zh-CN" sz="2800" dirty="0" smtClean="0"/>
          </a:p>
          <a:p>
            <a:pPr marL="571500" indent="-571500">
              <a:buFont typeface="Arial" panose="020B0604020202020204"/>
              <a:buChar char="•"/>
            </a:pPr>
            <a:r>
              <a:rPr lang="en-US" altLang="zh-CN" sz="2800" dirty="0" smtClean="0"/>
              <a:t>《</a:t>
            </a:r>
            <a:r>
              <a:rPr lang="zh-CN" altLang="en-US" sz="2800" dirty="0"/>
              <a:t>大圆满前行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、</a:t>
            </a:r>
            <a:endParaRPr lang="en-US" altLang="zh-CN" sz="2800" dirty="0" smtClean="0"/>
          </a:p>
          <a:p>
            <a:pPr marL="571500" indent="-571500">
              <a:buFont typeface="Arial" panose="020B0604020202020204"/>
              <a:buChar char="•"/>
            </a:pPr>
            <a:r>
              <a:rPr lang="en-US" altLang="zh-CN" sz="2800" dirty="0" smtClean="0"/>
              <a:t>《</a:t>
            </a:r>
            <a:r>
              <a:rPr lang="zh-CN" altLang="en-US" sz="2800" dirty="0" smtClean="0"/>
              <a:t>菩提道次广论</a:t>
            </a:r>
            <a:r>
              <a:rPr lang="en-US" altLang="zh-CN" sz="2800" dirty="0"/>
              <a:t>》</a:t>
            </a:r>
            <a:r>
              <a:rPr lang="zh-CN" altLang="en-US" sz="2800" dirty="0" smtClean="0"/>
              <a:t>、</a:t>
            </a:r>
            <a:endParaRPr lang="en-US" altLang="zh-CN" sz="2800" dirty="0" smtClean="0"/>
          </a:p>
          <a:p>
            <a:pPr marL="571500" indent="-571500">
              <a:buFont typeface="Arial" panose="020B0604020202020204"/>
              <a:buChar char="•"/>
            </a:pPr>
            <a:r>
              <a:rPr lang="en-US" altLang="zh-CN" sz="2800" dirty="0" smtClean="0"/>
              <a:t>《</a:t>
            </a:r>
            <a:r>
              <a:rPr lang="zh-CN" altLang="en-US" sz="2800" dirty="0"/>
              <a:t>大圆满心性休息</a:t>
            </a:r>
            <a:r>
              <a:rPr lang="en-US" altLang="zh-CN" sz="2800" dirty="0"/>
              <a:t>》</a:t>
            </a:r>
            <a:r>
              <a:rPr lang="zh-CN" altLang="en-US" sz="2800" dirty="0" smtClean="0"/>
              <a:t>等</a:t>
            </a:r>
            <a:r>
              <a:rPr lang="en-US" altLang="zh-CN" sz="2800" dirty="0" smtClean="0"/>
              <a:t>     </a:t>
            </a:r>
            <a:r>
              <a:rPr lang="en-US" altLang="zh-CN" sz="4000" dirty="0" smtClean="0"/>
              <a:t>       </a:t>
            </a:r>
            <a:endParaRPr lang="en-US" altLang="zh-CN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 smtClean="0"/>
              <a:t>问题讨论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488878" y="944672"/>
            <a:ext cx="6915222" cy="4348688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72000" tIns="45720" rIns="91440" bIns="45720" anchor="t"/>
          <a:lstStyle/>
          <a:p>
            <a:pPr marL="0" indent="0" eaLnBrk="1" hangingPunct="1">
              <a:buNone/>
            </a:pP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通过因果理论的学习，你是否已坚信因果不虚，未来应该如何把佛法融入生活？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为什么说思维因果有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60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个思维阶段？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杀生果报必备条件？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诸业有哪四种果报？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你认为实修十不善业之杀生罪当如何观修？（从哪些方面思维？）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en-US" altLang="zh-CN" dirty="0" smtClean="0"/>
              <a:t>8. </a:t>
            </a:r>
            <a:r>
              <a:rPr lang="zh-CN" altLang="en-US" dirty="0" smtClean="0"/>
              <a:t>问题讨论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488878" y="944672"/>
            <a:ext cx="7820300" cy="4353042"/>
          </a:xfrm>
        </p:spPr>
        <p:txBody>
          <a:bodyPr vert="horz" wrap="square" lIns="72000" tIns="45720" rIns="91440" bIns="45720" anchor="t"/>
          <a:lstStyle/>
          <a:p>
            <a:pPr eaLnBrk="1" hangingPunct="1"/>
            <a:endParaRPr lang="en-US" altLang="zh-CN" sz="2400" b="1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b="1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b="1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b="1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b="1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b="1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sz="2400" b="1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65125" y="1432863"/>
            <a:ext cx="184666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kumimoji="1"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7" name="Picture 4" descr="20160328201008110.JPEG790x600.JPE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9788" y="519113"/>
            <a:ext cx="3630612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4740275" y="457200"/>
            <a:ext cx="3303588" cy="5191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kumimoji="1" lang="zh-CN" altLang="en-US" dirty="0" smtClean="0"/>
              <a:t>发心偈</a:t>
            </a:r>
            <a:endParaRPr kumimoji="1" lang="zh-CN" altLang="en-US" dirty="0" smtClean="0"/>
          </a:p>
        </p:txBody>
      </p:sp>
      <p:sp>
        <p:nvSpPr>
          <p:cNvPr id="9" name="文本占位符 5"/>
          <p:cNvSpPr>
            <a:spLocks noGrp="1"/>
          </p:cNvSpPr>
          <p:nvPr>
            <p:ph type="body" sz="half" idx="2"/>
          </p:nvPr>
        </p:nvSpPr>
        <p:spPr>
          <a:xfrm>
            <a:off x="4737100" y="1066800"/>
            <a:ext cx="3677285" cy="48137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顶礼本师释迦牟尼佛！</a:t>
            </a:r>
            <a:endParaRPr kumimoji="1" lang="en-US" altLang="zh-CN" sz="2000" dirty="0" smtClean="0">
              <a:latin typeface="微软雅黑" panose="020B0503020204020204" pitchFamily="34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marL="0" indent="0" eaLnBrk="1" hangingPunct="1">
              <a:buNone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顶礼文殊智慧勇识</a:t>
            </a:r>
            <a:r>
              <a:rPr kumimoji="1" lang="zh-CN" altLang="zh-CN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！</a:t>
            </a:r>
            <a:endParaRPr kumimoji="1" lang="en-US" altLang="zh-CN" sz="2000" dirty="0" smtClean="0">
              <a:latin typeface="微软雅黑" panose="020B0503020204020204" pitchFamily="34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marL="0" indent="0" eaLnBrk="1" hangingPunct="1">
              <a:buNone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顶礼传承大恩上师！</a:t>
            </a:r>
            <a:endParaRPr kumimoji="1" lang="en-US" altLang="zh-CN" sz="2000" dirty="0" smtClean="0">
              <a:latin typeface="微软雅黑" panose="020B0503020204020204" pitchFamily="34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marL="0" indent="0" eaLnBrk="1" hangingPunct="1">
              <a:buNone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无上甚深微妙法</a:t>
            </a:r>
            <a:endParaRPr kumimoji="1" lang="en-US" altLang="zh-CN" sz="2000" dirty="0" smtClean="0">
              <a:latin typeface="微软雅黑" panose="020B0503020204020204" pitchFamily="34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marL="0" indent="0" eaLnBrk="1" hangingPunct="1">
              <a:buNone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百千万劫难遭遇</a:t>
            </a:r>
            <a:endParaRPr kumimoji="1" lang="en-US" altLang="zh-CN" sz="2000" dirty="0" smtClean="0">
              <a:latin typeface="微软雅黑" panose="020B0503020204020204" pitchFamily="34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marL="0" indent="0" eaLnBrk="1" hangingPunct="1">
              <a:buNone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我今见闻得受持</a:t>
            </a:r>
            <a:endParaRPr kumimoji="1" lang="en-US" altLang="zh-CN" sz="2000" dirty="0" smtClean="0">
              <a:latin typeface="微软雅黑" panose="020B0503020204020204" pitchFamily="34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marL="0" indent="0" eaLnBrk="1" hangingPunct="1">
              <a:buNone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愿解如来真实义</a:t>
            </a:r>
            <a:endParaRPr kumimoji="1" lang="en-US" altLang="zh-CN" sz="2000" dirty="0" smtClean="0">
              <a:latin typeface="微软雅黑" panose="020B0503020204020204" pitchFamily="34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marL="0" indent="0" eaLnBrk="1" hangingPunct="1">
              <a:buNone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为度化一切众生，</a:t>
            </a:r>
            <a:endParaRPr kumimoji="1" lang="en-US" altLang="zh-CN" sz="2000" dirty="0" smtClean="0">
              <a:latin typeface="微软雅黑" panose="020B0503020204020204" pitchFamily="34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marL="0" indent="0" eaLnBrk="1" hangingPunct="1">
              <a:buNone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华文隶书" panose="02010800040101010101" charset="-122"/>
                <a:cs typeface="华文隶书" panose="02010800040101010101" charset="-122"/>
              </a:rPr>
              <a:t>请大家发无上殊胜的菩提心！</a:t>
            </a:r>
            <a:endParaRPr kumimoji="1" lang="zh-CN" altLang="en-US" sz="2000" dirty="0" smtClean="0">
              <a:latin typeface="微软雅黑" panose="020B0503020204020204" pitchFamily="34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eaLnBrk="1" hangingPunct="1"/>
            <a:endParaRPr kumimoji="1" lang="zh-CN" alt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en-US" altLang="zh-CN" dirty="0" smtClean="0"/>
              <a:t>1</a:t>
            </a:r>
            <a:r>
              <a:rPr lang="zh-CN" altLang="en-US" dirty="0" smtClean="0"/>
              <a:t>.</a:t>
            </a:r>
            <a:r>
              <a:rPr lang="en-US" altLang="zh-CN" dirty="0" smtClean="0"/>
              <a:t> </a:t>
            </a:r>
            <a:r>
              <a:rPr lang="zh-CN" altLang="en-US" dirty="0" smtClean="0"/>
              <a:t>因果不虚的具体思维方式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425816" y="1354575"/>
            <a:ext cx="7820300" cy="4477265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zh-CN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前面我们学习了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佛说稻秆经</a:t>
            </a:r>
            <a:r>
              <a:rPr lang="en-US" altLang="zh-CN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》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等因果理论，现在从另外一些方面进一步思维因果的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具体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内容。</a:t>
            </a:r>
            <a:endParaRPr lang="en-US" altLang="zh-CN" sz="28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zh-CN" sz="2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Arial" panose="020B0604020202020204"/>
              <a:buChar char="•"/>
            </a:pP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从广义讲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，一切法都是因果。 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从狭义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的角度讲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，因果就是行善得快乐，造恶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得</a:t>
            </a:r>
            <a:r>
              <a:rPr lang="zh-CN" altLang="en-US" sz="2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痛苦。</a:t>
            </a:r>
            <a:endParaRPr lang="en-US" altLang="zh-CN" sz="28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457200" indent="-457200">
              <a:buFont typeface="Arial" panose="020B0604020202020204"/>
              <a:buChar char="•"/>
            </a:pPr>
            <a:endParaRPr lang="zh-CN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CA" altLang="zh-CN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>
                <a:sym typeface="+mn-ea"/>
              </a:rPr>
              <a:t>十善十不善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355600" y="954088"/>
            <a:ext cx="8315008" cy="4867592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pPr eaLnBrk="1" hangingPunct="1"/>
            <a:endParaRPr lang="en-US" altLang="zh-CN" dirty="0" smtClean="0"/>
          </a:p>
          <a:p>
            <a:pPr marL="457200" indent="-457200" eaLnBrk="1" hangingPunct="1">
              <a:buFont typeface="Arial" panose="020B0604020202020204"/>
              <a:buChar char="•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这里的善恶主要是讲十善和十不善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虽然善和恶实际上都不止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种，但最关键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eaLnBrk="1" hangingPunct="1"/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最重要的都可以归纳成十善、十不善。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 eaLnBrk="1" hangingPunct="1"/>
            <a:r>
              <a:rPr lang="zh-CN" altLang="en-US" sz="1600" b="0" u="sng" dirty="0" smtClean="0">
                <a:solidFill>
                  <a:schemeClr val="tx1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具体修法</a:t>
            </a:r>
            <a:endParaRPr lang="en-US" altLang="zh-CN" sz="1600" b="0" u="sng" dirty="0" smtClean="0">
              <a:solidFill>
                <a:schemeClr val="tx1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坚信因果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了知什么是十善十不善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其果报是什么（异熟果、等流果、增上果、士用果四方面思考）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联系自身，曾经做过哪些善或不善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？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对治：忏悔、发菩提心、证悟空性</a:t>
            </a: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en-US" altLang="zh-CN" sz="18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en-US" altLang="zh-CN" dirty="0"/>
              <a:t>3</a:t>
            </a:r>
            <a:r>
              <a:rPr lang="en-US" altLang="zh-CN" dirty="0" smtClean="0"/>
              <a:t>.</a:t>
            </a:r>
            <a:r>
              <a:rPr lang="zh-CN" altLang="en-US" dirty="0" smtClean="0"/>
              <a:t>总的修法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473112" y="960436"/>
            <a:ext cx="7820300" cy="5519191"/>
          </a:xfrm>
        </p:spPr>
        <p:txBody>
          <a:bodyPr vert="horz" wrap="square" lIns="72000" tIns="45720" rIns="91440" bIns="45720" anchor="t"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zh-CN" altLang="en-US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  <p:sp>
        <p:nvSpPr>
          <p:cNvPr id="5" name="Rectangle 6"/>
          <p:cNvSpPr>
            <a:spLocks noGrp="1"/>
          </p:cNvSpPr>
          <p:nvPr>
            <p:ph type="body"/>
          </p:nvPr>
        </p:nvSpPr>
        <p:spPr>
          <a:xfrm>
            <a:off x="485458" y="954088"/>
            <a:ext cx="7947342" cy="4705032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pPr eaLnBrk="1" hangingPunct="1"/>
            <a:endParaRPr lang="en-US" altLang="zh-CN" dirty="0" smtClean="0"/>
          </a:p>
          <a:p>
            <a:r>
              <a:rPr lang="en-US" altLang="zh-CN" sz="2800" dirty="0" smtClean="0"/>
              <a:t>        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十善十不善共</a:t>
            </a: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个业，按身、口、意分类，我们可以选择一个或两、叁个业来思考，按照前三种果（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异熟果、等流果、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增上果）仔细思维，一共</a:t>
            </a: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60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个思维阶段，每一个思维都有</a:t>
            </a:r>
            <a:r>
              <a:rPr lang="en-US" altLang="zh-CN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个结论；结合自身，回忆曾经犯下的罪业，有了真切的认识和体会，就对因果产生畏惧，从而产生迫切逃离轮回的愿望，由此为修大圆满、最后证悟打下坚实的基础。如果没有这一步步仔细思维打好基础，无论接多少灌顶、接多高的法也是没效果、达不到目的的。</a:t>
            </a: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en-US" altLang="zh-CN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en-US" altLang="zh-CN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 smtClean="0"/>
              <a:t>十不善业</a:t>
            </a:r>
            <a:endParaRPr lang="zh-CN" altLang="en-US" dirty="0">
              <a:sym typeface="+mn-ea"/>
            </a:endParaRPr>
          </a:p>
        </p:txBody>
      </p:sp>
      <p:sp>
        <p:nvSpPr>
          <p:cNvPr id="4" name="Rectangle 6"/>
          <p:cNvSpPr>
            <a:spLocks noGrp="1"/>
          </p:cNvSpPr>
          <p:nvPr>
            <p:ph type="body"/>
          </p:nvPr>
        </p:nvSpPr>
        <p:spPr>
          <a:xfrm>
            <a:off x="646113" y="960438"/>
            <a:ext cx="7545387" cy="4525962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pPr eaLnBrk="1" hangingPunct="1"/>
            <a:r>
              <a:rPr lang="en-US" altLang="zh-CN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1" hangingPunct="1">
              <a:buFont typeface="Arial" panose="020B0604020202020204"/>
              <a:buChar char="•"/>
            </a:pPr>
            <a:r>
              <a:rPr lang="zh-CN" altLang="en-US" sz="20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什么是十不善业：</a:t>
            </a:r>
            <a:endParaRPr lang="en-US" altLang="zh-CN" sz="2000" u="sng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1" hangingPunct="1">
              <a:buFont typeface="Arial" panose="020B0604020202020204"/>
              <a:buChar char="•"/>
            </a:pP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Arial" panose="020B0604020202020204"/>
              <a:buChar char="•"/>
            </a:pP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身不善业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：杀、盗、淫</a:t>
            </a:r>
            <a:b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</a:b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语不善业：妄语、离间语、恶语、绮语</a:t>
            </a:r>
            <a:b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</a:b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意不善业：贪心、嗔心、邪见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 sz="20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这就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是身口意所造的十种罪业。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这些罪业是，无论受戒的人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或未受戒的 人，都会犯的基本罪业，跟佛陀的戒律、人的身份、任何信仰都没有关系。 </a:t>
            </a:r>
            <a:endParaRPr lang="zh-CN" altLang="en-US" sz="20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十不善业之杀生罪：</a:t>
            </a:r>
            <a:endParaRPr lang="zh-CN" altLang="en-US" dirty="0">
              <a:sym typeface="+mn-ea"/>
            </a:endParaRPr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646533" y="960437"/>
            <a:ext cx="7341767" cy="4414203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pPr marL="285750" indent="-285750">
              <a:buFont typeface="Arial" panose="020B0604020202020204"/>
              <a:buChar char="•"/>
            </a:pP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大乘佛教的观点</a:t>
            </a:r>
            <a:r>
              <a:rPr lang="zh-CN" altLang="en-US" sz="1600" u="sng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杀生分为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有罪过  （因贪、嗔、痴等起心动念完成的杀业）</a:t>
            </a: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无罪过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（无意中做成的杀业）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有功德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（为解救多数众生，避免更大恶业的发生而完成的杀业）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小乘佛教的观点：杀生分为两种</a:t>
            </a:r>
            <a:endParaRPr lang="en-US" altLang="zh-CN" sz="1600" u="sng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有罪（只要起心动念而完成的杀生，无论动机好坏）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无罪（无意中造成的杀业）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所有的罪业在具备四个条件时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，才是一个严重的罪业，如果其中有一条或两条不具备，那么它虽是罪业，但不很严重。 </a:t>
            </a: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eaLnBrk="1" hangingPunct="1">
              <a:buNone/>
            </a:pP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en-US" altLang="zh-CN" dirty="0"/>
              <a:t>6</a:t>
            </a:r>
            <a:r>
              <a:rPr lang="en-US" altLang="zh-CN" dirty="0" smtClean="0"/>
              <a:t>.</a:t>
            </a:r>
            <a:r>
              <a:rPr lang="zh-CN" altLang="en-US" dirty="0"/>
              <a:t>十不善业之杀生罪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622300" y="1066800"/>
            <a:ext cx="7129780" cy="4541520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pPr marL="0" indent="0" algn="ctr" eaLnBrk="1" hangingPunct="1">
              <a:buNone/>
            </a:pPr>
            <a:endParaRPr lang="en-US" altLang="zh-CN" sz="2000" u="sng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algn="ctr" eaLnBrk="1" hangingPunct="1">
              <a:buNone/>
            </a:pPr>
            <a:r>
              <a:rPr lang="zh-CN" altLang="en-US" sz="20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十不善业之杀生属于身恶，需具备四个条件：</a:t>
            </a:r>
            <a:endParaRPr lang="en-US" altLang="zh-CN" sz="2000" u="sng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zh-CN" sz="1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en-US" altLang="zh-CN" sz="1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lang="zh-CN" altLang="en-US" sz="18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对境</a:t>
            </a:r>
            <a:r>
              <a:rPr lang="en-US" altLang="zh-CN" sz="1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杀生时</a:t>
            </a: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，会有一种欲杀之念冒出来，此时，你要杀什么呢</a:t>
            </a:r>
            <a:r>
              <a:rPr lang="en-US" altLang="zh-CN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?</a:t>
            </a: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杀 鱼</a:t>
            </a:r>
            <a:r>
              <a:rPr lang="en-US" altLang="zh-CN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?</a:t>
            </a: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杀鸡</a:t>
            </a:r>
            <a:r>
              <a:rPr lang="en-US" altLang="zh-CN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?</a:t>
            </a: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或者是其它的什么</a:t>
            </a:r>
            <a:r>
              <a:rPr lang="en-US" altLang="zh-CN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?</a:t>
            </a: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比如你产生了这样的念头</a:t>
            </a:r>
            <a:r>
              <a:rPr lang="en-US" altLang="zh-CN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我要杀一只鸡，那么 鸡就是对境。杀生前，心里很清楚的认识到这是一种生命，无论是人或动物，</a:t>
            </a:r>
            <a:r>
              <a:rPr lang="zh-CN" altLang="en-US" sz="1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就叫对境</a:t>
            </a: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1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</a:t>
            </a:r>
            <a:r>
              <a:rPr lang="zh-CN" altLang="en-US" sz="18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动机</a:t>
            </a:r>
            <a:r>
              <a:rPr lang="en-US" altLang="zh-CN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即</a:t>
            </a: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要有欲杀之心。如果没有欲杀之念，如走路时无意中踩死蚂 蚁，或是搬运时不小心踩死虫子，或是开车时无意之中辗死老鼠之类，这种杀生 虽有对境，但是没有欲杀动机，不是故意的，第二个条件就不具备，</a:t>
            </a:r>
            <a:r>
              <a:rPr lang="zh-CN" altLang="en-US" sz="18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这虽然是杀生</a:t>
            </a:r>
            <a:r>
              <a:rPr lang="zh-CN" altLang="en-US" sz="1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，同样地剥夺了它的生命，但不是很严重的罪业。可是这种杀生也会给众生带 来极大痛苦，因此，一定要小心。 </a:t>
            </a:r>
            <a:endParaRPr lang="zh-CN" altLang="en-US" sz="18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eaLnBrk="1" hangingPunct="1">
              <a:buNone/>
            </a:pPr>
            <a:endParaRPr lang="zh-CN" altLang="en-US" sz="18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628650" y="125413"/>
            <a:ext cx="8072438" cy="557212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 smtClean="0"/>
              <a:t>十不善业之杀生</a:t>
            </a:r>
            <a:r>
              <a:rPr lang="zh-CN" altLang="en-US" dirty="0"/>
              <a:t>罪</a:t>
            </a:r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622300" y="928906"/>
            <a:ext cx="6908800" cy="4760694"/>
          </a:xfrm>
          <a:solidFill>
            <a:srgbClr val="A4DCDA"/>
          </a:solidFill>
        </p:spPr>
        <p:txBody>
          <a:bodyPr vert="horz" wrap="square" lIns="72000" tIns="45720" rIns="91440" bIns="45720" anchor="t"/>
          <a:lstStyle/>
          <a:p>
            <a:r>
              <a:rPr lang="zh-CN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行动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，例如，首先知道这是一只鸡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;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其次心里产生欲杀动机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;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然后拿刀割断鸡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的喉咙，这拿刀割喉等一切实施杀生的行为就叫行动。 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en-US" altLang="zh-CN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结果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，知道这是生命，对它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他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起欲杀之念，然后有具体的行动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 这一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系列的结果是什么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?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对境的生命结束了，这就叫结果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还有一种情况，如果杀生，盘算了很久，心里就留下了很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深的习气，在这样的前提下杀生，罪业就更厉害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; 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另外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，如果杀生用了很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多方法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，耗时漫长，手段多样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、极其残忍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，因而罪业也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更大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;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此外，若以很强烈的嗔恨心杀生，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罪业也更严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重</a:t>
            </a: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zh-CN" altLang="en-US" sz="1600" u="sng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导致杀生罪的心念有三种：</a:t>
            </a:r>
            <a:endParaRPr lang="en-US" altLang="zh-CN" sz="1600" u="sng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嗔恨心（妒忌、仇恨，如情杀、战争）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贪欲心（谋财害命、占有欲、满足欲望，如点杀活物、屠杀取宝）</a:t>
            </a:r>
            <a:endParaRPr lang="en-US" altLang="zh-CN" sz="1600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无明心 （愚昧，如祭祀、堕胎）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16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-342900" eaLnBrk="1" hangingPunct="1">
              <a:buFont typeface="Arial" panose="020B0604020202020204"/>
              <a:buChar char="•"/>
            </a:pPr>
            <a:endParaRPr lang="en-US" altLang="zh-CN" sz="16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0530A27PPBG">
  <a:themeElements>
    <a:clrScheme name="KSO_YELLOW3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35F03"/>
      </a:accent1>
      <a:accent2>
        <a:srgbClr val="B7AF0D"/>
      </a:accent2>
      <a:accent3>
        <a:srgbClr val="DCAB48"/>
      </a:accent3>
      <a:accent4>
        <a:srgbClr val="A15547"/>
      </a:accent4>
      <a:accent5>
        <a:srgbClr val="867878"/>
      </a:accent5>
      <a:accent6>
        <a:srgbClr val="368E8A"/>
      </a:accent6>
      <a:hlink>
        <a:srgbClr val="00B0F0"/>
      </a:hlink>
      <a:folHlink>
        <a:srgbClr val="AFB2B4"/>
      </a:folHlink>
    </a:clrScheme>
    <a:fontScheme name="自定义 14">
      <a:majorFont>
        <a:latin typeface="MS PMincho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A000120140530A27PPBG</Template>
  <TotalTime>0</TotalTime>
  <Words>2817</Words>
  <Application>WPS 演示</Application>
  <PresentationFormat>全屏显示(4:3)</PresentationFormat>
  <Paragraphs>183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幼圆</vt:lpstr>
      <vt:lpstr>微软雅黑</vt:lpstr>
      <vt:lpstr>华文新魏</vt:lpstr>
      <vt:lpstr>MS PMincho</vt:lpstr>
      <vt:lpstr>华文隶书</vt:lpstr>
      <vt:lpstr>仿宋</vt:lpstr>
      <vt:lpstr>Arial</vt:lpstr>
      <vt:lpstr>Arial Unicode MS</vt:lpstr>
      <vt:lpstr>A000120140530A27PPBG</vt:lpstr>
      <vt:lpstr>四外加行—— 因果不虚</vt:lpstr>
      <vt:lpstr>发心偈</vt:lpstr>
      <vt:lpstr>1. 因果不虚的具体思维方式</vt:lpstr>
      <vt:lpstr>2.十善十不善</vt:lpstr>
      <vt:lpstr>3.总的修法</vt:lpstr>
      <vt:lpstr>4.十不善业</vt:lpstr>
      <vt:lpstr>5.十不善业之杀生罪：</vt:lpstr>
      <vt:lpstr>6.十不善业之杀生罪</vt:lpstr>
      <vt:lpstr>十不善业之杀生罪</vt:lpstr>
      <vt:lpstr>十不善业之杀生罪</vt:lpstr>
      <vt:lpstr>十不善业之杀生罪</vt:lpstr>
      <vt:lpstr>十不善业之杀生罪</vt:lpstr>
      <vt:lpstr>十不善业之杀生罪</vt:lpstr>
      <vt:lpstr>十不善业之杀生罪</vt:lpstr>
      <vt:lpstr>问题讨论</vt:lpstr>
      <vt:lpstr>8. 问题讨论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赵娟</cp:lastModifiedBy>
  <cp:revision>224</cp:revision>
  <dcterms:created xsi:type="dcterms:W3CDTF">2014-06-03T02:52:00Z</dcterms:created>
  <dcterms:modified xsi:type="dcterms:W3CDTF">2018-05-26T18:36:09Z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ÇåÐÂÌïÔ°_A000120140530A27PPBG</vt:lpwstr>
  </property>
  <property fmtid="{D5CDD505-2E9C-101B-9397-08002B2CF9AE}" pid="4" name="关键字">
    <vt:lpwstr>ÇåÐÂÌïÔ° 4:3 »Æ »ÆÉ« À¶ À¶É« ÌïÒ° ÂóËë ÊÕ»ñ ×Ü½á ±¨¸æ V1 ¶àÉ«</vt:lpwstr>
  </property>
  <property fmtid="{D5CDD505-2E9C-101B-9397-08002B2CF9AE}" pid="5" name="KSOProductBuildVer">
    <vt:lpwstr>2052-10.1.0.7245</vt:lpwstr>
  </property>
</Properties>
</file>