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3" r:id="rId7"/>
    <p:sldId id="259" r:id="rId8"/>
    <p:sldId id="271" r:id="rId9"/>
    <p:sldId id="261" r:id="rId10"/>
    <p:sldId id="272" r:id="rId11"/>
    <p:sldId id="262" r:id="rId12"/>
    <p:sldId id="263" r:id="rId13"/>
    <p:sldId id="264" r:id="rId14"/>
    <p:sldId id="265" r:id="rId15"/>
    <p:sldId id="269" r:id="rId16"/>
    <p:sldId id="274" r:id="rId17"/>
    <p:sldId id="266" r:id="rId18"/>
    <p:sldId id="268" r:id="rId19"/>
  </p:sldIdLst>
  <p:sldSz cx="9144000" cy="5143500" type="screen16x9"/>
  <p:notesSz cx="6858000" cy="9144000"/>
  <p:embeddedFontLst>
    <p:embeddedFont>
      <p:font typeface="Lato" panose="020F0502020204030203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 panose="020F0502020204030203"/>
              <a:defRPr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>
              <a:spcBef>
                <a:spcPts val="0"/>
              </a:spcBef>
              <a:buSzPct val="100000"/>
              <a:buFont typeface="Lato" panose="020F0502020204030203"/>
              <a:defRPr sz="100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 panose="020F0502020204030203"/>
              <a:defRPr sz="4800" b="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 panose="020F0502020204030203"/>
              <a:buChar char="●"/>
              <a:defRPr sz="1800"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○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■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●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○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■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●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○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 panose="020F0502020204030203"/>
              <a:buChar char="■"/>
              <a:defRPr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lang="en-GB" sz="1000">
              <a:solidFill>
                <a:schemeClr val="dk2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因果不虚16</a:t>
            </a:r>
            <a:endParaRPr lang="en-GB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慈诚罗珠堪布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具体的思维方式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r>
              <a:rPr lang="en-GB">
                <a:sym typeface="+mn-ea"/>
              </a:rPr>
              <a:t>杀生</a:t>
            </a:r>
            <a:br>
              <a:rPr lang="zh-CN" altLang="en-GB">
                <a:ea typeface="宋体" panose="02010600030101010101" pitchFamily="2" charset="-122"/>
                <a:sym typeface="+mn-ea"/>
              </a:rPr>
            </a:br>
            <a:endParaRPr lang="zh-CN" altLang="en-GB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观察自己有没有做过：</a:t>
            </a:r>
            <a:endParaRPr lang="en-GB"/>
          </a:p>
          <a:p>
            <a:pPr lvl="0">
              <a:spcBef>
                <a:spcPts val="0"/>
              </a:spcBef>
              <a:buNone/>
            </a:pPr>
            <a:r>
              <a:rPr lang="en-GB"/>
              <a:t>比如杀蚊子，餐厅点杀活物</a:t>
            </a:r>
            <a:r>
              <a:rPr lang="zh-CN" altLang="en-GB">
                <a:ea typeface="宋体" panose="02010600030101010101" pitchFamily="2" charset="-122"/>
              </a:rPr>
              <a:t>，</a:t>
            </a:r>
            <a:r>
              <a:rPr lang="en-GB"/>
              <a:t>堕胎</a:t>
            </a:r>
            <a:r>
              <a:rPr lang="zh-CN" altLang="en-GB"/>
              <a:t>等</a:t>
            </a:r>
            <a:r>
              <a:rPr lang="en-GB"/>
              <a:t>。</a:t>
            </a:r>
            <a:endParaRPr lang="en-GB"/>
          </a:p>
          <a:p>
            <a:pPr lvl="0">
              <a:spcBef>
                <a:spcPts val="0"/>
              </a:spcBef>
              <a:buNone/>
            </a:pPr>
            <a:r>
              <a:rPr lang="en-GB"/>
              <a:t>参与杀生的每一个人都有罪过。</a:t>
            </a:r>
            <a:endParaRPr lang="en-GB"/>
          </a:p>
          <a:p>
            <a:pPr lvl="0">
              <a:spcBef>
                <a:spcPts val="0"/>
              </a:spcBef>
              <a:buNone/>
            </a:pPr>
            <a:r>
              <a:rPr lang="en-GB"/>
              <a:t>我曾经做过多少，自己去想想。就会发现我们每一个人都造了很多很多罪过。如果不忏悔将来的果报是非常可怕的。忏悔之后变成不定业。对我们无始以来所有的杀生，发愿忏悔</a:t>
            </a:r>
            <a:r>
              <a:rPr lang="zh-CN" altLang="en-GB">
                <a:ea typeface="宋体" panose="02010600030101010101" pitchFamily="2" charset="-122"/>
              </a:rPr>
              <a:t>，</a:t>
            </a:r>
            <a:r>
              <a:rPr lang="en-GB"/>
              <a:t>这样就会非常有用。</a:t>
            </a:r>
            <a:endParaRPr lang="en-GB"/>
          </a:p>
          <a:p>
            <a:pPr lvl="0" rt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具体的思维方式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r>
              <a:rPr lang="en-GB">
                <a:sym typeface="+mn-ea"/>
              </a:rPr>
              <a:t>杀生</a:t>
            </a:r>
            <a:endParaRPr lang="en-GB">
              <a:sym typeface="+mn-ea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85" y="1152525"/>
            <a:ext cx="8678545" cy="341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altLang="en-GB"/>
              <a:t>二，</a:t>
            </a:r>
            <a:r>
              <a:rPr lang="en-GB"/>
              <a:t>杀生的果报：</a:t>
            </a:r>
            <a:endParaRPr lang="en-GB"/>
          </a:p>
          <a:p>
            <a:pPr lvl="0"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/>
              <a:t>异熟果：</a:t>
            </a:r>
            <a:r>
              <a:rPr lang="en-GB" b="1"/>
              <a:t>原因是</a:t>
            </a:r>
            <a:r>
              <a:rPr lang="zh-CN" altLang="en-GB" b="1"/>
              <a:t>让</a:t>
            </a:r>
            <a:r>
              <a:rPr lang="en-GB" b="1"/>
              <a:t>被杀的生命感受到极大的痛苦，</a:t>
            </a:r>
            <a:r>
              <a:rPr lang="en-GB"/>
              <a:t>这种痛苦将成熟在我们自己身上。</a:t>
            </a:r>
            <a:endParaRPr lang="en-GB"/>
          </a:p>
          <a:p>
            <a:pPr lvl="0" indent="0"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/>
              <a:t>	</a:t>
            </a:r>
            <a:r>
              <a:rPr lang="en-GB"/>
              <a:t>长期/强大的烦恼</a:t>
            </a:r>
            <a:r>
              <a:rPr lang="zh-CN" altLang="en-US">
                <a:sym typeface="+mn-ea"/>
              </a:rPr>
              <a:t>推动</a:t>
            </a:r>
            <a:r>
              <a:rPr lang="en-US" altLang="en-GB"/>
              <a:t>——</a:t>
            </a:r>
            <a:r>
              <a:rPr lang="en-GB">
                <a:sym typeface="+mn-ea"/>
              </a:rPr>
              <a:t>地狱</a:t>
            </a:r>
            <a:endParaRPr lang="en-GB">
              <a:sym typeface="+mn-ea"/>
            </a:endParaRPr>
          </a:p>
          <a:p>
            <a:pPr lvl="0" indent="0"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>
                <a:sym typeface="+mn-ea"/>
              </a:rPr>
              <a:t>	</a:t>
            </a:r>
            <a:r>
              <a:rPr lang="zh-CN" altLang="en-US">
                <a:sym typeface="+mn-ea"/>
              </a:rPr>
              <a:t>持续不长</a:t>
            </a:r>
            <a:r>
              <a:rPr lang="en-US" altLang="zh-CN">
                <a:sym typeface="+mn-ea"/>
              </a:rPr>
              <a:t>/</a:t>
            </a:r>
            <a:r>
              <a:rPr lang="en-GB"/>
              <a:t>中</a:t>
            </a:r>
            <a:r>
              <a:rPr lang="zh-CN" altLang="en-GB"/>
              <a:t>等强度</a:t>
            </a:r>
            <a:r>
              <a:rPr lang="en-GB"/>
              <a:t>的烦恼</a:t>
            </a:r>
            <a:r>
              <a:rPr lang="zh-CN" altLang="en-GB"/>
              <a:t>推动</a:t>
            </a:r>
            <a:r>
              <a:rPr lang="en-US" altLang="en-GB"/>
              <a:t>——</a:t>
            </a:r>
            <a:r>
              <a:rPr lang="en-GB">
                <a:sym typeface="+mn-ea"/>
              </a:rPr>
              <a:t>饿鬼</a:t>
            </a:r>
            <a:endParaRPr lang="en-GB"/>
          </a:p>
          <a:p>
            <a:pPr lvl="0" indent="0"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/>
              <a:t>	</a:t>
            </a:r>
            <a:r>
              <a:rPr lang="zh-CN" altLang="en-US"/>
              <a:t>短暂</a:t>
            </a:r>
            <a:r>
              <a:rPr lang="en-US" altLang="zh-CN"/>
              <a:t>/</a:t>
            </a:r>
            <a:r>
              <a:rPr lang="zh-CN" altLang="en-US"/>
              <a:t>轻微</a:t>
            </a:r>
            <a:r>
              <a:rPr lang="en-GB"/>
              <a:t>的烦恼推动</a:t>
            </a:r>
            <a:r>
              <a:rPr lang="en-US" altLang="en-GB"/>
              <a:t>——</a:t>
            </a:r>
            <a:r>
              <a:rPr lang="en-GB">
                <a:sym typeface="+mn-ea"/>
              </a:rPr>
              <a:t>旁生</a:t>
            </a:r>
            <a:endParaRPr lang="en-US" altLang="en-GB"/>
          </a:p>
          <a:p>
            <a:pPr lvl="0">
              <a:spcBef>
                <a:spcPts val="0"/>
              </a:spcBef>
              <a:buNone/>
            </a:pPr>
            <a:r>
              <a:rPr lang="en-GB"/>
              <a:t>反观自己以前的杀生动机的的强度和时间属于哪一种。</a:t>
            </a:r>
            <a:endParaRPr lang="en-GB"/>
          </a:p>
          <a:p>
            <a:pPr lvl="0">
              <a:spcBef>
                <a:spcPts val="0"/>
              </a:spcBef>
              <a:buNone/>
            </a:pPr>
            <a:endParaRPr lang="en-GB"/>
          </a:p>
          <a:p>
            <a:pPr lvl="0" rt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具体的思维方式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r>
              <a:rPr lang="en-GB">
                <a:sym typeface="+mn-ea"/>
              </a:rPr>
              <a:t>杀生</a:t>
            </a:r>
            <a:br>
              <a:rPr lang="en-GB">
                <a:sym typeface="+mn-ea"/>
              </a:rPr>
            </a:br>
            <a:endParaRPr lang="en-GB">
              <a:sym typeface="+mn-ea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75000"/>
              </a:lnSpc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/>
              <a:t>等流果：</a:t>
            </a:r>
            <a:r>
              <a:rPr lang="en-GB">
                <a:sym typeface="+mn-ea"/>
              </a:rPr>
              <a:t>因和果具有相似性。善有善报，恶有恶报。</a:t>
            </a:r>
            <a:endParaRPr lang="en-GB"/>
          </a:p>
          <a:p>
            <a:pPr lvl="0" indent="0">
              <a:lnSpc>
                <a:spcPct val="75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/>
              <a:t>	</a:t>
            </a:r>
            <a:r>
              <a:rPr lang="en-GB" b="1"/>
              <a:t>因为提前结束了其他众生的生命，</a:t>
            </a:r>
            <a:r>
              <a:rPr lang="en-GB"/>
              <a:t>成熟于个人的身体</a:t>
            </a:r>
            <a:r>
              <a:rPr lang="zh-CN">
                <a:ea typeface="宋体" panose="02010600030101010101" pitchFamily="2" charset="-122"/>
              </a:rPr>
              <a:t>：</a:t>
            </a:r>
            <a:endParaRPr lang="zh-CN">
              <a:ea typeface="宋体" panose="02010600030101010101" pitchFamily="2" charset="-122"/>
            </a:endParaRPr>
          </a:p>
          <a:p>
            <a:pPr lvl="0" indent="0">
              <a:lnSpc>
                <a:spcPct val="75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/>
              <a:t>	</a:t>
            </a:r>
            <a:r>
              <a:rPr lang="en-GB"/>
              <a:t>受等流果：地狱受苦</a:t>
            </a:r>
            <a:r>
              <a:rPr lang="zh-CN" altLang="en-GB">
                <a:ea typeface="宋体" panose="02010600030101010101" pitchFamily="2" charset="-122"/>
              </a:rPr>
              <a:t>，或，</a:t>
            </a:r>
            <a:r>
              <a:rPr lang="en-GB"/>
              <a:t>旁生/人：命短多病</a:t>
            </a:r>
            <a:r>
              <a:rPr lang="zh-CN" altLang="en-GB">
                <a:ea typeface="宋体" panose="02010600030101010101" pitchFamily="2" charset="-122"/>
              </a:rPr>
              <a:t>；</a:t>
            </a:r>
            <a:endParaRPr lang="zh-CN" altLang="en-GB">
              <a:ea typeface="宋体" panose="02010600030101010101" pitchFamily="2" charset="-122"/>
            </a:endParaRPr>
          </a:p>
          <a:p>
            <a:pPr lvl="0" indent="0">
              <a:lnSpc>
                <a:spcPct val="75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/>
              <a:t>	</a:t>
            </a:r>
            <a:r>
              <a:rPr lang="en-GB"/>
              <a:t>行等流果：旁生/人：天生喜欢杀生</a:t>
            </a:r>
            <a:r>
              <a:rPr lang="zh-CN" altLang="en-GB">
                <a:ea typeface="宋体" panose="02010600030101010101" pitchFamily="2" charset="-122"/>
              </a:rPr>
              <a:t>。</a:t>
            </a:r>
            <a:endParaRPr lang="zh-CN" altLang="en-GB">
              <a:ea typeface="宋体" panose="02010600030101010101" pitchFamily="2" charset="-122"/>
            </a:endParaRPr>
          </a:p>
          <a:p>
            <a:pPr lvl="0">
              <a:lnSpc>
                <a:spcPct val="75000"/>
              </a:lnSpc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/>
              <a:t>增上果：</a:t>
            </a:r>
            <a:r>
              <a:rPr lang="en-GB" b="1"/>
              <a:t>因为毁掉了一个生命的光辉，</a:t>
            </a:r>
            <a:r>
              <a:rPr lang="zh-CN" altLang="en-GB"/>
              <a:t>果报将</a:t>
            </a:r>
            <a:r>
              <a:rPr lang="en-GB"/>
              <a:t>成熟于环境</a:t>
            </a:r>
            <a:r>
              <a:rPr lang="zh-CN" altLang="en-GB">
                <a:ea typeface="宋体" panose="02010600030101010101" pitchFamily="2" charset="-122"/>
              </a:rPr>
              <a:t>；</a:t>
            </a:r>
            <a:endParaRPr lang="zh-CN" altLang="en-GB">
              <a:ea typeface="宋体" panose="02010600030101010101" pitchFamily="2" charset="-122"/>
            </a:endParaRPr>
          </a:p>
          <a:p>
            <a:pPr lvl="0" indent="0">
              <a:lnSpc>
                <a:spcPct val="75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altLang="en-GB"/>
              <a:t>	</a:t>
            </a:r>
            <a:r>
              <a:rPr lang="en-GB"/>
              <a:t>投生到自然灾害频繁的地方，经常生命受威胁</a:t>
            </a:r>
            <a:r>
              <a:rPr lang="zh-CN" altLang="en-GB">
                <a:ea typeface="宋体" panose="02010600030101010101" pitchFamily="2" charset="-122"/>
              </a:rPr>
              <a:t>，</a:t>
            </a:r>
            <a:r>
              <a:rPr lang="en-GB"/>
              <a:t>没有安全感。</a:t>
            </a:r>
            <a:endParaRPr lang="en-GB"/>
          </a:p>
          <a:p>
            <a:pPr lvl="0" rtl="0"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/>
              <a:t>士用果：</a:t>
            </a:r>
            <a:r>
              <a:rPr lang="zh-CN" altLang="en-GB"/>
              <a:t>杀生</a:t>
            </a:r>
            <a:r>
              <a:rPr lang="en-GB"/>
              <a:t>的</a:t>
            </a:r>
            <a:r>
              <a:rPr lang="zh-CN" altLang="en-GB"/>
              <a:t>业</a:t>
            </a:r>
            <a:r>
              <a:rPr lang="en-GB"/>
              <a:t>如果不忏悔</a:t>
            </a:r>
            <a:r>
              <a:rPr lang="zh-CN" altLang="en-GB">
                <a:ea typeface="宋体" panose="02010600030101010101" pitchFamily="2" charset="-122"/>
              </a:rPr>
              <a:t>，业果</a:t>
            </a:r>
            <a:r>
              <a:rPr lang="en-GB"/>
              <a:t>会不断增长</a:t>
            </a:r>
            <a:r>
              <a:rPr lang="zh-CN" altLang="en-GB">
                <a:ea typeface="宋体" panose="02010600030101010101" pitchFamily="2" charset="-122"/>
              </a:rPr>
              <a:t>，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在无尽的轮回中，生生世世延续无边的痛苦。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具体的思维方式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r>
              <a:rPr lang="en-GB">
                <a:sym typeface="+mn-ea"/>
              </a:rPr>
              <a:t>杀生</a:t>
            </a:r>
            <a:endParaRPr lang="en-GB">
              <a:sym typeface="+mn-ea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GB">
                <a:sym typeface="+mn-ea"/>
              </a:rPr>
              <a:t>三，</a:t>
            </a:r>
            <a:r>
              <a:rPr lang="en-GB">
                <a:sym typeface="+mn-ea"/>
              </a:rPr>
              <a:t>我</a:t>
            </a:r>
            <a:r>
              <a:rPr lang="zh-CN" altLang="en-GB">
                <a:sym typeface="+mn-ea"/>
              </a:rPr>
              <a:t>应该</a:t>
            </a:r>
            <a:r>
              <a:rPr lang="en-GB">
                <a:sym typeface="+mn-ea"/>
              </a:rPr>
              <a:t>怎么办：</a:t>
            </a:r>
            <a:endParaRPr lang="en-GB">
              <a:sym typeface="+mn-ea"/>
            </a:endParaRPr>
          </a:p>
          <a:p>
            <a:pPr lvl="1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zh-CN" altLang="en-GB" sz="1600">
                <a:sym typeface="+mn-ea"/>
              </a:rPr>
              <a:t>发誓不再杀生；</a:t>
            </a:r>
            <a:endParaRPr lang="zh-CN" altLang="en-GB" sz="1600">
              <a:sym typeface="+mn-ea"/>
            </a:endParaRPr>
          </a:p>
          <a:p>
            <a:pPr lvl="1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zh-CN" altLang="en-GB" sz="1600">
                <a:sym typeface="+mn-ea"/>
              </a:rPr>
              <a:t>至心</a:t>
            </a:r>
            <a:r>
              <a:rPr lang="en-GB" sz="1600">
                <a:sym typeface="+mn-ea"/>
              </a:rPr>
              <a:t>忏悔</a:t>
            </a:r>
            <a:r>
              <a:rPr lang="zh-CN" altLang="en-GB" sz="1600">
                <a:ea typeface="宋体" panose="02010600030101010101" pitchFamily="2" charset="-122"/>
                <a:sym typeface="+mn-ea"/>
              </a:rPr>
              <a:t>；</a:t>
            </a:r>
            <a:endParaRPr lang="zh-CN" altLang="en-GB" sz="1600">
              <a:ea typeface="宋体" panose="02010600030101010101" pitchFamily="2" charset="-122"/>
              <a:sym typeface="+mn-ea"/>
            </a:endParaRPr>
          </a:p>
          <a:p>
            <a:pPr lvl="1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GB" sz="1600">
                <a:sym typeface="+mn-ea"/>
              </a:rPr>
              <a:t>小因生大果，果报成熟的时候是没有办法</a:t>
            </a:r>
            <a:r>
              <a:rPr lang="zh-CN" altLang="en-GB" sz="1600">
                <a:sym typeface="+mn-ea"/>
              </a:rPr>
              <a:t>补救</a:t>
            </a:r>
            <a:r>
              <a:rPr lang="en-GB" sz="1600">
                <a:sym typeface="+mn-ea"/>
              </a:rPr>
              <a:t>的</a:t>
            </a:r>
            <a:r>
              <a:rPr lang="zh-CN" altLang="en-GB" sz="1600">
                <a:ea typeface="宋体" panose="02010600030101010101" pitchFamily="2" charset="-122"/>
                <a:sym typeface="+mn-ea"/>
              </a:rPr>
              <a:t>；</a:t>
            </a:r>
            <a:endParaRPr lang="zh-CN" altLang="en-GB" sz="1600">
              <a:ea typeface="宋体" panose="02010600030101010101" pitchFamily="2" charset="-122"/>
              <a:sym typeface="+mn-ea"/>
            </a:endParaRPr>
          </a:p>
          <a:p>
            <a:pPr lvl="1" rtl="0"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GB" sz="1600">
                <a:sym typeface="+mn-ea"/>
              </a:rPr>
              <a:t>在果报起现行之前，我们现在都来得及忏悔。</a:t>
            </a:r>
            <a:endParaRPr lang="en-GB" sz="1600">
              <a:sym typeface="+mn-ea"/>
            </a:endParaRPr>
          </a:p>
          <a:p>
            <a:pPr lvl="0" rtl="0">
              <a:spcBef>
                <a:spcPts val="0"/>
              </a:spcBef>
              <a:buNone/>
            </a:pPr>
            <a:endParaRPr lang="en-GB" sz="160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具体的思维方式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r>
              <a:rPr lang="en-GB">
                <a:sym typeface="+mn-ea"/>
              </a:rPr>
              <a:t>杀生</a:t>
            </a:r>
            <a:endParaRPr lang="en-GB">
              <a:sym typeface="+mn-ea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这里以杀生为例，详细讲解了具体的思维方法，分三个阶段：</a:t>
            </a:r>
            <a:endParaRPr lang="zh-CN"/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zh-CN"/>
              <a:t>什么叫作杀生，我是否做过；</a:t>
            </a:r>
            <a:endParaRPr lang="zh-CN"/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zh-CN"/>
              <a:t>杀生的果报（异熟果、等流果、增上果、士用果）；</a:t>
            </a:r>
            <a:endParaRPr lang="zh-CN"/>
          </a:p>
          <a:p>
            <a:pPr marL="3429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zh-CN"/>
              <a:t>我应该怎么做。</a:t>
            </a:r>
            <a:endParaRPr lang="zh-CN"/>
          </a:p>
          <a:p>
            <a:pPr marL="0" lvl="0" indent="0" rtl="0">
              <a:spcBef>
                <a:spcPts val="0"/>
              </a:spcBef>
              <a:buFont typeface="+mj-lt"/>
              <a:buNone/>
            </a:pPr>
            <a:r>
              <a:rPr lang="zh-CN"/>
              <a:t>接下来就用这种思维方法，对十不善业，十善业逐个进行思维。思维到位了，才能产生出离心并走上解脱道。</a:t>
            </a:r>
            <a:endParaRPr 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观修之后的效果：</a:t>
            </a:r>
            <a:br>
              <a:rPr lang="en-GB">
                <a:sym typeface="+mn-ea"/>
              </a:rPr>
            </a:br>
            <a:endParaRPr lang="en-GB">
              <a:sym typeface="+mn-ea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85" y="1152525"/>
            <a:ext cx="8679180" cy="341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zh-CN" altLang="en-GB"/>
              <a:t>不以恶小而为之，</a:t>
            </a:r>
            <a:r>
              <a:rPr lang="en-GB"/>
              <a:t>避免恶行</a:t>
            </a:r>
            <a:r>
              <a:rPr lang="zh-CN" altLang="en-GB">
                <a:ea typeface="宋体" panose="02010600030101010101" pitchFamily="2" charset="-122"/>
              </a:rPr>
              <a:t>；</a:t>
            </a:r>
            <a:endParaRPr lang="en-GB"/>
          </a:p>
          <a:p>
            <a:pPr lvl="0" rtl="0">
              <a:lnSpc>
                <a:spcPct val="115000"/>
              </a:lnSpc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zh-CN" altLang="en-GB">
                <a:sym typeface="+mn-ea"/>
              </a:rPr>
              <a:t>不以善小而不为，</a:t>
            </a:r>
            <a:r>
              <a:rPr lang="en-GB">
                <a:sym typeface="+mn-ea"/>
              </a:rPr>
              <a:t>行善的时候不要轻视它很小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，</a:t>
            </a:r>
            <a:r>
              <a:rPr lang="en-GB">
                <a:sym typeface="+mn-ea"/>
              </a:rPr>
              <a:t>具备三殊胜</a:t>
            </a:r>
            <a:r>
              <a:rPr lang="zh-CN" altLang="en-GB">
                <a:sym typeface="+mn-ea"/>
              </a:rPr>
              <a:t>摄持；</a:t>
            </a:r>
            <a:endParaRPr lang="en-GB"/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GB"/>
              <a:t>四前行都修好以后，就会</a:t>
            </a:r>
            <a:r>
              <a:rPr lang="zh-CN" altLang="en-GB"/>
              <a:t>对轮回</a:t>
            </a:r>
            <a:r>
              <a:rPr lang="en-GB"/>
              <a:t>产生强大的出离心。接下来</a:t>
            </a:r>
            <a:r>
              <a:rPr lang="zh-CN" altLang="en-GB"/>
              <a:t>学习</a:t>
            </a:r>
            <a:r>
              <a:rPr lang="zh-CN" altLang="en-GB">
                <a:ea typeface="宋体" panose="02010600030101010101" pitchFamily="2" charset="-122"/>
              </a:rPr>
              <a:t>《</a:t>
            </a:r>
            <a:r>
              <a:rPr lang="en-GB"/>
              <a:t>解脱的</a:t>
            </a:r>
            <a:r>
              <a:rPr lang="zh-CN" altLang="en-GB"/>
              <a:t>功德》，以</a:t>
            </a:r>
            <a:r>
              <a:rPr lang="en-GB"/>
              <a:t>积极的心态，追求更高的</a:t>
            </a:r>
            <a:r>
              <a:rPr lang="zh-CN" altLang="en-GB"/>
              <a:t>理想</a:t>
            </a:r>
            <a:r>
              <a:rPr lang="en-US" altLang="zh-CN"/>
              <a:t>——</a:t>
            </a:r>
            <a:r>
              <a:rPr lang="zh-CN" altLang="en-US"/>
              <a:t>解脱，这就是出离心</a:t>
            </a:r>
            <a:r>
              <a:rPr lang="zh-CN" altLang="en-GB"/>
              <a:t>；</a:t>
            </a:r>
            <a:endParaRPr lang="zh-CN" altLang="en-GB"/>
          </a:p>
          <a:p>
            <a:pPr lvl="0" rtl="0">
              <a:lnSpc>
                <a:spcPct val="115000"/>
              </a:lnSpc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GB"/>
              <a:t>四前行修行不到位：没有深入思考，</a:t>
            </a:r>
            <a:r>
              <a:rPr lang="zh-CN" altLang="en-GB"/>
              <a:t>就没有</a:t>
            </a:r>
            <a:r>
              <a:rPr lang="en-GB"/>
              <a:t>产生出离</a:t>
            </a:r>
            <a:r>
              <a:rPr lang="zh-CN" altLang="en-GB"/>
              <a:t>心</a:t>
            </a:r>
            <a:r>
              <a:rPr lang="zh-CN" altLang="en-GB">
                <a:ea typeface="宋体" panose="02010600030101010101" pitchFamily="2" charset="-122"/>
              </a:rPr>
              <a:t>，就无法</a:t>
            </a:r>
            <a:r>
              <a:rPr lang="en-GB"/>
              <a:t>精进</a:t>
            </a:r>
            <a:r>
              <a:rPr lang="zh-CN" altLang="en-GB">
                <a:ea typeface="宋体" panose="02010600030101010101" pitchFamily="2" charset="-122"/>
              </a:rPr>
              <a:t>。</a:t>
            </a:r>
            <a:r>
              <a:rPr lang="en-GB"/>
              <a:t>没有出离心没法走上解脱道。</a:t>
            </a:r>
            <a:endParaRPr lang="en-GB"/>
          </a:p>
          <a:p>
            <a:pPr lvl="0" rtl="0">
              <a:lnSpc>
                <a:spcPct val="115000"/>
              </a:lnSpc>
              <a:spcBef>
                <a:spcPts val="0"/>
              </a:spcBef>
              <a:buFont typeface="Wingdings" panose="05000000000000000000" charset="0"/>
              <a:buChar char=""/>
            </a:pPr>
            <a:r>
              <a:rPr lang="en-GB"/>
              <a:t>如果希望证悟，</a:t>
            </a:r>
            <a:r>
              <a:rPr lang="zh-CN" altLang="en-GB"/>
              <a:t>就要先</a:t>
            </a:r>
            <a:r>
              <a:rPr lang="en-GB">
                <a:sym typeface="+mn-ea"/>
              </a:rPr>
              <a:t>老老实实把四加行，五加行基础打好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。</a:t>
            </a:r>
            <a:r>
              <a:rPr lang="en-GB"/>
              <a:t>如果不按次第进行，</a:t>
            </a:r>
            <a:r>
              <a:rPr lang="zh-CN" altLang="en-GB"/>
              <a:t>最</a:t>
            </a:r>
            <a:r>
              <a:rPr lang="en-GB"/>
              <a:t>后只会一无所获</a:t>
            </a:r>
            <a:r>
              <a:rPr lang="zh-CN" altLang="en-GB">
                <a:ea typeface="宋体" panose="02010600030101010101" pitchFamily="2" charset="-122"/>
              </a:rPr>
              <a:t>；</a:t>
            </a:r>
            <a:endParaRPr lang="en-GB"/>
          </a:p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err="1"/>
              <a:t>问题</a:t>
            </a:r>
            <a:endParaRPr lang="en-GB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03200" y="1152475"/>
            <a:ext cx="8763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zh-CN" altLang="en-US" dirty="0"/>
              <a:t>身不善业成立的</a:t>
            </a:r>
            <a:r>
              <a:rPr lang="en-US" altLang="zh-CN" dirty="0"/>
              <a:t>4</a:t>
            </a:r>
            <a:r>
              <a:rPr lang="zh-CN" altLang="en-US" dirty="0"/>
              <a:t>个条件是什么？语不善业和意不善业也需要这四个条件吗？</a:t>
            </a:r>
            <a:endParaRPr lang="en-US" altLang="zh-CN" dirty="0"/>
          </a:p>
          <a:p>
            <a:pPr marL="342900" indent="-342900">
              <a:buFont typeface="Lato" panose="020F0502020204030203"/>
              <a:buAutoNum type="arabicPeriod"/>
            </a:pPr>
            <a:r>
              <a:rPr lang="zh-CN" altLang="en-US" dirty="0"/>
              <a:t>什么是异熟果，等流果，增上果和士用果？以杀生为例，描述它的四种果报</a:t>
            </a:r>
            <a:endParaRPr lang="en-US" altLang="zh-CN" dirty="0"/>
          </a:p>
          <a:p>
            <a:pPr marL="342900" lvl="0" indent="-342900">
              <a:buAutoNum type="arabicPeriod"/>
            </a:pPr>
            <a:r>
              <a:rPr lang="zh-CN" altLang="en-US" dirty="0"/>
              <a:t>请你谈谈到目前为止修因果不虚的体会</a:t>
            </a:r>
            <a:endParaRPr lang="en-US" altLang="zh-CN" dirty="0"/>
          </a:p>
          <a:p>
            <a:pPr marL="342900" indent="-342900">
              <a:buFont typeface="Lato" panose="020F0502020204030203"/>
              <a:buAutoNum type="arabicPeriod"/>
            </a:pPr>
            <a:r>
              <a:rPr lang="en-GB" dirty="0" err="1"/>
              <a:t>你怎么理解上师在问答时所说的</a:t>
            </a:r>
            <a:r>
              <a:rPr lang="en-GB" dirty="0"/>
              <a:t>，“</a:t>
            </a:r>
            <a:r>
              <a:rPr lang="en-GB" dirty="0" err="1"/>
              <a:t>因果对我们的影响来自于我们对因果的执着</a:t>
            </a:r>
            <a:r>
              <a:rPr lang="en-GB" dirty="0"/>
              <a:t>” ？</a:t>
            </a:r>
            <a:endParaRPr lang="en-US" altLang="zh-CN" dirty="0"/>
          </a:p>
          <a:p>
            <a:pPr marL="342900" lvl="0" indent="-342900">
              <a:buAutoNum type="arabicPeriod"/>
            </a:pPr>
            <a:r>
              <a:rPr lang="zh-CN" altLang="en-US" dirty="0"/>
              <a:t>十善业可以成为脱离轮回的因吗？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altLang="en-GB"/>
              <a:t>概述：</a:t>
            </a:r>
            <a:endParaRPr lang="zh-CN" altLang="en-GB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altLang="en-GB"/>
              <a:t>基础：</a:t>
            </a:r>
            <a:r>
              <a:rPr lang="en-GB"/>
              <a:t>首先我们对善恶因果有了一些基本的概念，接受因果的关系；</a:t>
            </a:r>
            <a:endParaRPr lang="en-GB"/>
          </a:p>
          <a:p>
            <a:pPr lvl="0">
              <a:spcBef>
                <a:spcPts val="0"/>
              </a:spcBef>
              <a:buNone/>
            </a:pPr>
            <a:r>
              <a:rPr lang="zh-CN" b="1" u="sng"/>
              <a:t>本课主要内容：</a:t>
            </a:r>
            <a:endParaRPr lang="zh-CN" b="1" u="sng"/>
          </a:p>
          <a:p>
            <a:pPr marL="342900" lvl="0" indent="-342900">
              <a:spcBef>
                <a:spcPts val="0"/>
              </a:spcBef>
              <a:buAutoNum type="arabicPeriod"/>
            </a:pPr>
            <a:r>
              <a:rPr lang="en-GB"/>
              <a:t>介绍十不善和十善的六十个思维内容；</a:t>
            </a:r>
            <a:endParaRPr lang="en-GB"/>
          </a:p>
          <a:p>
            <a:pPr marL="342900" lvl="0" indent="-342900">
              <a:spcBef>
                <a:spcPts val="0"/>
              </a:spcBef>
              <a:buAutoNum type="arabicPeriod"/>
            </a:pPr>
            <a:r>
              <a:rPr lang="en-GB">
                <a:sym typeface="+mn-ea"/>
              </a:rPr>
              <a:t>果报</a:t>
            </a:r>
            <a:r>
              <a:rPr lang="zh-CN" altLang="en-GB">
                <a:sym typeface="+mn-ea"/>
              </a:rPr>
              <a:t>的</a:t>
            </a:r>
            <a:r>
              <a:rPr lang="en-GB">
                <a:sym typeface="+mn-ea"/>
              </a:rPr>
              <a:t>四个结论（异熟果、等流果、增上果、士用果）；</a:t>
            </a:r>
            <a:endParaRPr lang="en-GB">
              <a:sym typeface="+mn-ea"/>
            </a:endParaRPr>
          </a:p>
          <a:p>
            <a:pPr marL="342900" lvl="0" indent="-342900">
              <a:spcBef>
                <a:spcPts val="0"/>
              </a:spcBef>
              <a:buAutoNum type="arabicPeriod"/>
            </a:pPr>
            <a:r>
              <a:rPr lang="en-GB"/>
              <a:t>以杀生为例，讲解了具体的思维方式</a:t>
            </a:r>
            <a:r>
              <a:rPr lang="zh-CN" altLang="en-GB">
                <a:ea typeface="宋体" panose="02010600030101010101" pitchFamily="2" charset="-122"/>
              </a:rPr>
              <a:t>；</a:t>
            </a:r>
            <a:endParaRPr lang="en-GB"/>
          </a:p>
          <a:p>
            <a:pPr marL="342900" lvl="0" indent="-342900">
              <a:spcBef>
                <a:spcPts val="0"/>
              </a:spcBef>
              <a:buAutoNum type="arabicPeriod"/>
            </a:pPr>
            <a:r>
              <a:rPr lang="en-GB"/>
              <a:t>思维到位</a:t>
            </a:r>
            <a:r>
              <a:rPr lang="zh-CN" altLang="en-GB"/>
              <a:t>后产生的效果：</a:t>
            </a:r>
            <a:r>
              <a:rPr lang="en-GB"/>
              <a:t>产生出离心</a:t>
            </a:r>
            <a:r>
              <a:rPr lang="zh-CN" altLang="en-GB">
                <a:ea typeface="宋体" panose="02010600030101010101" pitchFamily="2" charset="-122"/>
              </a:rPr>
              <a:t>，</a:t>
            </a:r>
            <a:r>
              <a:rPr lang="en-GB"/>
              <a:t>走上解脱道。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十不善业</a:t>
            </a:r>
            <a:endParaRPr lang="en-GB"/>
          </a:p>
        </p:txBody>
      </p:sp>
      <p:pic>
        <p:nvPicPr>
          <p:cNvPr id="2" name="Picture 0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785" y="1152525"/>
            <a:ext cx="6783705" cy="36112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十善业</a:t>
            </a:r>
            <a:endParaRPr lang="en-GB"/>
          </a:p>
        </p:txBody>
      </p:sp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115" y="1090930"/>
            <a:ext cx="6416040" cy="3635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因果不虚60个思维</a:t>
            </a:r>
            <a:r>
              <a:rPr lang="en-US" altLang="en-GB"/>
              <a:t>——</a:t>
            </a:r>
            <a:r>
              <a:rPr lang="zh-CN" altLang="en-US"/>
              <a:t>十不善业</a:t>
            </a:r>
            <a:endParaRPr lang="zh-CN" altLang="en-US"/>
          </a:p>
        </p:txBody>
      </p:sp>
      <p:graphicFrame>
        <p:nvGraphicFramePr>
          <p:cNvPr id="2" name="Table 0"/>
          <p:cNvGraphicFramePr/>
          <p:nvPr/>
        </p:nvGraphicFramePr>
        <p:xfrm>
          <a:off x="889635" y="1216025"/>
          <a:ext cx="60833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25"/>
                <a:gridCol w="1520825"/>
                <a:gridCol w="1520825"/>
                <a:gridCol w="1520825"/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sym typeface="+mn-ea"/>
                        </a:rPr>
                        <a:t>思维</a:t>
                      </a:r>
                      <a:r>
                        <a:rPr lang="zh-CN" altLang="en-GB" sz="1400">
                          <a:sym typeface="+mn-ea"/>
                        </a:rPr>
                        <a:t>的</a:t>
                      </a:r>
                      <a:r>
                        <a:rPr lang="en-GB" sz="1400">
                          <a:sym typeface="+mn-ea"/>
                        </a:rPr>
                        <a:t>三个阶段</a:t>
                      </a:r>
                      <a:r>
                        <a:rPr lang="zh-CN" altLang="en-GB" sz="1400">
                          <a:ea typeface="宋体" panose="02010600030101010101" pitchFamily="2" charset="-122"/>
                          <a:sym typeface="+mn-ea"/>
                        </a:rPr>
                        <a:t>：</a:t>
                      </a:r>
                      <a:endParaRPr lang="zh-CN" altLang="en-GB" sz="1400"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什么</a:t>
                      </a:r>
                      <a:r>
                        <a:rPr lang="zh-CN" altLang="en-US"/>
                        <a:t>叫</a:t>
                      </a:r>
                      <a:r>
                        <a:rPr lang="en-US"/>
                        <a:t>十不善业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果报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我</a:t>
                      </a:r>
                      <a:r>
                        <a:rPr lang="zh-CN" altLang="en-US"/>
                        <a:t>应</a:t>
                      </a:r>
                      <a:r>
                        <a:rPr lang="en-US"/>
                        <a:t>该怎么做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杀生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偷盗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邪淫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妄语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12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绮语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15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恶口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18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两舌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21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贪欲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24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嗔恚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27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sym typeface="+mn-ea"/>
                        </a:rPr>
                        <a:t>愚痴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因果不虚60个思维</a:t>
            </a:r>
            <a:r>
              <a:rPr lang="en-US" altLang="en-GB"/>
              <a:t>——</a:t>
            </a:r>
            <a:r>
              <a:rPr lang="zh-CN" altLang="en-US"/>
              <a:t>十善业</a:t>
            </a:r>
            <a:endParaRPr lang="zh-CN" altLang="en-US"/>
          </a:p>
        </p:txBody>
      </p:sp>
      <p:graphicFrame>
        <p:nvGraphicFramePr>
          <p:cNvPr id="3" name="Table 0"/>
          <p:cNvGraphicFramePr/>
          <p:nvPr/>
        </p:nvGraphicFramePr>
        <p:xfrm>
          <a:off x="889635" y="1216025"/>
          <a:ext cx="60833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25"/>
                <a:gridCol w="1520825"/>
                <a:gridCol w="1520825"/>
                <a:gridCol w="1520825"/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sym typeface="+mn-ea"/>
                        </a:rPr>
                        <a:t>思维</a:t>
                      </a:r>
                      <a:r>
                        <a:rPr lang="zh-CN" altLang="en-GB" sz="1400">
                          <a:sym typeface="+mn-ea"/>
                        </a:rPr>
                        <a:t>的</a:t>
                      </a:r>
                      <a:r>
                        <a:rPr lang="en-GB" sz="1400">
                          <a:sym typeface="+mn-ea"/>
                        </a:rPr>
                        <a:t>三个阶段</a:t>
                      </a:r>
                      <a:r>
                        <a:rPr lang="zh-CN" altLang="en-GB" sz="1400">
                          <a:ea typeface="宋体" panose="02010600030101010101" pitchFamily="2" charset="-122"/>
                          <a:sym typeface="+mn-ea"/>
                        </a:rPr>
                        <a:t>：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什么是十不善业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果报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我将来该怎么做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杀生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偷盗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6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邪淫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妄语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12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绮语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15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恶口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18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两舌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21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贪欲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24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嗔恚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27</a:t>
                      </a:r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不</a:t>
                      </a:r>
                      <a:r>
                        <a:rPr lang="en-US" sz="1400">
                          <a:sym typeface="+mn-ea"/>
                        </a:rPr>
                        <a:t>愚痴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7192010" y="1318260"/>
            <a:ext cx="16929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ym typeface="+mn-ea"/>
              </a:rPr>
              <a:t>一般的十善业：</a:t>
            </a:r>
            <a:endParaRPr lang="en-GB">
              <a:sym typeface="+mn-ea"/>
            </a:endParaRPr>
          </a:p>
          <a:p>
            <a:pPr lvl="0">
              <a:spcBef>
                <a:spcPts val="0"/>
              </a:spcBef>
              <a:buNone/>
            </a:pPr>
            <a:r>
              <a:rPr lang="en-GB">
                <a:sym typeface="+mn-ea"/>
              </a:rPr>
              <a:t>下决心不行十恶。</a:t>
            </a:r>
            <a:endParaRPr lang="en-GB">
              <a:sym typeface="+mn-ea"/>
            </a:endParaRPr>
          </a:p>
          <a:p>
            <a:pPr lvl="0">
              <a:spcBef>
                <a:spcPts val="0"/>
              </a:spcBef>
              <a:buNone/>
            </a:pPr>
            <a:endParaRPr lang="en-GB"/>
          </a:p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特殊的十善业：</a:t>
            </a:r>
            <a:endParaRPr lang="en-GB">
              <a:sym typeface="+mn-e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不仅不杀生，还要去放生。救护生命。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altLang="en-GB" sz="3200">
                <a:sym typeface="Lato" panose="020F0502020204030203"/>
              </a:rPr>
              <a:t>果报的</a:t>
            </a:r>
            <a:r>
              <a:rPr lang="en-GB" sz="3200">
                <a:sym typeface="Lato" panose="020F0502020204030203"/>
              </a:rPr>
              <a:t>4个结论</a:t>
            </a:r>
            <a:endParaRPr lang="en-GB" sz="3200">
              <a:sym typeface="Lato" panose="020F0502020204030203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>
                <a:sym typeface="+mn-ea"/>
              </a:rPr>
              <a:t>异熟果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：众生所造的业力，在异时而成熟并发生在自己身上的果报。</a:t>
            </a:r>
            <a:endParaRPr lang="zh-CN" altLang="en-GB">
              <a:ea typeface="宋体" panose="02010600030101010101" pitchFamily="2" charset="-122"/>
              <a:sym typeface="+mn-ea"/>
            </a:endParaRPr>
          </a:p>
          <a:p>
            <a:pPr lvl="0"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>
                <a:sym typeface="+mn-ea"/>
              </a:rPr>
              <a:t>等流果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endParaRPr lang="zh-CN" altLang="en-GB">
              <a:ea typeface="宋体" panose="02010600030101010101" pitchFamily="2" charset="-122"/>
              <a:sym typeface="+mn-ea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altLang="zh-CN">
                <a:ea typeface="宋体" panose="02010600030101010101" pitchFamily="2" charset="-122"/>
                <a:sym typeface="+mn-ea"/>
              </a:rPr>
              <a:t>	</a:t>
            </a:r>
            <a:r>
              <a:rPr lang="zh-CN" altLang="en-GB" sz="1800">
                <a:ea typeface="宋体" panose="02010600030101010101" pitchFamily="2" charset="-122"/>
                <a:sym typeface="+mn-ea"/>
              </a:rPr>
              <a:t>1.作等流果：是指前生的業力習氣，帶到今生。</a:t>
            </a:r>
            <a:endParaRPr lang="zh-CN" altLang="en-GB" sz="1800">
              <a:ea typeface="宋体" panose="02010600030101010101" pitchFamily="2" charset="-122"/>
              <a:sym typeface="+mn-ea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altLang="zh-CN" sz="1800">
                <a:ea typeface="宋体" panose="02010600030101010101" pitchFamily="2" charset="-122"/>
                <a:sym typeface="+mn-ea"/>
              </a:rPr>
              <a:t>	</a:t>
            </a:r>
            <a:r>
              <a:rPr lang="zh-CN" altLang="en-GB" sz="1800">
                <a:ea typeface="宋体" panose="02010600030101010101" pitchFamily="2" charset="-122"/>
                <a:sym typeface="+mn-ea"/>
              </a:rPr>
              <a:t>2.受等流果：是指今生感受到相應於前世所造的業。</a:t>
            </a:r>
            <a:endParaRPr lang="zh-CN" altLang="en-GB" sz="1800">
              <a:ea typeface="宋体" panose="02010600030101010101" pitchFamily="2" charset="-122"/>
              <a:sym typeface="+mn-ea"/>
            </a:endParaRPr>
          </a:p>
          <a:p>
            <a:pPr lvl="0"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>
                <a:sym typeface="+mn-ea"/>
              </a:rPr>
              <a:t>增上果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：果报在外缘上的成熟。</a:t>
            </a:r>
            <a:endParaRPr lang="zh-CN" altLang="en-GB">
              <a:ea typeface="宋体" panose="02010600030101010101" pitchFamily="2" charset="-122"/>
              <a:sym typeface="+mn-ea"/>
            </a:endParaRPr>
          </a:p>
          <a:p>
            <a:pPr lvl="0">
              <a:spcBef>
                <a:spcPts val="0"/>
              </a:spcBef>
              <a:buFont typeface="Wingdings" panose="05000000000000000000" charset="0"/>
              <a:buChar char=""/>
            </a:pPr>
            <a:r>
              <a:rPr lang="en-GB">
                <a:sym typeface="+mn-ea"/>
              </a:rPr>
              <a:t>士用果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：所造的恶业与日俱增，在无尽的轮回中，生生世世延续无边的痛苦。</a:t>
            </a:r>
            <a:endParaRPr lang="zh-CN" altLang="en-GB">
              <a:ea typeface="宋体" panose="02010600030101010101" pitchFamily="2" charset="-122"/>
              <a:sym typeface="+mn-ea"/>
            </a:endParaRPr>
          </a:p>
          <a:p>
            <a:pPr lv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0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" y="-10160"/>
            <a:ext cx="8423910" cy="5161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ym typeface="+mn-ea"/>
              </a:rPr>
              <a:t>具体的思维方式</a:t>
            </a:r>
            <a:r>
              <a:rPr lang="zh-CN" altLang="en-GB">
                <a:ea typeface="宋体" panose="02010600030101010101" pitchFamily="2" charset="-122"/>
                <a:sym typeface="+mn-ea"/>
              </a:rPr>
              <a:t>：</a:t>
            </a:r>
            <a:r>
              <a:rPr lang="en-GB">
                <a:sym typeface="+mn-ea"/>
              </a:rPr>
              <a:t>杀生</a:t>
            </a:r>
            <a:endParaRPr lang="zh-CN" altLang="en-GB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r>
              <a:rPr lang="zh-CN" altLang="en-GB" sz="1400" b="1"/>
              <a:t>一，什么是</a:t>
            </a:r>
            <a:r>
              <a:rPr lang="en-GB" sz="1400" b="1"/>
              <a:t>杀生</a:t>
            </a:r>
            <a:r>
              <a:rPr lang="zh-CN" altLang="en-GB" sz="1400" b="1">
                <a:ea typeface="宋体" panose="02010600030101010101" pitchFamily="2" charset="-122"/>
              </a:rPr>
              <a:t>（</a:t>
            </a:r>
            <a:r>
              <a:rPr lang="en-US" altLang="zh-CN" sz="1400" b="1">
                <a:ea typeface="宋体" panose="02010600030101010101" pitchFamily="2" charset="-122"/>
              </a:rPr>
              <a:t>4</a:t>
            </a:r>
            <a:r>
              <a:rPr lang="zh-CN" altLang="en-US" sz="1400" b="1">
                <a:ea typeface="宋体" panose="02010600030101010101" pitchFamily="2" charset="-122"/>
              </a:rPr>
              <a:t>个条件）</a:t>
            </a:r>
            <a:r>
              <a:rPr lang="en-GB" sz="1400" b="1"/>
              <a:t>：</a:t>
            </a:r>
            <a:endParaRPr lang="en-GB" sz="1400" b="1"/>
          </a:p>
          <a:p>
            <a:pPr marL="457200" lvl="0" indent="-228600" rtl="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en-GB" sz="1400"/>
              <a:t>确认对方是一个生命</a:t>
            </a:r>
            <a:endParaRPr lang="en-GB" sz="1400"/>
          </a:p>
          <a:p>
            <a:pPr marL="457200" lvl="0" indent="-228600" rtl="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en-GB" sz="1400"/>
              <a:t>想杀死对方的动机</a:t>
            </a:r>
            <a:endParaRPr lang="en-GB" sz="1400"/>
          </a:p>
          <a:p>
            <a:pPr marL="457200" lvl="0" indent="-228600" rtl="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en-GB" sz="1400"/>
              <a:t>杀生的行为</a:t>
            </a:r>
            <a:endParaRPr lang="en-GB" sz="1400"/>
          </a:p>
          <a:p>
            <a:pPr marL="457200" lvl="0" indent="-228600">
              <a:lnSpc>
                <a:spcPct val="95000"/>
              </a:lnSpc>
              <a:spcBef>
                <a:spcPts val="0"/>
              </a:spcBef>
              <a:buAutoNum type="arabicPeriod"/>
            </a:pPr>
            <a:r>
              <a:rPr lang="en-GB" sz="1400"/>
              <a:t>导致</a:t>
            </a:r>
            <a:r>
              <a:rPr lang="zh-CN" altLang="en-GB" sz="1400"/>
              <a:t>对方</a:t>
            </a:r>
            <a:r>
              <a:rPr lang="en-GB" sz="1400"/>
              <a:t>生命的结束</a:t>
            </a:r>
            <a:endParaRPr lang="en-GB" sz="1400"/>
          </a:p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b="1" u="sng"/>
              <a:t>有罪过</a:t>
            </a:r>
            <a:r>
              <a:rPr lang="zh-CN" altLang="en-GB" sz="1400" b="1" u="sng"/>
              <a:t>的杀生</a:t>
            </a:r>
            <a:r>
              <a:rPr lang="en-GB" sz="1400"/>
              <a:t>：贪嗔痴烦恼推动。（嗔：战争。贪：杀动物。愚昧：宗教祭祀/没有信仰，不信因果。）</a:t>
            </a:r>
            <a:endParaRPr lang="en-GB" sz="1400"/>
          </a:p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r>
              <a:rPr lang="en-GB" sz="1400" b="1" u="sng"/>
              <a:t>有功德</a:t>
            </a:r>
            <a:r>
              <a:rPr lang="zh-CN" altLang="en-GB" sz="1400" b="1" u="sng">
                <a:sym typeface="+mn-ea"/>
              </a:rPr>
              <a:t>的杀生</a:t>
            </a:r>
            <a:r>
              <a:rPr lang="en-GB" sz="1400"/>
              <a:t>：没有自私成分，</a:t>
            </a:r>
            <a:r>
              <a:rPr lang="en-GB" sz="1400">
                <a:sym typeface="+mn-ea"/>
              </a:rPr>
              <a:t>不是因为贪嗔痴烦恼推动</a:t>
            </a:r>
            <a:r>
              <a:rPr lang="zh-CN" altLang="en-GB" sz="1400">
                <a:ea typeface="宋体" panose="02010600030101010101" pitchFamily="2" charset="-122"/>
                <a:sym typeface="+mn-ea"/>
              </a:rPr>
              <a:t>，</a:t>
            </a:r>
            <a:r>
              <a:rPr lang="en-GB" sz="1400"/>
              <a:t>为了帮助更多人</a:t>
            </a:r>
            <a:r>
              <a:rPr lang="zh-CN" altLang="en-GB" sz="1400">
                <a:ea typeface="宋体" panose="02010600030101010101" pitchFamily="2" charset="-122"/>
              </a:rPr>
              <a:t>，</a:t>
            </a:r>
            <a:r>
              <a:rPr lang="en-GB" sz="1400"/>
              <a:t>有自我承担</a:t>
            </a:r>
            <a:r>
              <a:rPr lang="zh-CN" altLang="en-GB" sz="1400"/>
              <a:t>果报</a:t>
            </a:r>
            <a:r>
              <a:rPr lang="en-GB" sz="1400"/>
              <a:t>的勇气</a:t>
            </a:r>
            <a:r>
              <a:rPr lang="zh-CN" altLang="en-GB" sz="1400"/>
              <a:t>和</a:t>
            </a:r>
            <a:r>
              <a:rPr lang="en-GB" sz="1400">
                <a:sym typeface="+mn-ea"/>
              </a:rPr>
              <a:t>决心</a:t>
            </a:r>
            <a:r>
              <a:rPr lang="en-GB" sz="1400"/>
              <a:t>。</a:t>
            </a:r>
            <a:r>
              <a:rPr lang="zh-CN" altLang="en-GB" sz="1400">
                <a:ea typeface="宋体" panose="02010600030101010101" pitchFamily="2" charset="-122"/>
              </a:rPr>
              <a:t>（</a:t>
            </a:r>
            <a:r>
              <a:rPr lang="en-GB" sz="1400">
                <a:sym typeface="+mn-ea"/>
              </a:rPr>
              <a:t>小乘佛教不承认</a:t>
            </a:r>
            <a:r>
              <a:rPr lang="zh-CN" altLang="en-GB" sz="1400">
                <a:ea typeface="宋体" panose="02010600030101010101" pitchFamily="2" charset="-122"/>
                <a:sym typeface="+mn-ea"/>
              </a:rPr>
              <a:t>）</a:t>
            </a:r>
            <a:endParaRPr lang="zh-CN" altLang="en-GB" sz="1400"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r>
              <a:rPr lang="zh-CN" altLang="en-GB" sz="1400" b="1" u="sng"/>
              <a:t>无记的</a:t>
            </a:r>
            <a:r>
              <a:rPr lang="zh-CN" altLang="en-GB" sz="1400" b="1" u="sng">
                <a:sym typeface="+mn-ea"/>
              </a:rPr>
              <a:t>杀生</a:t>
            </a:r>
            <a:r>
              <a:rPr lang="en-GB" sz="1400"/>
              <a:t>：走了</a:t>
            </a:r>
            <a:r>
              <a:rPr lang="zh-CN" altLang="en-GB" sz="1400"/>
              <a:t>不小心</a:t>
            </a:r>
            <a:r>
              <a:rPr lang="en-GB" sz="1400"/>
              <a:t>踩死小虫。</a:t>
            </a:r>
            <a:endParaRPr lang="en-GB" sz="1400"/>
          </a:p>
          <a:p>
            <a:pPr lvl="0" rtl="0">
              <a:spcBef>
                <a:spcPts val="0"/>
              </a:spcBef>
              <a:buNone/>
            </a:pPr>
            <a:endParaRPr lang="en-GB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WPS 演示</Application>
  <PresentationFormat>On-screen Show (16:9)</PresentationFormat>
  <Paragraphs>288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Arial</vt:lpstr>
      <vt:lpstr>Playfair Display</vt:lpstr>
      <vt:lpstr>Lato</vt:lpstr>
      <vt:lpstr>Wingdings</vt:lpstr>
      <vt:lpstr>Segoe Print</vt:lpstr>
      <vt:lpstr>微软雅黑</vt:lpstr>
      <vt:lpstr>Arial Unicode MS</vt:lpstr>
      <vt:lpstr>Coral</vt:lpstr>
      <vt:lpstr>因果不虚16</vt:lpstr>
      <vt:lpstr>概述：</vt:lpstr>
      <vt:lpstr>十不善业</vt:lpstr>
      <vt:lpstr>十善业</vt:lpstr>
      <vt:lpstr>因果不虚60个思维——十不善业</vt:lpstr>
      <vt:lpstr>因果不虚60个思维——十善业</vt:lpstr>
      <vt:lpstr>果报的4个结论</vt:lpstr>
      <vt:lpstr>PowerPoint 演示文稿</vt:lpstr>
      <vt:lpstr>具体的思维方式：杀生</vt:lpstr>
      <vt:lpstr>具体的思维方式：杀生 </vt:lpstr>
      <vt:lpstr>具体的思维方式：杀生</vt:lpstr>
      <vt:lpstr>具体的思维方式：杀生 </vt:lpstr>
      <vt:lpstr>具体的思维方式：杀生</vt:lpstr>
      <vt:lpstr>具体的思维方式：杀生</vt:lpstr>
      <vt:lpstr>观修之后的效果： </vt:lpstr>
      <vt:lpstr>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因果不虚16</dc:title>
  <dc:creator>Simon Xue</dc:creator>
  <cp:lastModifiedBy>赵娟</cp:lastModifiedBy>
  <cp:revision>30</cp:revision>
  <dcterms:created xsi:type="dcterms:W3CDTF">2017-10-11T01:33:00Z</dcterms:created>
  <dcterms:modified xsi:type="dcterms:W3CDTF">2018-09-27T20:17:48Z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