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89" r:id="rId5"/>
    <p:sldId id="286" r:id="rId6"/>
    <p:sldId id="288" r:id="rId7"/>
    <p:sldId id="298" r:id="rId8"/>
    <p:sldId id="291" r:id="rId9"/>
    <p:sldId id="292" r:id="rId10"/>
    <p:sldId id="299" r:id="rId11"/>
    <p:sldId id="284" r:id="rId12"/>
    <p:sldId id="300" r:id="rId13"/>
    <p:sldId id="301" r:id="rId14"/>
    <p:sldId id="302" r:id="rId15"/>
    <p:sldId id="303" r:id="rId16"/>
    <p:sldId id="283" r:id="rId17"/>
    <p:sldId id="306" r:id="rId18"/>
    <p:sldId id="305" r:id="rId19"/>
    <p:sldId id="307" r:id="rId20"/>
    <p:sldId id="308" r:id="rId21"/>
    <p:sldId id="31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7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58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65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894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53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share.weiyun.com/53pjAHM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://www.zhibeifw.com/vp/zcjtfjj-d47k/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share.weiyun.com/5cObMQG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://www.zhibeifw.com/vp/zcjtfjj-d48k/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share.weiyun.com/5roH9vQ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share.weiyun.com/5A4Gx8v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share.weiyun.com/5mR5TDf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share.weiyun.com/56ecAN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739833" y="655420"/>
            <a:ext cx="3304572" cy="518872"/>
          </a:xfrm>
        </p:spPr>
        <p:txBody>
          <a:bodyPr/>
          <a:lstStyle/>
          <a:p>
            <a:pPr algn="ctr"/>
            <a:r>
              <a:rPr kumimoji="1" lang="zh-CN" altLang="en-US" dirty="0" smtClean="0"/>
              <a:t>发心偈</a:t>
            </a:r>
            <a:endParaRPr kumimoji="1" lang="zh-CN" altLang="en-US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6592" y="1447382"/>
            <a:ext cx="3298784" cy="4207515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顶礼本师释迦牟尼佛！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 panose="02010800040101010101" charset="-122"/>
              </a:rPr>
              <a:t>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顶礼传承大恩上师！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无上甚深微妙法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百千万劫难遭遇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我今见闻得受持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愿解如来真实义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algn="ctr"/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为度化一切众生，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请大家发无上殊胜的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菩提心！</a:t>
            </a:r>
            <a:endParaRPr kumimoji="1" lang="zh-CN" altLang="en-US" sz="2000" dirty="0">
              <a:latin typeface="+mn-ea"/>
              <a:cs typeface="华文隶书" panose="02010800040101010101" charset="-122"/>
            </a:endParaRPr>
          </a:p>
          <a:p>
            <a:endParaRPr kumimoji="1" lang="zh-CN" altLang="en-US" sz="20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840454" y="519493"/>
            <a:ext cx="3629260" cy="5733024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9480" y="1392555"/>
            <a:ext cx="7025005" cy="1213485"/>
          </a:xfrm>
        </p:spPr>
        <p:txBody>
          <a:bodyPr>
            <a:normAutofit fontScale="90000"/>
          </a:bodyPr>
          <a:lstStyle/>
          <a:p>
            <a:r>
              <a:rPr kumimoji="1" lang="en-US" altLang="zh-CN" sz="3600" dirty="0">
                <a:sym typeface="+mn-ea"/>
              </a:rPr>
              <a:t>2</a:t>
            </a:r>
            <a:r>
              <a:rPr kumimoji="1" lang="zh-CN" altLang="en-US" sz="3600" dirty="0">
                <a:sym typeface="+mn-ea"/>
              </a:rPr>
              <a:t>、课文浏览与学习</a:t>
            </a:r>
            <a:br>
              <a:rPr kumimoji="1" lang="zh-CN" altLang="en-US" sz="3600" dirty="0">
                <a:sym typeface="+mn-ea"/>
              </a:rPr>
            </a:br>
            <a:r>
              <a:rPr kumimoji="1" lang="zh-CN" altLang="en-US" sz="3600" dirty="0">
                <a:sym typeface="+mn-ea"/>
              </a:rPr>
              <a:t>      链接如下（</a:t>
            </a:r>
            <a:r>
              <a:rPr kumimoji="1" lang="en-US" altLang="zh-CN" sz="3600" dirty="0">
                <a:sym typeface="+mn-ea"/>
              </a:rPr>
              <a:t>Word </a:t>
            </a:r>
            <a:r>
              <a:rPr kumimoji="1" lang="zh-CN" altLang="en-US" sz="3600" dirty="0">
                <a:sym typeface="+mn-ea"/>
              </a:rPr>
              <a:t>文件）</a:t>
            </a:r>
            <a:endParaRPr kumimoji="1" lang="zh-CN" altLang="en-US" sz="3600" dirty="0"/>
          </a:p>
        </p:txBody>
      </p:sp>
      <p:sp>
        <p:nvSpPr>
          <p:cNvPr id="5" name="文本框 4"/>
          <p:cNvSpPr txBox="1"/>
          <p:nvPr/>
        </p:nvSpPr>
        <p:spPr>
          <a:xfrm>
            <a:off x="1556385" y="3106420"/>
            <a:ext cx="620395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>
                <a:hlinkClick r:id="rId1" tooltip="" action="ppaction://hlinkfile"/>
              </a:rPr>
              <a:t>https://share.weiyun.com/53pjAHM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16890" y="537210"/>
            <a:ext cx="7025005" cy="1213485"/>
          </a:xfrm>
        </p:spPr>
        <p:txBody>
          <a:bodyPr>
            <a:normAutofit/>
          </a:bodyPr>
          <a:lstStyle/>
          <a:p>
            <a:r>
              <a:rPr kumimoji="1" lang="en-US" altLang="zh-CN" sz="3600" dirty="0">
                <a:sym typeface="+mn-ea"/>
              </a:rPr>
              <a:t>3</a:t>
            </a:r>
            <a:r>
              <a:rPr kumimoji="1" lang="zh-CN" altLang="en-US" sz="3600" dirty="0">
                <a:sym typeface="+mn-ea"/>
              </a:rPr>
              <a:t>、不与取详细分析</a:t>
            </a:r>
            <a:r>
              <a:rPr kumimoji="1" lang="zh-CN" altLang="en-US" sz="2000" dirty="0">
                <a:sym typeface="+mn-ea"/>
              </a:rPr>
              <a:t>（索达吉上师开示节选）</a:t>
            </a:r>
            <a:br>
              <a:rPr kumimoji="1" lang="zh-CN" altLang="en-US" sz="2000" dirty="0">
                <a:sym typeface="+mn-ea"/>
              </a:rPr>
            </a:br>
            <a:r>
              <a:rPr kumimoji="1" lang="zh-CN" altLang="en-US" sz="2000" dirty="0">
                <a:sym typeface="+mn-ea"/>
              </a:rPr>
              <a:t>          </a:t>
            </a:r>
            <a:r>
              <a:rPr kumimoji="1" lang="zh-CN" altLang="en-US" sz="2000" dirty="0">
                <a:solidFill>
                  <a:schemeClr val="accent3"/>
                </a:solidFill>
                <a:sym typeface="+mn-ea"/>
              </a:rPr>
              <a:t>链接为开示的全文</a:t>
            </a:r>
            <a:endParaRPr kumimoji="1" lang="zh-CN" altLang="en-US" sz="2000" dirty="0">
              <a:solidFill>
                <a:schemeClr val="accent3"/>
              </a:solidFill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256665" y="2019300"/>
            <a:ext cx="663067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>
                <a:hlinkClick r:id="rId1" tooltip=""/>
              </a:rPr>
              <a:t>http://www.zhibeifw.com/vp/zcjtfjj-d47k/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66207"/>
            <a:ext cx="7024744" cy="587828"/>
          </a:xfrm>
        </p:spPr>
        <p:txBody>
          <a:bodyPr>
            <a:normAutofit fontScale="90000"/>
          </a:bodyPr>
          <a:lstStyle/>
          <a:p>
            <a:r>
              <a:rPr kumimoji="1" lang="zh-CN" altLang="en-US" dirty="0">
                <a:sym typeface="+mn-ea"/>
              </a:rPr>
              <a:t>不与取详细分析与讨论</a:t>
            </a:r>
            <a:endParaRPr lang="zh-C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305" y="1376045"/>
            <a:ext cx="7468870" cy="495046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altLang="zh-CN" dirty="0"/>
              <a:t>1.</a:t>
            </a:r>
            <a:r>
              <a:rPr lang="zh-CN" altLang="en-US" dirty="0"/>
              <a:t>等起（发心）：贪嗔痴三种烦恼</a:t>
            </a:r>
            <a:endParaRPr lang="zh-CN" altLang="en-US" dirty="0"/>
          </a:p>
          <a:p>
            <a:pPr marL="68580" indent="0">
              <a:buNone/>
            </a:pPr>
            <a:endParaRPr lang="zh-CN" altLang="en-US" dirty="0"/>
          </a:p>
          <a:p>
            <a:pPr marL="68580" indent="0">
              <a:buNone/>
            </a:pPr>
            <a:r>
              <a:rPr lang="en-US" altLang="zh-CN" dirty="0"/>
              <a:t>-- </a:t>
            </a:r>
            <a:r>
              <a:rPr lang="zh-CN" altLang="en-US" dirty="0"/>
              <a:t>关于发心的补充：</a:t>
            </a:r>
            <a:r>
              <a:rPr lang="en-US" altLang="zh-CN" dirty="0"/>
              <a:t>“</a:t>
            </a:r>
            <a:r>
              <a:rPr lang="zh-CN" altLang="en-US" dirty="0"/>
              <a:t>有关造业轻重的情况，取决于三种发心，恒常的发心、贪执的发心、无对治的发心。这三种发心在善业恶业两方面都是一样的。功德的对境包括福田、恩田和悲田，其中依靠三宝福田，行十善业和十不善业，功过更大。特别是在金刚乘中，上师是三宝总集的本体，所以依靠上师积善造罪，功过尤其显著。对于父母等恩田，对自己有恩有惠者，进行饶益和加害，功德和罪过更大。再者，依靠病人和苦难者等悲田行善作恶，功过更重。</a:t>
            </a:r>
            <a:r>
              <a:rPr lang="en-US" altLang="zh-CN" dirty="0"/>
              <a:t>”--</a:t>
            </a:r>
            <a:r>
              <a:rPr lang="zh-CN" altLang="en-US" dirty="0"/>
              <a:t>《前行备忘录》</a:t>
            </a:r>
            <a:endParaRPr lang="zh-CN" altLang="en-US" dirty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66207"/>
            <a:ext cx="7024744" cy="587828"/>
          </a:xfrm>
        </p:spPr>
        <p:txBody>
          <a:bodyPr>
            <a:normAutofit fontScale="90000"/>
          </a:bodyPr>
          <a:lstStyle/>
          <a:p>
            <a:r>
              <a:rPr kumimoji="1" lang="zh-CN" altLang="en-US" dirty="0">
                <a:sym typeface="+mn-ea"/>
              </a:rPr>
              <a:t>不与取详细分析与讨论</a:t>
            </a:r>
            <a:endParaRPr lang="zh-C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305" y="1376045"/>
            <a:ext cx="7468870" cy="495046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altLang="zh-CN" dirty="0"/>
              <a:t>2.</a:t>
            </a:r>
            <a:r>
              <a:rPr lang="zh-CN" altLang="en-US" dirty="0"/>
              <a:t>严重程度：大不与取、中不与取和小不与取</a:t>
            </a:r>
            <a:endParaRPr lang="zh-CN" altLang="en-US" dirty="0"/>
          </a:p>
          <a:p>
            <a:pPr marL="68580" indent="0">
              <a:buNone/>
            </a:pPr>
            <a:endParaRPr lang="zh-CN" altLang="en-US" dirty="0"/>
          </a:p>
          <a:p>
            <a:pPr marL="68580" indent="0">
              <a:buNone/>
            </a:pPr>
            <a:r>
              <a:rPr lang="zh-CN" dirty="0"/>
              <a:t>（</a:t>
            </a:r>
            <a:r>
              <a:rPr lang="en-US" altLang="zh-CN" dirty="0"/>
              <a:t>1</a:t>
            </a:r>
            <a:r>
              <a:rPr lang="zh-CN" dirty="0"/>
              <a:t>）大不与取是指窃取三宝所依的物资、供养</a:t>
            </a:r>
            <a:endParaRPr lang="zh-CN" dirty="0"/>
          </a:p>
          <a:p>
            <a:pPr marL="68580" indent="0">
              <a:buNone/>
            </a:pPr>
            <a:r>
              <a:rPr lang="zh-CN" dirty="0"/>
              <a:t>三宝的物品以及父母的财物。（稍后公案学习）</a:t>
            </a:r>
            <a:endParaRPr lang="zh-CN" dirty="0"/>
          </a:p>
          <a:p>
            <a:pPr marL="68580" indent="0">
              <a:buNone/>
            </a:pPr>
            <a:endParaRPr lang="zh-CN" dirty="0"/>
          </a:p>
          <a:p>
            <a:pPr marL="68580" indent="0">
              <a:buNone/>
            </a:pPr>
            <a:r>
              <a:rPr lang="zh-CN" dirty="0"/>
              <a:t> （</a:t>
            </a:r>
            <a:r>
              <a:rPr lang="en-US" altLang="zh-CN" dirty="0"/>
              <a:t>2</a:t>
            </a:r>
            <a:r>
              <a:rPr lang="zh-CN" dirty="0"/>
              <a:t>）中不与取是指盗窃、掠夺、摧毁一般人的</a:t>
            </a:r>
            <a:endParaRPr lang="zh-CN" dirty="0"/>
          </a:p>
          <a:p>
            <a:pPr marL="68580" indent="0">
              <a:buNone/>
            </a:pPr>
            <a:r>
              <a:rPr lang="en-US" altLang="zh-CN" dirty="0"/>
              <a:t>财物，或者在经商时以短斤少两等手段骗取他</a:t>
            </a:r>
            <a:endParaRPr lang="en-US" altLang="zh-CN" dirty="0"/>
          </a:p>
          <a:p>
            <a:pPr marL="68580" indent="0">
              <a:buNone/>
            </a:pPr>
            <a:r>
              <a:rPr lang="en-US" altLang="zh-CN" dirty="0"/>
              <a:t>人的钱财</a:t>
            </a:r>
            <a:endParaRPr lang="en-US" altLang="zh-CN" dirty="0"/>
          </a:p>
          <a:p>
            <a:pPr marL="68580" indent="0">
              <a:buNone/>
            </a:pPr>
            <a:endParaRPr lang="en-US" altLang="zh-CN" dirty="0"/>
          </a:p>
          <a:p>
            <a:pPr marL="68580" indent="0">
              <a:buNone/>
            </a:pPr>
            <a:r>
              <a:rPr lang="en-US" altLang="zh-CN" dirty="0"/>
              <a:t>  </a:t>
            </a:r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）小不与取是为他人利益而偷盗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66207"/>
            <a:ext cx="7024744" cy="587828"/>
          </a:xfrm>
        </p:spPr>
        <p:txBody>
          <a:bodyPr>
            <a:normAutofit fontScale="90000"/>
          </a:bodyPr>
          <a:lstStyle/>
          <a:p>
            <a:r>
              <a:rPr kumimoji="1" lang="zh-CN" altLang="en-US" dirty="0">
                <a:sym typeface="+mn-ea"/>
              </a:rPr>
              <a:t>不与取详细分析与讨论</a:t>
            </a:r>
            <a:endParaRPr lang="zh-C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305" y="1376045"/>
            <a:ext cx="7468870" cy="4950460"/>
          </a:xfrm>
        </p:spPr>
        <p:txBody>
          <a:bodyPr>
            <a:normAutofit fontScale="90000"/>
          </a:bodyPr>
          <a:lstStyle/>
          <a:p>
            <a:pPr marL="68580" indent="0">
              <a:buNone/>
            </a:pPr>
            <a:r>
              <a:rPr lang="zh-CN" dirty="0"/>
              <a:t>（</a:t>
            </a:r>
            <a:r>
              <a:rPr lang="en-US" altLang="zh-CN" dirty="0"/>
              <a:t>2</a:t>
            </a:r>
            <a:r>
              <a:rPr lang="zh-CN" dirty="0"/>
              <a:t>）中不与取：</a:t>
            </a:r>
            <a:endParaRPr lang="zh-CN" dirty="0"/>
          </a:p>
          <a:p>
            <a:pPr marL="68580" indent="0">
              <a:buNone/>
            </a:pPr>
            <a:r>
              <a:rPr lang="en-US" altLang="zh-CN" dirty="0"/>
              <a:t>  A</a:t>
            </a:r>
            <a:r>
              <a:rPr lang="zh-CN" altLang="en-US" dirty="0"/>
              <a:t>：普通盗取人的财物</a:t>
            </a:r>
            <a:endParaRPr lang="zh-CN" altLang="en-US" dirty="0"/>
          </a:p>
          <a:p>
            <a:pPr marL="68580" indent="0">
              <a:buNone/>
            </a:pPr>
            <a:r>
              <a:rPr lang="zh-CN" altLang="en-US" dirty="0"/>
              <a:t>  问题：擅自动用孩子的压岁钱或他的物品是</a:t>
            </a:r>
            <a:r>
              <a:rPr lang="en-US" altLang="zh-CN" dirty="0"/>
              <a:t>‘</a:t>
            </a:r>
            <a:r>
              <a:rPr lang="zh-CN" altLang="en-US" dirty="0"/>
              <a:t>不与取</a:t>
            </a:r>
            <a:r>
              <a:rPr lang="en-US" altLang="zh-CN" dirty="0"/>
              <a:t>’</a:t>
            </a:r>
            <a:r>
              <a:rPr lang="zh-CN" altLang="en-US" dirty="0"/>
              <a:t>吗？</a:t>
            </a:r>
            <a:endParaRPr lang="zh-CN" altLang="en-US" dirty="0"/>
          </a:p>
          <a:p>
            <a:pPr marL="68580" indent="0">
              <a:buNone/>
            </a:pPr>
            <a:endParaRPr lang="zh-CN" altLang="en-US" dirty="0"/>
          </a:p>
          <a:p>
            <a:pPr marL="68580" indent="0">
              <a:buNone/>
            </a:pPr>
            <a:r>
              <a:rPr lang="zh-CN" altLang="en-US" dirty="0"/>
              <a:t>   </a:t>
            </a:r>
            <a:r>
              <a:rPr lang="en-US" altLang="zh-CN" dirty="0"/>
              <a:t>B</a:t>
            </a:r>
            <a:r>
              <a:rPr lang="zh-CN" altLang="en-US" dirty="0"/>
              <a:t>：盗取动物与非人的财物</a:t>
            </a:r>
            <a:endParaRPr lang="zh-CN" altLang="en-US" dirty="0"/>
          </a:p>
          <a:p>
            <a:pPr marL="68580" indent="0">
              <a:buNone/>
            </a:pPr>
            <a:r>
              <a:rPr lang="zh-CN" altLang="en-US" dirty="0"/>
              <a:t>   问题：拿鸡蛋、牛奶、羊毛等算</a:t>
            </a:r>
            <a:r>
              <a:rPr lang="en-US" altLang="zh-CN" dirty="0"/>
              <a:t>‘</a:t>
            </a:r>
            <a:r>
              <a:rPr lang="zh-CN" altLang="en-US" dirty="0"/>
              <a:t>不与取</a:t>
            </a:r>
            <a:r>
              <a:rPr lang="en-US" altLang="zh-CN" dirty="0"/>
              <a:t>’</a:t>
            </a:r>
            <a:r>
              <a:rPr lang="zh-CN" altLang="en-US" dirty="0"/>
              <a:t>吗？</a:t>
            </a:r>
            <a:endParaRPr lang="zh-CN" altLang="en-US" dirty="0"/>
          </a:p>
          <a:p>
            <a:pPr marL="68580" indent="0">
              <a:buNone/>
            </a:pPr>
            <a:endParaRPr lang="zh-CN" altLang="en-US" dirty="0"/>
          </a:p>
          <a:p>
            <a:pPr marL="68580" indent="0">
              <a:buNone/>
            </a:pPr>
            <a:r>
              <a:rPr lang="zh-CN" altLang="en-US" dirty="0"/>
              <a:t>   </a:t>
            </a:r>
            <a:r>
              <a:rPr lang="en-US" altLang="zh-CN" dirty="0"/>
              <a:t>C: 以买通关系而获取财物也属偷盗</a:t>
            </a:r>
            <a:endParaRPr lang="en-US" altLang="zh-CN" dirty="0"/>
          </a:p>
          <a:p>
            <a:pPr marL="68580" indent="0">
              <a:buNone/>
            </a:pPr>
            <a:r>
              <a:rPr lang="en-US" altLang="zh-CN" dirty="0"/>
              <a:t>   D:</a:t>
            </a:r>
            <a:r>
              <a:rPr lang="zh-CN" altLang="en-US" dirty="0"/>
              <a:t>通过欺骗等手段</a:t>
            </a:r>
            <a:r>
              <a:rPr lang="en-US" altLang="zh-CN" dirty="0"/>
              <a:t>捞取不义之财</a:t>
            </a:r>
            <a:r>
              <a:rPr lang="zh-CN" altLang="en-US" dirty="0"/>
              <a:t>（非正当经营）</a:t>
            </a:r>
            <a:endParaRPr lang="zh-CN" altLang="en-US" dirty="0"/>
          </a:p>
          <a:p>
            <a:pPr marL="68580" indent="0">
              <a:buNone/>
            </a:pPr>
            <a:r>
              <a:rPr lang="en-US" altLang="zh-CN" dirty="0"/>
              <a:t>   E: </a:t>
            </a:r>
            <a:r>
              <a:rPr lang="zh-CN" altLang="en-US" dirty="0"/>
              <a:t>没有功德之人狡诈蒙骗信众之行为</a:t>
            </a:r>
            <a:endParaRPr lang="zh-CN" altLang="en-US" dirty="0"/>
          </a:p>
          <a:p>
            <a:pPr marL="68580" indent="0">
              <a:buNone/>
            </a:pPr>
            <a:r>
              <a:rPr lang="zh-CN" altLang="en-US" dirty="0"/>
              <a:t>  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66207"/>
            <a:ext cx="7024744" cy="587828"/>
          </a:xfrm>
        </p:spPr>
        <p:txBody>
          <a:bodyPr>
            <a:normAutofit fontScale="90000"/>
          </a:bodyPr>
          <a:lstStyle/>
          <a:p>
            <a:r>
              <a:rPr kumimoji="1" lang="zh-CN" altLang="en-US" dirty="0">
                <a:sym typeface="+mn-ea"/>
              </a:rPr>
              <a:t>不与取详细分析与讨论</a:t>
            </a:r>
            <a:endParaRPr lang="zh-C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1825" y="1376045"/>
            <a:ext cx="7872095" cy="1722755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zh-CN" sz="2000" dirty="0"/>
              <a:t>（</a:t>
            </a:r>
            <a:r>
              <a:rPr lang="en-US" altLang="zh-CN" sz="2000" dirty="0"/>
              <a:t>3</a:t>
            </a:r>
            <a:r>
              <a:rPr lang="zh-CN" sz="2000" dirty="0"/>
              <a:t>）小不与取：为他人利益而偷盗有意义吗？  （</a:t>
            </a:r>
            <a:r>
              <a:rPr lang="zh-CN" sz="1600" dirty="0"/>
              <a:t>《胜道宝鬘论》节选）</a:t>
            </a:r>
            <a:endParaRPr lang="en-US" altLang="zh-CN" sz="2000" dirty="0"/>
          </a:p>
          <a:p>
            <a:pPr marL="68580" indent="0">
              <a:buNone/>
            </a:pPr>
            <a:r>
              <a:rPr lang="en-US" altLang="zh-CN" dirty="0"/>
              <a:t>  </a:t>
            </a:r>
            <a:r>
              <a:rPr lang="zh-CN" altLang="en-US" dirty="0"/>
              <a:t>  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276350" y="2653665"/>
            <a:ext cx="605599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>
                <a:hlinkClick r:id="rId1" tooltip="" action="ppaction://hlinkfile"/>
              </a:rPr>
              <a:t>https://share.weiyun.com/5cObMQG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66207"/>
            <a:ext cx="7024744" cy="587828"/>
          </a:xfrm>
        </p:spPr>
        <p:txBody>
          <a:bodyPr>
            <a:normAutofit fontScale="90000"/>
          </a:bodyPr>
          <a:lstStyle/>
          <a:p>
            <a:r>
              <a:rPr kumimoji="1" lang="zh-CN" altLang="en-US" dirty="0">
                <a:sym typeface="+mn-ea"/>
              </a:rPr>
              <a:t>不与取详细分析与讨论</a:t>
            </a:r>
            <a:endParaRPr lang="zh-C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7565" y="1574800"/>
            <a:ext cx="7468870" cy="4629785"/>
          </a:xfrm>
        </p:spPr>
        <p:txBody>
          <a:bodyPr>
            <a:normAutofit fontScale="90000"/>
          </a:bodyPr>
          <a:lstStyle/>
          <a:p>
            <a:pPr marL="68580" indent="0">
              <a:buNone/>
            </a:pPr>
            <a:r>
              <a:rPr lang="en-US" dirty="0"/>
              <a:t>3.</a:t>
            </a:r>
            <a:r>
              <a:rPr lang="en-US" dirty="0">
                <a:latin typeface="微软雅黑" panose="020B0503020204020204" charset="-122"/>
                <a:ea typeface="微软雅黑" panose="020B0503020204020204" charset="-122"/>
              </a:rPr>
              <a:t>不与取的五个条件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（更为严厉的戒律标准）</a:t>
            </a:r>
            <a:r>
              <a:rPr lang="en-US" dirty="0">
                <a:latin typeface="微软雅黑" panose="020B0503020204020204" charset="-122"/>
                <a:ea typeface="微软雅黑" panose="020B0503020204020204" charset="-122"/>
              </a:rPr>
              <a:t>：</a:t>
            </a:r>
            <a:endParaRPr lang="en-US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>
              <a:buNone/>
            </a:pPr>
            <a:r>
              <a:rPr lang="en-US" sz="2000" dirty="0">
                <a:latin typeface="微软雅黑" panose="020B0503020204020204" charset="-122"/>
                <a:ea typeface="微软雅黑" panose="020B0503020204020204" charset="-122"/>
              </a:rPr>
              <a:t>一、知道是别人的财物；</a:t>
            </a:r>
            <a:endParaRPr lang="en-US" sz="2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>
              <a:buNone/>
            </a:pPr>
            <a:r>
              <a:rPr lang="en-US" sz="2000" dirty="0">
                <a:latin typeface="微软雅黑" panose="020B0503020204020204" charset="-122"/>
                <a:ea typeface="微软雅黑" panose="020B0503020204020204" charset="-122"/>
              </a:rPr>
              <a:t>二、产生了偷盗的念头；</a:t>
            </a:r>
            <a:endParaRPr lang="en-US" sz="2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>
              <a:buNone/>
            </a:pPr>
            <a:r>
              <a:rPr lang="en-US" sz="2000" dirty="0">
                <a:latin typeface="微软雅黑" panose="020B0503020204020204" charset="-122"/>
                <a:ea typeface="微软雅黑" panose="020B0503020204020204" charset="-122"/>
              </a:rPr>
              <a:t>三、把财物取出来；</a:t>
            </a:r>
            <a:endParaRPr lang="en-US" sz="2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>
              <a:buNone/>
            </a:pPr>
            <a:r>
              <a:rPr lang="en-US" sz="2000" dirty="0">
                <a:latin typeface="微软雅黑" panose="020B0503020204020204" charset="-122"/>
                <a:ea typeface="微软雅黑" panose="020B0503020204020204" charset="-122"/>
              </a:rPr>
              <a:t>四、使财物离开原来的地方；</a:t>
            </a:r>
            <a:endParaRPr lang="en-US" sz="2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>
              <a:buNone/>
            </a:pPr>
            <a:r>
              <a:rPr lang="en-US" sz="2000" dirty="0">
                <a:latin typeface="微软雅黑" panose="020B0503020204020204" charset="-122"/>
                <a:ea typeface="微软雅黑" panose="020B0503020204020204" charset="-122"/>
              </a:rPr>
              <a:t>五、心中生起“这个财物已经属于我”的念头</a:t>
            </a:r>
            <a:endParaRPr lang="en-US" sz="2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>
              <a:buNone/>
            </a:pPr>
            <a:r>
              <a:rPr lang="en-US" altLang="zh-CN" dirty="0"/>
              <a:t> </a:t>
            </a:r>
            <a:r>
              <a:rPr lang="zh-CN" altLang="en-US" dirty="0"/>
              <a:t>  </a:t>
            </a:r>
            <a:endParaRPr lang="zh-CN" altLang="en-US" dirty="0"/>
          </a:p>
          <a:p>
            <a:pPr marL="68580" indent="0">
              <a:buNone/>
            </a:pPr>
            <a:r>
              <a:rPr lang="zh-CN" altLang="en-US" dirty="0"/>
              <a:t>《慧灯禅修班教材三》中不与取的四个条件是：</a:t>
            </a:r>
            <a:endParaRPr lang="zh-CN" altLang="en-US" dirty="0"/>
          </a:p>
          <a:p>
            <a:pPr marL="68580" indent="0">
              <a:buNone/>
            </a:pPr>
            <a:r>
              <a:rPr lang="zh-CN" altLang="en-US" sz="2000" dirty="0"/>
              <a:t>第一，他人的财物；</a:t>
            </a:r>
            <a:endParaRPr lang="zh-CN" altLang="en-US" sz="2000" dirty="0"/>
          </a:p>
          <a:p>
            <a:pPr marL="68580" indent="0">
              <a:buNone/>
            </a:pPr>
            <a:r>
              <a:rPr lang="zh-CN" altLang="en-US" sz="2000" dirty="0"/>
              <a:t>第二，有欲偷动机；</a:t>
            </a:r>
            <a:endParaRPr lang="zh-CN" altLang="en-US" sz="2000" dirty="0"/>
          </a:p>
          <a:p>
            <a:pPr marL="68580" indent="0">
              <a:buNone/>
            </a:pPr>
            <a:r>
              <a:rPr lang="zh-CN" altLang="en-US" sz="2000" dirty="0"/>
              <a:t>第三，设法去拿；</a:t>
            </a:r>
            <a:endParaRPr lang="zh-CN" altLang="en-US" sz="2000" dirty="0"/>
          </a:p>
          <a:p>
            <a:pPr marL="68580" indent="0">
              <a:buNone/>
            </a:pPr>
            <a:r>
              <a:rPr lang="zh-CN" altLang="en-US" sz="2000" dirty="0"/>
              <a:t>第四，觉得从此以后这些财物就是我的了，这样的想法就叫结果。</a:t>
            </a:r>
            <a:endParaRPr lang="zh-CN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66207"/>
            <a:ext cx="7024744" cy="587828"/>
          </a:xfrm>
        </p:spPr>
        <p:txBody>
          <a:bodyPr>
            <a:normAutofit fontScale="90000"/>
          </a:bodyPr>
          <a:lstStyle/>
          <a:p>
            <a:r>
              <a:rPr kumimoji="1" lang="zh-CN" altLang="en-US" dirty="0">
                <a:sym typeface="+mn-ea"/>
              </a:rPr>
              <a:t>不与取详细分析与讨论</a:t>
            </a:r>
            <a:endParaRPr lang="zh-C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7565" y="1574800"/>
            <a:ext cx="7468870" cy="4629785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/>
              <a:t>4.</a:t>
            </a:r>
            <a:r>
              <a:rPr lang="zh-CN" dirty="0">
                <a:latin typeface="微软雅黑" panose="020B0503020204020204" charset="-122"/>
                <a:ea typeface="微软雅黑" panose="020B0503020204020204" charset="-122"/>
              </a:rPr>
              <a:t>容易犯不与取之人（特点）</a:t>
            </a:r>
            <a:endParaRPr lang="zh-CN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>
              <a:buNone/>
            </a:pPr>
            <a:endParaRPr lang="zh-CN" altLang="en-US" sz="2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>
              <a:buNone/>
            </a:pPr>
            <a:r>
              <a:rPr lang="zh-CN" altLang="en-US" sz="2000" dirty="0"/>
              <a:t>大吝啬、所需甚多、贪得无厌、恬不知耻、催税所逼、惩罚所迫</a:t>
            </a:r>
            <a:endParaRPr lang="zh-CN" altLang="en-US" sz="2000" dirty="0"/>
          </a:p>
          <a:p>
            <a:pPr marL="68580" indent="0">
              <a:buNone/>
            </a:pPr>
            <a:endParaRPr lang="zh-CN" altLang="en-US" sz="2000" dirty="0"/>
          </a:p>
          <a:p>
            <a:pPr marL="68580" indent="0">
              <a:buNone/>
            </a:pPr>
            <a:r>
              <a:rPr lang="zh-CN" altLang="en-US" sz="2000" dirty="0"/>
              <a:t>总结：为了来世的安乐，我们千万不要去偷盗。</a:t>
            </a:r>
            <a:endParaRPr lang="zh-CN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66207"/>
            <a:ext cx="7024744" cy="587828"/>
          </a:xfrm>
        </p:spPr>
        <p:txBody>
          <a:bodyPr>
            <a:normAutofit fontScale="90000"/>
          </a:bodyPr>
          <a:lstStyle/>
          <a:p>
            <a:r>
              <a:rPr kumimoji="1" lang="zh-CN" altLang="en-US" dirty="0">
                <a:sym typeface="+mn-ea"/>
              </a:rPr>
              <a:t>不与取详细分析与讨论</a:t>
            </a:r>
            <a:endParaRPr lang="zh-C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525" y="1179830"/>
            <a:ext cx="7468870" cy="677545"/>
          </a:xfrm>
        </p:spPr>
        <p:txBody>
          <a:bodyPr>
            <a:normAutofit fontScale="90000"/>
          </a:bodyPr>
          <a:lstStyle/>
          <a:p>
            <a:pPr marL="68580" indent="0">
              <a:buNone/>
            </a:pPr>
            <a:r>
              <a:rPr lang="zh-CN" dirty="0">
                <a:latin typeface="微软雅黑" panose="020B0503020204020204" charset="-122"/>
                <a:ea typeface="微软雅黑" panose="020B0503020204020204" charset="-122"/>
              </a:rPr>
              <a:t>公案学习：盗窃三宝之财（在家人篇）</a:t>
            </a:r>
            <a:r>
              <a:rPr lang="zh-CN" dirty="0">
                <a:solidFill>
                  <a:schemeClr val="accent3"/>
                </a:solidFill>
                <a:latin typeface="微软雅黑" panose="020B0503020204020204" charset="-122"/>
                <a:ea typeface="微软雅黑" panose="020B0503020204020204" charset="-122"/>
              </a:rPr>
              <a:t>链接为全文开示</a:t>
            </a:r>
            <a:endParaRPr lang="zh-CN" dirty="0">
              <a:solidFill>
                <a:schemeClr val="accent3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>
              <a:buNone/>
            </a:pPr>
            <a:endParaRPr lang="zh-CN" altLang="en-US" sz="2000" dirty="0">
              <a:solidFill>
                <a:schemeClr val="accent3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>
              <a:buNone/>
            </a:pPr>
            <a:endParaRPr lang="zh-CN" altLang="en-US" sz="2000" dirty="0"/>
          </a:p>
        </p:txBody>
      </p:sp>
      <p:sp>
        <p:nvSpPr>
          <p:cNvPr id="5" name="文本框 4"/>
          <p:cNvSpPr txBox="1"/>
          <p:nvPr/>
        </p:nvSpPr>
        <p:spPr>
          <a:xfrm>
            <a:off x="1043305" y="1946275"/>
            <a:ext cx="687324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>
                <a:hlinkClick r:id="rId1" tooltip=""/>
              </a:rPr>
              <a:t>http://www.zhibeifw.com/vp/zcjtfjj-d48k/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66207"/>
            <a:ext cx="7024744" cy="587828"/>
          </a:xfrm>
        </p:spPr>
        <p:txBody>
          <a:bodyPr>
            <a:normAutofit fontScale="90000"/>
          </a:bodyPr>
          <a:lstStyle/>
          <a:p>
            <a:r>
              <a:rPr kumimoji="1" lang="zh-CN" altLang="en-US" dirty="0">
                <a:sym typeface="+mn-ea"/>
              </a:rPr>
              <a:t>不与取详细分析与讨论</a:t>
            </a:r>
            <a:endParaRPr lang="zh-C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525" y="1179830"/>
            <a:ext cx="7468870" cy="677545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zh-CN" dirty="0">
                <a:latin typeface="微软雅黑" panose="020B0503020204020204" charset="-122"/>
                <a:ea typeface="微软雅黑" panose="020B0503020204020204" charset="-122"/>
              </a:rPr>
              <a:t>讨论：如果盗取过三宝之财该怎么办呢？</a:t>
            </a:r>
            <a:endParaRPr lang="zh-CN" altLang="en-US" sz="2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>
              <a:buNone/>
            </a:pPr>
            <a:endParaRPr lang="zh-CN" altLang="en-US" sz="2000" dirty="0"/>
          </a:p>
        </p:txBody>
      </p:sp>
      <p:sp>
        <p:nvSpPr>
          <p:cNvPr id="4" name="文本框 3"/>
          <p:cNvSpPr txBox="1"/>
          <p:nvPr/>
        </p:nvSpPr>
        <p:spPr>
          <a:xfrm>
            <a:off x="1120140" y="2027555"/>
            <a:ext cx="687006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>
                <a:hlinkClick r:id="rId1" tooltip="" action="ppaction://hlinkfile"/>
              </a:rPr>
              <a:t>https://share.weiyun.com/5roH9vQ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pic>
        <p:nvPicPr>
          <p:cNvPr id="4" name="图片 3" descr="09bOOOPIC8b_1024.jpg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564890" y="358775"/>
            <a:ext cx="1198245" cy="50482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zh-CN" altLang="en-US" sz="6600" dirty="0" smtClean="0">
                <a:solidFill>
                  <a:srgbClr val="4F6228"/>
                </a:solidFill>
                <a:latin typeface="+mj-ea"/>
                <a:ea typeface="+mj-ea"/>
                <a:cs typeface="华文隶书" panose="02010800040101010101" charset="-122"/>
              </a:rPr>
              <a:t>不与取修法</a:t>
            </a:r>
            <a:r>
              <a:rPr kumimoji="1" lang="en-US" altLang="zh-CN" sz="6600" dirty="0" smtClean="0">
                <a:solidFill>
                  <a:srgbClr val="4F6228"/>
                </a:solidFill>
                <a:latin typeface="+mj-ea"/>
                <a:ea typeface="+mj-ea"/>
                <a:cs typeface="华文隶书" panose="02010800040101010101" charset="-122"/>
              </a:rPr>
              <a:t> </a:t>
            </a:r>
            <a:endParaRPr kumimoji="1" lang="zh-CN" altLang="en-US" sz="6600" dirty="0">
              <a:solidFill>
                <a:srgbClr val="4F6228"/>
              </a:solidFill>
              <a:latin typeface="+mj-ea"/>
              <a:ea typeface="+mj-ea"/>
              <a:cs typeface="华文隶书" panose="0201080004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2169"/>
          </a:xfrm>
        </p:spPr>
        <p:txBody>
          <a:bodyPr>
            <a:normAutofit fontScale="90000"/>
          </a:bodyPr>
          <a:lstStyle/>
          <a:p>
            <a:r>
              <a:rPr kumimoji="1" lang="zh-CN" altLang="en-US" sz="3600" dirty="0" smtClean="0"/>
              <a:t>三</a:t>
            </a:r>
            <a:r>
              <a:rPr kumimoji="1" lang="en-US" altLang="zh-CN" sz="3600" dirty="0" smtClean="0"/>
              <a:t>.</a:t>
            </a:r>
            <a:r>
              <a:rPr kumimoji="1" lang="zh-CN" altLang="en-US" sz="3600" dirty="0" smtClean="0"/>
              <a:t>法义归摄</a:t>
            </a:r>
            <a:endParaRPr kumimoji="1"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54050" y="1778000"/>
            <a:ext cx="7910830" cy="4054475"/>
          </a:xfrm>
        </p:spPr>
        <p:txBody>
          <a:bodyPr>
            <a:normAutofit lnSpcReduction="20000"/>
          </a:bodyPr>
          <a:lstStyle/>
          <a:p>
            <a:pPr marL="68580" indent="0">
              <a:buNone/>
            </a:pPr>
            <a:r>
              <a:rPr kumimoji="1" lang="en-US" altLang="zh-CN" dirty="0"/>
              <a:t>1</a:t>
            </a:r>
            <a:r>
              <a:rPr kumimoji="1" lang="zh-CN" altLang="en-US" dirty="0"/>
              <a:t>、不与取即偷盗，意思是故意占用别人的财物</a:t>
            </a:r>
            <a:endParaRPr kumimoji="1" lang="zh-CN" altLang="en-US" dirty="0"/>
          </a:p>
          <a:p>
            <a:pPr marL="68580" indent="0">
              <a:buNone/>
            </a:pPr>
            <a:r>
              <a:rPr kumimoji="1" lang="zh-CN" altLang="en-US" dirty="0"/>
              <a:t>    以三宝财物、普通财物、为他人盗取分为三种</a:t>
            </a:r>
            <a:endParaRPr kumimoji="1" lang="zh-CN" altLang="en-US" dirty="0"/>
          </a:p>
          <a:p>
            <a:pPr marL="68580" indent="0">
              <a:buNone/>
            </a:pPr>
            <a:endParaRPr kumimoji="1" lang="zh-CN" altLang="en-US" dirty="0"/>
          </a:p>
          <a:p>
            <a:pPr marL="68580" indent="0">
              <a:buNone/>
            </a:pPr>
            <a:r>
              <a:rPr kumimoji="1" lang="en-US" altLang="zh-CN" dirty="0"/>
              <a:t>2</a:t>
            </a:r>
            <a:r>
              <a:rPr kumimoji="1" lang="zh-CN" altLang="en-US" dirty="0"/>
              <a:t>、四种果报：</a:t>
            </a:r>
            <a:endParaRPr kumimoji="1" lang="zh-CN" altLang="en-US" dirty="0"/>
          </a:p>
          <a:p>
            <a:pPr marL="68580" indent="0">
              <a:buNone/>
            </a:pPr>
            <a:r>
              <a:rPr kumimoji="1" lang="zh-CN" altLang="en-US" dirty="0"/>
              <a:t>      异熟果</a:t>
            </a:r>
            <a:r>
              <a:rPr kumimoji="1" lang="en-US" altLang="zh-CN" dirty="0"/>
              <a:t>--</a:t>
            </a:r>
            <a:r>
              <a:rPr kumimoji="1" lang="zh-CN" altLang="en-US" dirty="0"/>
              <a:t>以发心严重程度分三恶趣</a:t>
            </a:r>
            <a:endParaRPr kumimoji="1" lang="zh-CN" altLang="en-US" dirty="0"/>
          </a:p>
          <a:p>
            <a:pPr marL="68580" indent="0">
              <a:buNone/>
            </a:pPr>
            <a:r>
              <a:rPr kumimoji="1" lang="zh-CN" altLang="en-US" dirty="0"/>
              <a:t>      受等流果</a:t>
            </a:r>
            <a:r>
              <a:rPr kumimoji="1" lang="en-US" altLang="zh-CN" dirty="0"/>
              <a:t>--</a:t>
            </a:r>
            <a:r>
              <a:rPr kumimoji="1" lang="zh-CN" altLang="en-US" dirty="0"/>
              <a:t>受用贫乏、无积累财富、</a:t>
            </a:r>
            <a:endParaRPr kumimoji="1" lang="zh-CN" altLang="en-US" dirty="0"/>
          </a:p>
          <a:p>
            <a:pPr marL="68580" indent="0">
              <a:buNone/>
            </a:pPr>
            <a:r>
              <a:rPr kumimoji="1" lang="zh-CN" altLang="en-US" dirty="0"/>
              <a:t>      行等流果</a:t>
            </a:r>
            <a:r>
              <a:rPr kumimoji="1" lang="en-US" altLang="zh-CN" dirty="0"/>
              <a:t>--</a:t>
            </a:r>
            <a:r>
              <a:rPr kumimoji="1" lang="zh-CN" altLang="en-US" dirty="0"/>
              <a:t>喜欢偷盗</a:t>
            </a:r>
            <a:endParaRPr kumimoji="1" lang="zh-CN" altLang="en-US" dirty="0"/>
          </a:p>
          <a:p>
            <a:pPr marL="68580" indent="0">
              <a:buNone/>
            </a:pPr>
            <a:r>
              <a:rPr kumimoji="1" lang="zh-CN" altLang="en-US" dirty="0"/>
              <a:t>      增上果</a:t>
            </a:r>
            <a:r>
              <a:rPr kumimoji="1" lang="en-US" altLang="zh-CN" dirty="0"/>
              <a:t>--</a:t>
            </a:r>
            <a:r>
              <a:rPr kumimoji="1" lang="zh-CN" altLang="en-US" dirty="0"/>
              <a:t>生在</a:t>
            </a:r>
            <a:r>
              <a:rPr kumimoji="1" lang="zh-CN" altLang="en-US" dirty="0">
                <a:sym typeface="+mn-ea"/>
              </a:rPr>
              <a:t>营生困难的环境中</a:t>
            </a:r>
            <a:endParaRPr kumimoji="1" lang="zh-CN" altLang="en-US" dirty="0">
              <a:sym typeface="+mn-ea"/>
            </a:endParaRPr>
          </a:p>
          <a:p>
            <a:pPr marL="68580" indent="0">
              <a:buNone/>
            </a:pPr>
            <a:endParaRPr kumimoji="1" lang="zh-CN" altLang="en-US" dirty="0">
              <a:sym typeface="+mn-ea"/>
            </a:endParaRPr>
          </a:p>
          <a:p>
            <a:pPr marL="68580" indent="0">
              <a:buNone/>
            </a:pPr>
            <a:r>
              <a:rPr kumimoji="1" lang="en-US" altLang="zh-CN" dirty="0">
                <a:sym typeface="+mn-ea"/>
              </a:rPr>
              <a:t>3</a:t>
            </a:r>
            <a:r>
              <a:rPr kumimoji="1" lang="zh-CN" altLang="en-US" dirty="0">
                <a:sym typeface="+mn-ea"/>
              </a:rPr>
              <a:t>、结合自身想</a:t>
            </a:r>
            <a:r>
              <a:rPr kumimoji="1" lang="en-US" altLang="zh-CN" dirty="0">
                <a:sym typeface="+mn-ea"/>
              </a:rPr>
              <a:t>--</a:t>
            </a:r>
            <a:r>
              <a:rPr kumimoji="1" lang="zh-CN" altLang="en-US" dirty="0">
                <a:sym typeface="+mn-ea"/>
              </a:rPr>
              <a:t>四对治力忏悔</a:t>
            </a:r>
            <a:r>
              <a:rPr kumimoji="1" lang="en-US" altLang="zh-CN" dirty="0">
                <a:sym typeface="+mn-ea"/>
              </a:rPr>
              <a:t>+</a:t>
            </a:r>
            <a:r>
              <a:rPr kumimoji="1" lang="zh-CN" altLang="en-US" dirty="0">
                <a:sym typeface="+mn-ea"/>
              </a:rPr>
              <a:t>悲悯众生</a:t>
            </a:r>
            <a:r>
              <a:rPr kumimoji="1" lang="en-US" altLang="zh-CN" dirty="0">
                <a:sym typeface="+mn-ea"/>
              </a:rPr>
              <a:t>+</a:t>
            </a:r>
            <a:r>
              <a:rPr kumimoji="1" lang="zh-CN" altLang="en-US" dirty="0">
                <a:sym typeface="+mn-ea"/>
              </a:rPr>
              <a:t>励力修行</a:t>
            </a:r>
            <a:endParaRPr kumimoji="1" lang="zh-CN" altLang="en-US" dirty="0">
              <a:sym typeface="+mn-ea"/>
            </a:endParaRPr>
          </a:p>
          <a:p>
            <a:pPr marL="68580" indent="0">
              <a:buNone/>
            </a:pPr>
            <a:endParaRPr kumimoji="1" lang="zh-CN" alt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kumimoji="1" lang="en-US" altLang="zh-CN" dirty="0" smtClean="0"/>
            </a:br>
            <a:r>
              <a:rPr kumimoji="1" lang="zh-CN" altLang="en-US" dirty="0" smtClean="0"/>
              <a:t>一、因果修法标准（复习巩固）</a:t>
            </a:r>
            <a:br>
              <a:rPr kumimoji="1" lang="en-US" altLang="zh-CN" dirty="0"/>
            </a:br>
            <a:r>
              <a:rPr kumimoji="1" lang="zh-CN" altLang="en-US" dirty="0" smtClean="0"/>
              <a:t>二、不与取概念学习与讨论</a:t>
            </a:r>
            <a:br>
              <a:rPr kumimoji="1" lang="en-US" altLang="zh-CN" dirty="0" smtClean="0"/>
            </a:br>
            <a:r>
              <a:rPr kumimoji="1" lang="zh-CN" altLang="en-US" dirty="0"/>
              <a:t>三、修法要点归摄</a:t>
            </a:r>
            <a:br>
              <a:rPr kumimoji="1" lang="en-US" altLang="zh-CN" dirty="0" smtClean="0"/>
            </a:br>
            <a:endParaRPr kumimoji="1"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pic>
        <p:nvPicPr>
          <p:cNvPr id="6" name="图片 5" descr="u=157268697,2765120587&amp;fm=21&amp;gp=0.jpg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644" y="4262905"/>
            <a:ext cx="6637467" cy="152470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3105" y="657225"/>
            <a:ext cx="6927215" cy="379730"/>
          </a:xfrm>
        </p:spPr>
        <p:txBody>
          <a:bodyPr>
            <a:normAutofit fontScale="90000"/>
          </a:bodyPr>
          <a:lstStyle/>
          <a:p>
            <a:r>
              <a:rPr kumimoji="1" lang="zh-CN" altLang="en-US" dirty="0" smtClean="0"/>
              <a:t>一</a:t>
            </a:r>
            <a:r>
              <a:rPr kumimoji="1" lang="en-US" altLang="zh-CN" dirty="0" smtClean="0"/>
              <a:t>. </a:t>
            </a:r>
            <a:r>
              <a:rPr kumimoji="1" lang="zh-CN" altLang="en-US" dirty="0" smtClean="0"/>
              <a:t>因果修法标准</a:t>
            </a:r>
            <a:r>
              <a:rPr kumimoji="1" lang="zh-CN" altLang="en-US" sz="2000" dirty="0" smtClean="0"/>
              <a:t>（</a:t>
            </a:r>
            <a:r>
              <a:rPr kumimoji="1" lang="en-US" altLang="zh-CN" sz="2000" dirty="0" smtClean="0"/>
              <a:t>2110331</a:t>
            </a:r>
            <a:r>
              <a:rPr kumimoji="1" lang="zh-CN" altLang="en-US" sz="2000" dirty="0" smtClean="0"/>
              <a:t>开示节选）</a:t>
            </a:r>
            <a:endParaRPr kumimoji="1" lang="zh-CN" altLang="en-US" sz="2000" dirty="0" smtClean="0"/>
          </a:p>
        </p:txBody>
      </p:sp>
      <p:sp>
        <p:nvSpPr>
          <p:cNvPr id="3" name="内容占位符 2"/>
          <p:cNvSpPr/>
          <p:nvPr>
            <p:ph idx="1"/>
          </p:nvPr>
        </p:nvSpPr>
        <p:spPr/>
        <p:txBody>
          <a:bodyPr/>
          <a:p>
            <a:r>
              <a:rPr lang="zh-CN" altLang="en-US">
                <a:hlinkClick r:id="rId1" tooltip="" action="ppaction://hlinkfile"/>
              </a:rPr>
              <a:t>https://share.weiyun.com/5A4Gx8v</a:t>
            </a:r>
            <a:endParaRPr lang="zh-CN" altLang="en-U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dirty="0" smtClean="0">
                <a:sym typeface="+mn-ea"/>
              </a:rPr>
              <a:t>因果修法标准</a:t>
            </a:r>
            <a:r>
              <a:rPr kumimoji="1" lang="en-US" altLang="zh-CN" dirty="0" smtClean="0">
                <a:sym typeface="+mn-ea"/>
              </a:rPr>
              <a:t>-</a:t>
            </a:r>
            <a:r>
              <a:rPr kumimoji="1" lang="zh-CN" altLang="en-US" dirty="0" smtClean="0">
                <a:sym typeface="+mn-ea"/>
              </a:rPr>
              <a:t>小结</a:t>
            </a:r>
            <a:endParaRPr kumimoji="1" lang="zh-CN" altLang="en-US" dirty="0" smtClean="0">
              <a:sym typeface="+mn-ea"/>
            </a:endParaRPr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1043492" y="2299063"/>
            <a:ext cx="6777317" cy="3533566"/>
          </a:xfrm>
        </p:spPr>
        <p:txBody>
          <a:bodyPr>
            <a:normAutofit/>
          </a:bodyPr>
          <a:lstStyle/>
          <a:p>
            <a:endParaRPr kumimoji="1" lang="en-US" altLang="zh-CN" dirty="0" smtClean="0"/>
          </a:p>
          <a:p>
            <a:pPr marL="6858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</a:t>
            </a:r>
            <a:endParaRPr kumimoji="1" lang="zh-CN" altLang="en-US" dirty="0" smtClean="0">
              <a:solidFill>
                <a:srgbClr val="FF0000"/>
              </a:solidFill>
            </a:endParaRPr>
          </a:p>
          <a:p>
            <a:pPr marL="68580" indent="0">
              <a:buNone/>
            </a:pPr>
            <a:endParaRPr kumimoji="1" lang="zh-CN" altLang="en-US" dirty="0"/>
          </a:p>
        </p:txBody>
      </p:sp>
      <p:sp>
        <p:nvSpPr>
          <p:cNvPr id="2" name="内容占位符 2"/>
          <p:cNvSpPr/>
          <p:nvPr/>
        </p:nvSpPr>
        <p:spPr>
          <a:xfrm>
            <a:off x="788035" y="2323465"/>
            <a:ext cx="7485380" cy="3509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58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65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894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53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/>
              <a:t>最低标准：修法前后有明显的变化；对因果有深信不疑的定解</a:t>
            </a:r>
            <a:endParaRPr lang="zh-CN" altLang="en-US"/>
          </a:p>
          <a:p>
            <a:r>
              <a:rPr lang="zh-CN" altLang="en-US"/>
              <a:t>深刻了知因果是轮回之根，因此清晰明了断除此根源的修行次第：</a:t>
            </a:r>
            <a:endParaRPr lang="zh-CN" altLang="en-US"/>
          </a:p>
          <a:p>
            <a:pPr marL="68580" indent="0">
              <a:buNone/>
            </a:pPr>
            <a:r>
              <a:rPr lang="zh-CN" altLang="en-US"/>
              <a:t>   </a:t>
            </a:r>
            <a:r>
              <a:rPr lang="zh-CN" altLang="en-US" sz="2000"/>
              <a:t>（</a:t>
            </a:r>
            <a:r>
              <a:rPr lang="en-US" altLang="zh-CN" sz="2000"/>
              <a:t>1</a:t>
            </a:r>
            <a:r>
              <a:rPr lang="zh-CN" altLang="en-US" sz="2000"/>
              <a:t>）断除堕恶之因：断恶行善</a:t>
            </a:r>
            <a:r>
              <a:rPr lang="en-US" altLang="zh-CN" sz="2000"/>
              <a:t>+</a:t>
            </a:r>
            <a:r>
              <a:rPr lang="zh-CN" altLang="en-US" sz="2000"/>
              <a:t>金刚萨埵法门</a:t>
            </a:r>
            <a:endParaRPr lang="zh-CN" altLang="en-US" sz="2000"/>
          </a:p>
          <a:p>
            <a:pPr marL="68580" indent="0">
              <a:buNone/>
            </a:pPr>
            <a:r>
              <a:rPr lang="zh-CN" altLang="en-US" sz="2000"/>
              <a:t>   （</a:t>
            </a:r>
            <a:r>
              <a:rPr lang="en-US" altLang="zh-CN" sz="2000"/>
              <a:t>2</a:t>
            </a:r>
            <a:r>
              <a:rPr lang="zh-CN" altLang="en-US" sz="2000"/>
              <a:t>）断除善趣之因：证悟空性</a:t>
            </a:r>
            <a:endParaRPr lang="zh-CN" altLang="en-US" sz="2000"/>
          </a:p>
          <a:p>
            <a:pPr marL="68580" indent="0">
              <a:buNone/>
            </a:pPr>
            <a:r>
              <a:rPr lang="zh-CN" altLang="en-US" sz="2000"/>
              <a:t>   （</a:t>
            </a:r>
            <a:r>
              <a:rPr lang="en-US" altLang="zh-CN" sz="2000"/>
              <a:t>3</a:t>
            </a:r>
            <a:r>
              <a:rPr lang="zh-CN" altLang="en-US" sz="2000"/>
              <a:t>）得到一地菩萨的果位以后便不再造新业</a:t>
            </a:r>
            <a:r>
              <a:rPr lang="en-US" altLang="zh-CN" sz="2000"/>
              <a:t>--</a:t>
            </a:r>
            <a:r>
              <a:rPr lang="zh-CN" altLang="en-US" sz="2000"/>
              <a:t>旧业通过（</a:t>
            </a:r>
            <a:r>
              <a:rPr lang="en-US" altLang="zh-CN" sz="2000"/>
              <a:t>1+2</a:t>
            </a:r>
            <a:r>
              <a:rPr lang="zh-CN" altLang="en-US" sz="2000"/>
              <a:t>）已经消除，未来的新业不再造作，那么从此也就脱离了轮回。</a:t>
            </a:r>
            <a:endParaRPr lang="zh-CN" altLang="en-US" sz="2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043305" y="1027430"/>
            <a:ext cx="7025005" cy="838200"/>
          </a:xfrm>
        </p:spPr>
        <p:txBody>
          <a:bodyPr>
            <a:normAutofit/>
          </a:bodyPr>
          <a:lstStyle/>
          <a:p>
            <a:r>
              <a:rPr kumimoji="1" lang="zh-CN" altLang="en-US" dirty="0" smtClean="0">
                <a:sym typeface="+mn-ea"/>
              </a:rPr>
              <a:t>因果修法标准</a:t>
            </a:r>
            <a:r>
              <a:rPr kumimoji="1" lang="en-US" altLang="zh-CN" dirty="0" smtClean="0">
                <a:sym typeface="+mn-ea"/>
              </a:rPr>
              <a:t>-</a:t>
            </a:r>
            <a:r>
              <a:rPr kumimoji="1" lang="zh-CN" altLang="en-US" dirty="0" smtClean="0">
                <a:sym typeface="+mn-ea"/>
              </a:rPr>
              <a:t>小结</a:t>
            </a:r>
            <a:r>
              <a:rPr kumimoji="1" lang="zh-CN" altLang="en-US" sz="2400" dirty="0" smtClean="0">
                <a:sym typeface="+mn-ea"/>
              </a:rPr>
              <a:t>（</a:t>
            </a:r>
            <a:r>
              <a:rPr lang="zh-CN" altLang="en-US" sz="2400">
                <a:sym typeface="+mn-ea"/>
              </a:rPr>
              <a:t>补充</a:t>
            </a:r>
            <a:r>
              <a:rPr kumimoji="1" lang="zh-CN" altLang="en-US" sz="2400" dirty="0" smtClean="0">
                <a:sym typeface="+mn-ea"/>
              </a:rPr>
              <a:t>）</a:t>
            </a:r>
            <a:endParaRPr kumimoji="1" lang="zh-CN" altLang="en-US" sz="2400" dirty="0" smtClean="0">
              <a:sym typeface="+mn-ea"/>
            </a:endParaRPr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1043492" y="2299063"/>
            <a:ext cx="6777317" cy="3533566"/>
          </a:xfrm>
        </p:spPr>
        <p:txBody>
          <a:bodyPr>
            <a:normAutofit/>
          </a:bodyPr>
          <a:lstStyle/>
          <a:p>
            <a:endParaRPr kumimoji="1" lang="en-US" altLang="zh-CN" dirty="0" smtClean="0"/>
          </a:p>
          <a:p>
            <a:pPr marL="6858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</a:t>
            </a:r>
            <a:endParaRPr kumimoji="1" lang="zh-CN" altLang="en-US" dirty="0" smtClean="0">
              <a:solidFill>
                <a:srgbClr val="FF0000"/>
              </a:solidFill>
            </a:endParaRPr>
          </a:p>
          <a:p>
            <a:pPr marL="68580" indent="0">
              <a:buNone/>
            </a:pPr>
            <a:endParaRPr kumimoji="1" lang="zh-CN" altLang="en-US" dirty="0"/>
          </a:p>
        </p:txBody>
      </p:sp>
      <p:sp>
        <p:nvSpPr>
          <p:cNvPr id="2" name="内容占位符 2"/>
          <p:cNvSpPr/>
          <p:nvPr/>
        </p:nvSpPr>
        <p:spPr>
          <a:xfrm>
            <a:off x="788035" y="1866265"/>
            <a:ext cx="7485380" cy="46659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0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58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65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894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53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zh-CN" altLang="en-US"/>
              <a:t> </a:t>
            </a:r>
            <a:r>
              <a:rPr lang="zh-CN" altLang="en-US" sz="2000"/>
              <a:t>断除堕恶之因的要点：</a:t>
            </a:r>
            <a:endParaRPr lang="zh-CN" altLang="en-US" sz="2000"/>
          </a:p>
          <a:p>
            <a:pPr marL="68580" indent="0" fontAlgn="auto">
              <a:lnSpc>
                <a:spcPct val="130000"/>
              </a:lnSpc>
              <a:spcBef>
                <a:spcPts val="0"/>
              </a:spcBef>
              <a:buNone/>
            </a:pPr>
            <a:r>
              <a:rPr lang="en-US" altLang="zh-CN" sz="2000"/>
              <a:t>“业不腐、不朽、不干、不耗。耗尽罪业的方式，要么感受报应而使其穷尽，要么通过具足包括菩提心在内的四种对治力忏悔罪业，这样一来，罪业会越来越减轻，就像依靠太阳能使雪减薄。如果菩萨相续中生起了菩提心，那么即使没有忏悔，罪业也会自然清净，就像太阳驱散黑暗一样。”</a:t>
            </a:r>
            <a:r>
              <a:rPr lang="zh-CN" altLang="en-US" sz="2000"/>
              <a:t>（《前行备忘录》）</a:t>
            </a:r>
            <a:endParaRPr lang="zh-CN" altLang="en-US" sz="2000"/>
          </a:p>
          <a:p>
            <a:pPr marL="68580" indent="0" fontAlgn="auto">
              <a:lnSpc>
                <a:spcPct val="100000"/>
              </a:lnSpc>
              <a:spcBef>
                <a:spcPts val="0"/>
              </a:spcBef>
              <a:buNone/>
            </a:pPr>
            <a:endParaRPr lang="en-US" altLang="zh-CN" sz="2000"/>
          </a:p>
          <a:p>
            <a:pPr marL="68580" indent="0" fontAlgn="auto">
              <a:lnSpc>
                <a:spcPct val="130000"/>
              </a:lnSpc>
              <a:spcBef>
                <a:spcPts val="0"/>
              </a:spcBef>
              <a:buNone/>
            </a:pPr>
            <a:r>
              <a:rPr lang="zh-CN" altLang="en-US" sz="2000"/>
              <a:t>因此：</a:t>
            </a:r>
            <a:r>
              <a:rPr lang="en-US" altLang="zh-CN" sz="2000"/>
              <a:t>A</a:t>
            </a:r>
            <a:r>
              <a:rPr lang="zh-CN" altLang="en-US" sz="2000"/>
              <a:t>、</a:t>
            </a:r>
            <a:r>
              <a:rPr lang="en-US" altLang="zh-CN" sz="2000"/>
              <a:t>‘在了达因果道理之后，对于宿业的果报，要随缘顺受，对于未来，要行善积德。平常不论发生什么事，都要归在业果上来思惟。能够想得通，就不会起烦恼，不平的心也会平静下来，而且会常生惭愧，勤求忏悔。能按这样思惟业果，转变自心，就有真实的受用。’</a:t>
            </a:r>
            <a:r>
              <a:rPr lang="zh-CN" altLang="en-US" sz="2000"/>
              <a:t>（自《菩提道次第广论》益西上师编撰讲记）</a:t>
            </a:r>
            <a:endParaRPr lang="zh-CN" altLang="en-US" sz="2000"/>
          </a:p>
          <a:p>
            <a:pPr marL="68580" indent="0" fontAlgn="auto">
              <a:lnSpc>
                <a:spcPct val="130000"/>
              </a:lnSpc>
              <a:spcBef>
                <a:spcPts val="0"/>
              </a:spcBef>
              <a:buNone/>
            </a:pPr>
            <a:endParaRPr lang="en-US" altLang="zh-CN" sz="2000"/>
          </a:p>
          <a:p>
            <a:pPr marL="68580" indent="0" fontAlgn="auto">
              <a:lnSpc>
                <a:spcPct val="130000"/>
              </a:lnSpc>
              <a:spcBef>
                <a:spcPts val="0"/>
              </a:spcBef>
              <a:buNone/>
            </a:pPr>
            <a:r>
              <a:rPr lang="en-US" altLang="zh-CN" sz="2000"/>
              <a:t>           B</a:t>
            </a:r>
            <a:r>
              <a:rPr lang="zh-CN" altLang="en-US" sz="2000"/>
              <a:t>、策励自己此地修行，早日如理生起真实无伪的菩提心！（修法的动力）</a:t>
            </a:r>
            <a:endParaRPr lang="zh-CN" altLang="en-US" sz="2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2169"/>
          </a:xfrm>
        </p:spPr>
        <p:txBody>
          <a:bodyPr>
            <a:normAutofit fontScale="90000"/>
          </a:bodyPr>
          <a:lstStyle/>
          <a:p>
            <a:r>
              <a:rPr kumimoji="1" lang="zh-CN" altLang="en-US" sz="3600" dirty="0" smtClean="0"/>
              <a:t>二</a:t>
            </a:r>
            <a:r>
              <a:rPr kumimoji="1" lang="en-US" altLang="zh-CN" sz="3600" dirty="0" smtClean="0"/>
              <a:t>.</a:t>
            </a:r>
            <a:r>
              <a:rPr kumimoji="1" lang="zh-CN" altLang="en-US" sz="3600" dirty="0" smtClean="0"/>
              <a:t>不与取的概念及法义讨论</a:t>
            </a:r>
            <a:endParaRPr kumimoji="1"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74749" y="1778000"/>
            <a:ext cx="6783917" cy="4054629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kumimoji="1" lang="en-US" altLang="zh-CN" dirty="0"/>
              <a:t>1</a:t>
            </a:r>
            <a:r>
              <a:rPr kumimoji="1" lang="zh-CN" altLang="en-US" dirty="0"/>
              <a:t>、基础概念</a:t>
            </a:r>
            <a:endParaRPr kumimoji="1" lang="zh-CN" altLang="en-US" dirty="0"/>
          </a:p>
          <a:p>
            <a:pPr marL="68580" indent="0">
              <a:buNone/>
            </a:pPr>
            <a:r>
              <a:rPr kumimoji="1" lang="zh-CN" altLang="en-US" dirty="0"/>
              <a:t>   （</a:t>
            </a:r>
            <a:r>
              <a:rPr kumimoji="1" lang="en-US" altLang="zh-CN" dirty="0"/>
              <a:t>1</a:t>
            </a:r>
            <a:r>
              <a:rPr kumimoji="1" lang="zh-CN" altLang="en-US" dirty="0"/>
              <a:t>）通过不同戒律来理解</a:t>
            </a:r>
            <a:endParaRPr kumimoji="1" lang="zh-CN" altLang="en-US" dirty="0"/>
          </a:p>
          <a:p>
            <a:pPr marL="68580" indent="0">
              <a:buNone/>
            </a:pPr>
            <a:r>
              <a:rPr kumimoji="1" lang="zh-CN" altLang="en-US" dirty="0"/>
              <a:t>   </a:t>
            </a:r>
            <a:r>
              <a:rPr kumimoji="1" lang="en-US" altLang="zh-CN" dirty="0"/>
              <a:t>* </a:t>
            </a:r>
            <a:r>
              <a:rPr kumimoji="1" lang="zh-CN" altLang="en-US" dirty="0"/>
              <a:t>居士五戒中的开示 </a:t>
            </a:r>
            <a:r>
              <a:rPr kumimoji="1" lang="en-US" altLang="zh-CN" dirty="0"/>
              <a:t>-- </a:t>
            </a:r>
            <a:r>
              <a:rPr kumimoji="1" lang="zh-CN" altLang="en-US" dirty="0"/>
              <a:t>居士标准</a:t>
            </a:r>
            <a:endParaRPr kumimoji="1" lang="zh-CN" altLang="en-US" dirty="0"/>
          </a:p>
          <a:p>
            <a:pPr marL="68580" indent="0">
              <a:buNone/>
            </a:pPr>
            <a:r>
              <a:rPr kumimoji="1" lang="zh-CN" altLang="en-US" dirty="0"/>
              <a:t>   </a:t>
            </a:r>
            <a:r>
              <a:rPr kumimoji="1" lang="en-US" altLang="zh-CN" dirty="0"/>
              <a:t>* </a:t>
            </a:r>
            <a:r>
              <a:rPr kumimoji="1" lang="zh-CN" altLang="en-US" dirty="0"/>
              <a:t>八关斋戒中的开示 </a:t>
            </a:r>
            <a:r>
              <a:rPr kumimoji="1" lang="en-US" altLang="zh-CN" dirty="0"/>
              <a:t>-- </a:t>
            </a:r>
            <a:r>
              <a:rPr kumimoji="1" lang="zh-CN" altLang="en-US" dirty="0"/>
              <a:t>一日出家之标准</a:t>
            </a:r>
            <a:endParaRPr kumimoji="1" lang="zh-CN" altLang="en-US" dirty="0"/>
          </a:p>
          <a:p>
            <a:pPr marL="68580" indent="0">
              <a:buNone/>
            </a:pPr>
            <a:endParaRPr kumimoji="1" lang="zh-CN" altLang="en-US" dirty="0"/>
          </a:p>
          <a:p>
            <a:pPr marL="68580" indent="0">
              <a:buNone/>
            </a:pPr>
            <a:r>
              <a:rPr kumimoji="1" lang="zh-CN" altLang="en-US" dirty="0"/>
              <a:t>    （</a:t>
            </a:r>
            <a:r>
              <a:rPr kumimoji="1" lang="en-US" altLang="zh-CN" dirty="0"/>
              <a:t>2</a:t>
            </a:r>
            <a:r>
              <a:rPr kumimoji="1" lang="zh-CN" altLang="en-US" dirty="0"/>
              <a:t>）课文浏览与学习</a:t>
            </a:r>
            <a:endParaRPr kumimoji="1" lang="zh-CN" altLang="en-US" dirty="0"/>
          </a:p>
          <a:p>
            <a:pPr marL="68580" indent="0">
              <a:buNone/>
            </a:pPr>
            <a:r>
              <a:rPr kumimoji="1" lang="zh-CN" altLang="en-US" dirty="0"/>
              <a:t>   </a:t>
            </a:r>
            <a:r>
              <a:rPr kumimoji="1" lang="en-US" altLang="zh-CN" dirty="0"/>
              <a:t>* </a:t>
            </a:r>
            <a:r>
              <a:rPr kumimoji="1" lang="zh-CN" altLang="en-US" dirty="0"/>
              <a:t>《大圆满前行普贤上师言教》</a:t>
            </a:r>
            <a:r>
              <a:rPr kumimoji="1" lang="en-US" altLang="zh-CN" dirty="0"/>
              <a:t>--</a:t>
            </a:r>
            <a:r>
              <a:rPr kumimoji="1" lang="zh-CN" altLang="en-US" dirty="0"/>
              <a:t>不与取概念</a:t>
            </a:r>
            <a:endParaRPr kumimoji="1" lang="zh-CN" altLang="en-US" dirty="0"/>
          </a:p>
          <a:p>
            <a:pPr marL="68580" indent="0">
              <a:buNone/>
            </a:pPr>
            <a:r>
              <a:rPr kumimoji="1" lang="zh-CN" altLang="en-US" dirty="0"/>
              <a:t>   </a:t>
            </a:r>
            <a:r>
              <a:rPr kumimoji="1" lang="en-US" altLang="zh-CN" dirty="0"/>
              <a:t>* </a:t>
            </a:r>
            <a:r>
              <a:rPr kumimoji="1" lang="zh-CN" altLang="en-US" dirty="0"/>
              <a:t>《大圆满前行普贤上师言教》</a:t>
            </a:r>
            <a:r>
              <a:rPr kumimoji="1" lang="en-US" altLang="zh-CN" dirty="0"/>
              <a:t>-- </a:t>
            </a:r>
            <a:r>
              <a:rPr kumimoji="1" lang="zh-CN" altLang="en-US" dirty="0"/>
              <a:t>不与取之果报</a:t>
            </a:r>
            <a:endParaRPr kumimoji="1" lang="zh-CN" alt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44503"/>
          </a:xfrm>
        </p:spPr>
        <p:txBody>
          <a:bodyPr>
            <a:normAutofit fontScale="90000"/>
          </a:bodyPr>
          <a:lstStyle/>
          <a:p>
            <a:r>
              <a:rPr kumimoji="1" lang="en-US" altLang="zh-CN" dirty="0">
                <a:sym typeface="+mn-ea"/>
              </a:rPr>
              <a:t>1</a:t>
            </a:r>
            <a:r>
              <a:rPr kumimoji="1" lang="zh-CN" altLang="en-US" dirty="0">
                <a:sym typeface="+mn-ea"/>
              </a:rPr>
              <a:t>、不与取基础概念</a:t>
            </a:r>
            <a:r>
              <a:rPr kumimoji="1" lang="en-US" altLang="zh-CN" dirty="0">
                <a:sym typeface="+mn-ea"/>
              </a:rPr>
              <a:t>-</a:t>
            </a:r>
            <a:r>
              <a:rPr kumimoji="1" lang="zh-CN" altLang="en-US" dirty="0">
                <a:sym typeface="+mn-ea"/>
              </a:rPr>
              <a:t>居士戒</a:t>
            </a:r>
            <a:endParaRPr kumimoji="1" lang="zh-CN" altLang="en-US" dirty="0">
              <a:sym typeface="+mn-ea"/>
            </a:endParaRPr>
          </a:p>
        </p:txBody>
      </p:sp>
      <p:sp>
        <p:nvSpPr>
          <p:cNvPr id="3" name="内容占位符 2"/>
          <p:cNvSpPr/>
          <p:nvPr>
            <p:ph idx="1"/>
          </p:nvPr>
        </p:nvSpPr>
        <p:spPr/>
        <p:txBody>
          <a:bodyPr/>
          <a:p>
            <a:r>
              <a:rPr lang="zh-CN" altLang="en-US">
                <a:hlinkClick r:id="rId1" tooltip="" action="ppaction://hlinkfile"/>
              </a:rPr>
              <a:t>https://share.weiyun.com/5mR5TDf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44503"/>
          </a:xfrm>
        </p:spPr>
        <p:txBody>
          <a:bodyPr>
            <a:normAutofit fontScale="90000"/>
          </a:bodyPr>
          <a:lstStyle/>
          <a:p>
            <a:r>
              <a:rPr kumimoji="1" lang="en-US" altLang="zh-CN" dirty="0">
                <a:sym typeface="+mn-ea"/>
              </a:rPr>
              <a:t>1</a:t>
            </a:r>
            <a:r>
              <a:rPr kumimoji="1" lang="zh-CN" altLang="en-US" dirty="0">
                <a:sym typeface="+mn-ea"/>
              </a:rPr>
              <a:t>、不与取基础概念</a:t>
            </a:r>
            <a:r>
              <a:rPr kumimoji="1" lang="en-US" altLang="zh-CN" dirty="0">
                <a:sym typeface="+mn-ea"/>
              </a:rPr>
              <a:t>-</a:t>
            </a:r>
            <a:r>
              <a:rPr kumimoji="1" lang="zh-CN" altLang="en-US" dirty="0">
                <a:sym typeface="+mn-ea"/>
              </a:rPr>
              <a:t>八关斋戒</a:t>
            </a:r>
            <a:endParaRPr kumimoji="1" lang="zh-CN" altLang="en-US" dirty="0">
              <a:sym typeface="+mn-ea"/>
            </a:endParaRPr>
          </a:p>
        </p:txBody>
      </p:sp>
      <p:sp>
        <p:nvSpPr>
          <p:cNvPr id="2" name="内容占位符 1"/>
          <p:cNvSpPr/>
          <p:nvPr>
            <p:ph idx="1"/>
          </p:nvPr>
        </p:nvSpPr>
        <p:spPr/>
        <p:txBody>
          <a:bodyPr/>
          <a:p>
            <a:r>
              <a:rPr lang="zh-CN" altLang="en-US">
                <a:hlinkClick r:id="rId1" tooltip="" action="ppaction://hlinkfile"/>
              </a:rPr>
              <a:t>https://share.weiyun.com/56ecANe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奥斯汀.thmx</Template>
  <TotalTime>0</TotalTime>
  <Words>2246</Words>
  <Application>WPS 演示</Application>
  <PresentationFormat>On-screen Show (4:3)</PresentationFormat>
  <Paragraphs>166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0" baseType="lpstr">
      <vt:lpstr>Arial</vt:lpstr>
      <vt:lpstr>宋体</vt:lpstr>
      <vt:lpstr>Wingdings</vt:lpstr>
      <vt:lpstr>Wingdings 2</vt:lpstr>
      <vt:lpstr>华文隶书</vt:lpstr>
      <vt:lpstr>Century Gothic</vt:lpstr>
      <vt:lpstr>微软雅黑</vt:lpstr>
      <vt:lpstr>Arial Unicode MS</vt:lpstr>
      <vt:lpstr>Calibri</vt:lpstr>
      <vt:lpstr>奥斯汀</vt:lpstr>
      <vt:lpstr>发心偈</vt:lpstr>
      <vt:lpstr>PowerPoint 演示文稿</vt:lpstr>
      <vt:lpstr> 一、因果修法标准（复习巩固） 二、不与取概念学习与讨论 三、修法要点归摄 </vt:lpstr>
      <vt:lpstr>一. 因果修法标准（2110331开示节选）</vt:lpstr>
      <vt:lpstr>因果修法标准-小结</vt:lpstr>
      <vt:lpstr>因果修法标准-小结（补充）</vt:lpstr>
      <vt:lpstr>二.不与取的概念及法义讨论</vt:lpstr>
      <vt:lpstr>1、不与取基础概念-居士戒</vt:lpstr>
      <vt:lpstr>1、不与取基础概念-八关斋戒</vt:lpstr>
      <vt:lpstr>2、课文浏览与学习       另见（Word 文件）</vt:lpstr>
      <vt:lpstr>3、不与取详细分析（索达吉上师开示节选）</vt:lpstr>
      <vt:lpstr>不与取详细分析与讨论</vt:lpstr>
      <vt:lpstr>不与取详细分析与讨论</vt:lpstr>
      <vt:lpstr>不与取详细分析与讨论</vt:lpstr>
      <vt:lpstr>不与取详细分析与讨论</vt:lpstr>
      <vt:lpstr>不与取详细分析与讨论</vt:lpstr>
      <vt:lpstr>不与取详细分析与讨论</vt:lpstr>
      <vt:lpstr>不与取详细分析与讨论</vt:lpstr>
      <vt:lpstr>不与取详细分析与讨论</vt:lpstr>
      <vt:lpstr>三.法义归摄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发心偈</dc:title>
  <dc:creator>zhang</dc:creator>
  <cp:lastModifiedBy>赵娟</cp:lastModifiedBy>
  <cp:revision>63</cp:revision>
  <dcterms:created xsi:type="dcterms:W3CDTF">2016-07-20T00:10:00Z</dcterms:created>
  <dcterms:modified xsi:type="dcterms:W3CDTF">2018-05-28T14:52:37Z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2052-10.1.0.7245</vt:lpwstr>
  </property>
</Properties>
</file>