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257" r:id="rId6"/>
    <p:sldId id="282" r:id="rId7"/>
    <p:sldId id="277" r:id="rId8"/>
    <p:sldId id="258" r:id="rId9"/>
    <p:sldId id="281" r:id="rId10"/>
    <p:sldId id="283" r:id="rId11"/>
    <p:sldId id="285" r:id="rId12"/>
    <p:sldId id="286" r:id="rId13"/>
    <p:sldId id="265" r:id="rId14"/>
    <p:sldId id="266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4" autoAdjust="0"/>
    <p:restoredTop sz="94690" autoAdjust="0"/>
  </p:normalViewPr>
  <p:slideViewPr>
    <p:cSldViewPr snapToGrid="0" snapToObjects="1">
      <p:cViewPr>
        <p:scale>
          <a:sx n="150" d="100"/>
          <a:sy n="150" d="100"/>
        </p:scale>
        <p:origin x="-60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5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7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8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4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2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2Be09fpqVE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t0zcz4gqam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5020576" y="414068"/>
            <a:ext cx="6142006" cy="534838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136" y="1121434"/>
            <a:ext cx="5434641" cy="4918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marL="0" indent="0"/>
            <a:br>
              <a:rPr lang="en-US" altLang="zh-CN" sz="2000" dirty="0" smtClean="0"/>
            </a:br>
            <a:r>
              <a:rPr lang="en-US" altLang="zh-CN" sz="2000" dirty="0" smtClean="0"/>
              <a:t>       </a:t>
            </a:r>
            <a:r>
              <a:rPr lang="zh-CN" altLang="zh-CN" sz="2000" dirty="0" smtClean="0"/>
              <a:t>在当今这个时代</a:t>
            </a:r>
            <a:r>
              <a:rPr lang="zh-CN" altLang="zh-CN" sz="2000" dirty="0"/>
              <a:t>，骗子与圣贤比起来，是骗子更为吃得开的时候</a:t>
            </a:r>
            <a:r>
              <a:rPr lang="en-US" altLang="zh-CN" sz="2000" dirty="0"/>
              <a:t> </a:t>
            </a:r>
            <a:r>
              <a:rPr lang="zh-CN" altLang="en-US" sz="2000" dirty="0"/>
              <a:t>。</a:t>
            </a:r>
            <a:r>
              <a:rPr lang="zh-CN" altLang="zh-CN" sz="2000" dirty="0"/>
              <a:t>现在有些爱说妄语的人，嘴巴特别会讲，虽然是在自欺欺人，但个别人还是会随之改变</a:t>
            </a:r>
            <a:r>
              <a:rPr lang="zh-CN" altLang="zh-CN" sz="2000" dirty="0" smtClean="0"/>
              <a:t>。</a:t>
            </a:r>
            <a:br>
              <a:rPr lang="en-US" altLang="zh-CN" sz="2000" dirty="0" smtClean="0"/>
            </a:b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zh-CN" altLang="zh-CN" dirty="0" smtClean="0"/>
              <a:t>如</a:t>
            </a:r>
            <a:r>
              <a:rPr lang="zh-CN" altLang="zh-CN" dirty="0"/>
              <a:t>今有些人自我标榜为成就者，不择手段地诳骗他人，经常吹嘘：“我已见到了本尊，并且酬谢供养了本尊。”或者说：“我看见了邪魔，并消灭了那个魔。”包括有些道友也常讲：“啊，我见到了什么什么……”口出此言者，大多数绝对是在说上人法妄语。所以，希望学佛的人若没有特殊必要，最好不要讲这些，否则，大家会对你的人格起怀疑。因为按照佛教戒律，就算你真正见到了，也不能随便说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zh-CN" dirty="0"/>
              <a:t>有些“上师”确实欺骗了很多人，而这些弟子因为没有智慧，才把盗贼当成上师</a:t>
            </a:r>
            <a:r>
              <a:rPr lang="zh-CN" altLang="zh-CN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3300" y="749300"/>
            <a:ext cx="10350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r>
              <a:rPr lang="zh-CN" altLang="zh-CN" dirty="0" smtClean="0"/>
              <a:t>因</a:t>
            </a:r>
            <a:r>
              <a:rPr lang="zh-CN" altLang="zh-CN" dirty="0"/>
              <a:t>此，大家不要随便轻信自欺欺人的骗子</a:t>
            </a:r>
            <a:r>
              <a:rPr lang="zh-CN" altLang="zh-CN" dirty="0" smtClean="0"/>
              <a:t>。</a:t>
            </a:r>
            <a:r>
              <a:rPr lang="zh-CN" altLang="zh-CN" dirty="0"/>
              <a:t>其实，依止上师一定要观察。</a:t>
            </a:r>
            <a:r>
              <a:rPr lang="zh-CN" altLang="zh-CN" dirty="0" smtClean="0"/>
              <a:t>我们所依止</a:t>
            </a:r>
            <a:r>
              <a:rPr lang="zh-CN" altLang="zh-CN" dirty="0"/>
              <a:t>的善知识，首先应对其特别熟悉，而且他要戒律清净、谦虚谨慎、表里如一，具有出离心、菩提心，行为等各方面特别注意，不会乱说见到什么、听到什么。依止这样的善知识后，再在他面前求得今生来世解脱的正法，这一点非常非常重要！这一段话，希望大家好好记在心里。无论你依止什么样的上师，他不一定要有名声、财富，或相貌端严，因为这些与解脱没太大关系</a:t>
            </a:r>
            <a:r>
              <a:rPr lang="zh-CN" altLang="zh-CN" dirty="0" smtClean="0"/>
              <a:t>。</a:t>
            </a:r>
            <a:r>
              <a:rPr lang="zh-CN" altLang="zh-CN" dirty="0"/>
              <a:t>作为解脱的指引者，最关键的是要有大悲菩提心，具有能摄受弟子的正法，并能如理如实地行持，找到这样一位熟悉的上师很重要。</a:t>
            </a:r>
            <a:endParaRPr lang="en-US" altLang="zh-CN" dirty="0"/>
          </a:p>
          <a:p>
            <a:r>
              <a:rPr lang="en-US" altLang="zh-CN" dirty="0" smtClean="0"/>
              <a:t> </a:t>
            </a:r>
            <a:endParaRPr lang="en-US" altLang="zh-CN" dirty="0"/>
          </a:p>
          <a:p>
            <a:r>
              <a:rPr lang="en-US" altLang="zh-CN" dirty="0"/>
              <a:t>  </a:t>
            </a:r>
            <a:br>
              <a:rPr lang="en-US" altLang="zh-CN" dirty="0"/>
            </a:br>
            <a:br>
              <a:rPr lang="en-US" altLang="zh-CN" dirty="0"/>
            </a:br>
            <a:endParaRPr lang="en-US" altLang="zh-C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41871" y="2171700"/>
            <a:ext cx="9454551" cy="3294063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学习索达吉堪布《前行广释》第66课之相关开示：</a:t>
            </a:r>
            <a:endParaRPr lang="en-CA" altLang="en-US" sz="2800" dirty="0"/>
          </a:p>
          <a:p>
            <a:r>
              <a:rPr lang="en-CA" altLang="en-US" sz="2800" dirty="0">
                <a:hlinkClick r:id="rId1"/>
              </a:rPr>
              <a:t>https://www.youtube.com/watch?v=2Be09fpqVEg</a:t>
            </a:r>
            <a:endParaRPr lang="en-CA" alt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妄语</a:t>
            </a:r>
            <a:r>
              <a:rPr lang="en-US" altLang="en-US" sz="2800" dirty="0" smtClean="0"/>
              <a:t>的果报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妄语的异熟果、增上果和士用果同所有十不善业的果报规律一样，这里主要讲妄语的等流果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dirty="0"/>
              <a:t>前世爱说妄语的人，今生将感得常常遭到诽谤，或者上当受骗。《华严经》中也说：“妄语之罪……若生人中，得二种果报：一者多被诽谤；二者为人所诳。”</a:t>
            </a:r>
            <a:endParaRPr lang="en-US" altLang="zh-CN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dirty="0"/>
              <a:t>如《正法念处经》云：“若人妄语说，彼人速轻贱，为善人舍离，天则不摄护。”爱说妄语的人，名声、地位、财产始终会遭受不顺，善良的人都会舍弃他，天人和护法也会不管他、远离他。</a:t>
            </a:r>
            <a:endParaRPr lang="en-US" altLang="zh-CN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/>
          <a:lstStyle/>
          <a:p>
            <a:r>
              <a:rPr lang="zh-CN" altLang="zh-CN" dirty="0"/>
              <a:t>作为真正修行好的人，在遇到他人诋毁、非议时，会很珍惜这种难得的机会，并能将其转为道用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即便毁谤可转为道用，但我们在与人相处的过程中，也一定要断除妄语</a:t>
            </a:r>
            <a:r>
              <a:rPr lang="zh-CN" altLang="zh-CN" dirty="0" smtClean="0"/>
              <a:t>。</a:t>
            </a:r>
            <a:r>
              <a:rPr lang="zh-CN" altLang="zh-CN" dirty="0"/>
              <a:t>佛经亦云：“实为第一善，妄语第一恶，舍过取功德，是人人中胜。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《二规教言论》也讲了“正直”的许多功德，若能具备这一点，对自己的生活也好、解脱也好，都有非常大的利益。</a:t>
            </a:r>
            <a:endParaRPr lang="en-US" altLang="zh-CN" dirty="0"/>
          </a:p>
          <a:p>
            <a:r>
              <a:rPr lang="en-US" altLang="zh-CN" dirty="0" smtClean="0"/>
              <a:t> 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CA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讲义重点回顾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/>
              <a:t>《前行广释》第62、66课相关部分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444176"/>
          </a:xfrm>
        </p:spPr>
        <p:txBody>
          <a:bodyPr/>
          <a:lstStyle/>
          <a:p>
            <a:r>
              <a:rPr lang="en-US" altLang="en-US" dirty="0"/>
              <a:t>思考讨论题：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2441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b="1" dirty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什么是</a:t>
            </a:r>
            <a:r>
              <a:rPr lang="en-US" altLang="en-US" sz="2400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十不善中的</a:t>
            </a:r>
            <a:r>
              <a:rPr lang="zh-CN" altLang="en-US" sz="2400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语恶业</a:t>
            </a:r>
            <a:r>
              <a:rPr lang="en-US" altLang="en-US" sz="2400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？</a:t>
            </a:r>
            <a:r>
              <a:rPr lang="zh-CN" altLang="en-US" sz="2400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有哪四种？</a:t>
            </a:r>
            <a:endParaRPr lang="en-US" altLang="zh-CN" sz="2400" b="1" dirty="0" smtClean="0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r>
              <a:rPr lang="zh-CN" altLang="zh-CN" sz="2400" dirty="0"/>
              <a:t>妄语分为哪几种？各自是怎么定义的？你曾说过哪种妄语？它有什么样的过患？</a:t>
            </a:r>
            <a:endParaRPr lang="en-US" altLang="zh-CN" sz="2400" dirty="0"/>
          </a:p>
          <a:p>
            <a:r>
              <a:rPr lang="zh-CN" altLang="zh-CN" sz="2400" dirty="0" smtClean="0"/>
              <a:t>当今</a:t>
            </a:r>
            <a:r>
              <a:rPr lang="zh-CN" altLang="zh-CN" sz="2400" dirty="0"/>
              <a:t>社会，有许多骗子冒充大成就者，对于这种现象，你怎么看待？假如你周围有人不经观察就依止上师，你将会如何正确劝导他？</a:t>
            </a:r>
            <a:r>
              <a:rPr lang="en-US" altLang="zh-CN" sz="2400" dirty="0"/>
              <a:t> </a:t>
            </a:r>
            <a:endParaRPr lang="en-US" altLang="zh-CN" sz="2400" b="1" dirty="0" smtClean="0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/>
              <a:t>我们</a:t>
            </a:r>
            <a:r>
              <a:rPr lang="zh-CN" altLang="zh-CN" sz="2400" dirty="0" smtClean="0"/>
              <a:t>今生在遭受一些</a:t>
            </a:r>
            <a:r>
              <a:rPr lang="zh-CN" altLang="en-US" sz="2400" dirty="0" smtClean="0"/>
              <a:t>诽谤和被欺骗</a:t>
            </a:r>
            <a:r>
              <a:rPr lang="zh-CN" altLang="zh-CN" sz="2400" dirty="0" smtClean="0"/>
              <a:t>时</a:t>
            </a:r>
            <a:r>
              <a:rPr lang="zh-CN" altLang="zh-CN" sz="2400" dirty="0"/>
              <a:t>，应当以什么心态来面对？如何将其转为道用？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endParaRPr lang="en-CA" altLang="en-US" sz="2400" b="1" dirty="0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4291" y="952578"/>
            <a:ext cx="8830592" cy="53116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083" y="1639018"/>
            <a:ext cx="4261449" cy="4347713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十不善业之</a:t>
            </a:r>
            <a:r>
              <a:rPr lang="zh-CN" altLang="en-US" dirty="0" smtClean="0"/>
              <a:t>妄语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456" y="4606506"/>
            <a:ext cx="8506019" cy="1328468"/>
          </a:xfrm>
        </p:spPr>
        <p:txBody>
          <a:bodyPr>
            <a:normAutofit fontScale="92500" lnSpcReduction="20000"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2018-06-</a:t>
            </a:r>
            <a:r>
              <a:rPr lang="en-US" altLang="en-US" sz="2200" dirty="0" smtClean="0"/>
              <a:t>0</a:t>
            </a:r>
            <a:r>
              <a:rPr lang="en-US" altLang="zh-CN" sz="2200" dirty="0" smtClean="0"/>
              <a:t>8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慈诚罗珠堪布《慧灯禅修课（16）》</a:t>
            </a:r>
            <a:endParaRPr lang="en-US" altLang="en-US" sz="2400" dirty="0"/>
          </a:p>
          <a:p>
            <a:r>
              <a:rPr lang="en-US" altLang="en-US" sz="2400" dirty="0"/>
              <a:t>慈诚罗珠堪布《慧灯禅修班教材》（三）</a:t>
            </a:r>
            <a:endParaRPr lang="en-CA" altLang="en-US" sz="2400" dirty="0"/>
          </a:p>
          <a:p>
            <a:r>
              <a:rPr lang="en-US" altLang="en-US" sz="2400" dirty="0"/>
              <a:t>慈诚罗珠堪布《慧灯之光》（三）「居士五戒」</a:t>
            </a:r>
            <a:endParaRPr lang="en-CA" altLang="en-US" sz="2400" dirty="0"/>
          </a:p>
          <a:p>
            <a:r>
              <a:rPr lang="en-US" altLang="en-US" sz="2400" dirty="0"/>
              <a:t>索达吉堪布《大圆满前行》「普贤上师言教」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/>
              <a:t>索达吉堪布《前行广释》第62课视频及讲义</a:t>
            </a:r>
            <a:endParaRPr lang="en-CA" altLang="en-US" sz="2400" dirty="0"/>
          </a:p>
          <a:p>
            <a:r>
              <a:rPr lang="en-US" altLang="en-US" sz="2400" dirty="0"/>
              <a:t>索达吉堪布《前行广释》第66</a:t>
            </a:r>
            <a:r>
              <a:rPr lang="en-US" altLang="en-US" sz="2400" dirty="0" smtClean="0"/>
              <a:t>课视频及讲义</a:t>
            </a:r>
            <a:endParaRPr lang="en-CA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十不善业修法回顾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742535"/>
            <a:ext cx="9462967" cy="400265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三阶段思维：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第一阶段：思维什么是十</a:t>
            </a:r>
            <a:r>
              <a:rPr lang="en-US" altLang="en-US" dirty="0" smtClean="0"/>
              <a:t>不善中的</a:t>
            </a:r>
            <a:r>
              <a:rPr lang="zh-CN" altLang="en-US" b="1" dirty="0" smtClean="0">
                <a:latin typeface="Academy Engraved LET"/>
                <a:ea typeface="华文宋体" panose="02010600040101010101" charset="-122"/>
                <a:cs typeface="Academy Engraved LET"/>
              </a:rPr>
              <a:t>忘语</a:t>
            </a:r>
            <a:r>
              <a:rPr lang="en-US" altLang="en-US" dirty="0" smtClean="0"/>
              <a:t>？</a:t>
            </a:r>
            <a:r>
              <a:rPr lang="en-US" altLang="en-US" dirty="0"/>
              <a:t>结合自身，</a:t>
            </a:r>
            <a:r>
              <a:rPr lang="en-US" altLang="en-US" dirty="0" smtClean="0"/>
              <a:t>尽量详细回忆以往所</a:t>
            </a:r>
            <a:r>
              <a:rPr lang="zh-CN" altLang="en-US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言之忘语</a:t>
            </a:r>
            <a:r>
              <a:rPr lang="en-US" altLang="en-US" dirty="0" smtClean="0"/>
              <a:t>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第二阶段：</a:t>
            </a:r>
            <a:r>
              <a:rPr lang="en-US" altLang="en-US" dirty="0" smtClean="0"/>
              <a:t>思维</a:t>
            </a:r>
            <a:r>
              <a:rPr lang="zh-CN" altLang="en-US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忘语</a:t>
            </a:r>
            <a:r>
              <a:rPr lang="en-US" altLang="en-US" dirty="0" smtClean="0"/>
              <a:t>的果报</a:t>
            </a:r>
            <a:r>
              <a:rPr lang="en-US" altLang="en-US" dirty="0"/>
              <a:t>；结合自身，</a:t>
            </a:r>
            <a:r>
              <a:rPr lang="en-US" altLang="en-US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思维自己所</a:t>
            </a:r>
            <a:r>
              <a:rPr lang="zh-CN" altLang="en-US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言之忘语属于什么</a:t>
            </a:r>
            <a:r>
              <a:rPr lang="en-US" altLang="en-US" dirty="0" smtClean="0"/>
              <a:t>程度</a:t>
            </a:r>
            <a:r>
              <a:rPr lang="en-US" altLang="en-US" dirty="0"/>
              <a:t>，可能会成熟在哪一道？果报如此可怕，自己应该怎么办；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第三阶段：忏悔。尽量忆起所有此类恶业，诚心诚意地忏悔，发誓不再造或尽量少造。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两个结果：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第一、坚定因果。有这样的罪过，就会有这样的果报；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第二、我曾经造过这样的罪过，要下定决心忏悔。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以上总结自慈诚罗珠堪布《慧灯禅修课（16）》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84976"/>
          </a:xfrm>
        </p:spPr>
        <p:txBody>
          <a:bodyPr>
            <a:normAutofit fontScale="90000"/>
          </a:bodyPr>
          <a:lstStyle/>
          <a:p>
            <a:br>
              <a:rPr kumimoji="1" lang="en-US" altLang="zh-CN" sz="2400" dirty="0" smtClean="0"/>
            </a:br>
            <a:r>
              <a:rPr kumimoji="1" lang="zh-CN" altLang="en-US" sz="2400" dirty="0" smtClean="0"/>
              <a:t>戊二（语恶业）分四</a:t>
            </a: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、妄语</a:t>
            </a:r>
            <a:endParaRPr lang="en-US" altLang="zh-CN" dirty="0" smtClean="0"/>
          </a:p>
          <a:p>
            <a:r>
              <a:rPr lang="zh-CN" altLang="zh-CN" dirty="0" smtClean="0"/>
              <a:t>2</a:t>
            </a:r>
            <a:r>
              <a:rPr lang="zh-CN" altLang="en-US" dirty="0" smtClean="0"/>
              <a:t>、离间语</a:t>
            </a:r>
            <a:endParaRPr lang="en-US" altLang="zh-CN" dirty="0" smtClean="0"/>
          </a:p>
          <a:p>
            <a:r>
              <a:rPr lang="zh-CN" altLang="zh-CN" dirty="0" smtClean="0"/>
              <a:t>3</a:t>
            </a:r>
            <a:r>
              <a:rPr lang="zh-CN" altLang="en-US" dirty="0" smtClean="0"/>
              <a:t>、恶语</a:t>
            </a:r>
            <a:endParaRPr lang="en-US" altLang="zh-CN" dirty="0" smtClean="0"/>
          </a:p>
          <a:p>
            <a:r>
              <a:rPr lang="zh-CN" altLang="zh-CN" dirty="0" smtClean="0"/>
              <a:t>4</a:t>
            </a:r>
            <a:r>
              <a:rPr lang="zh-CN" altLang="en-US" dirty="0" smtClean="0"/>
              <a:t>、绮语</a:t>
            </a:r>
            <a:endParaRPr lang="zh-CN" altLang="en-US" dirty="0" smtClean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5" name="矩形 4"/>
          <p:cNvSpPr/>
          <p:nvPr/>
        </p:nvSpPr>
        <p:spPr>
          <a:xfrm>
            <a:off x="-3276600" y="-1766164"/>
            <a:ext cx="3048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5400" b="1" dirty="0">
                <a:ln w="12700">
                  <a:solidFill>
                    <a:srgbClr val="454545">
                      <a:satMod val="155000"/>
                    </a:srgbClr>
                  </a:solidFill>
                  <a:prstDash val="solid"/>
                </a:ln>
                <a:solidFill>
                  <a:srgbClr val="DCDCE0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请在此放置您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思维什么是</a:t>
            </a:r>
            <a:r>
              <a:rPr lang="en-US" altLang="en-US" sz="2400" dirty="0" smtClean="0"/>
              <a:t>十不善业中的</a:t>
            </a:r>
            <a:r>
              <a:rPr lang="zh-CN" altLang="en-US" sz="2400" b="1" dirty="0" smtClean="0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妄语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学习索达吉堪布《前行广释》第62课之相关开示：</a:t>
            </a:r>
            <a:endParaRPr lang="en-CA" alt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hlinkClick r:id="rId1"/>
              </a:rPr>
              <a:t>https://www.youtube.com/watch?v=</a:t>
            </a:r>
            <a:r>
              <a:rPr lang="en-US" sz="2800" dirty="0" smtClean="0">
                <a:hlinkClick r:id="rId1"/>
              </a:rPr>
              <a:t>t0zcz4gqamU</a:t>
            </a:r>
            <a:endParaRPr lang="en-US" sz="2800" dirty="0" smtClean="0">
              <a:hlinkClick r:id="rId1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4030" y="724620"/>
            <a:ext cx="11760679" cy="54173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CN" altLang="en-US" dirty="0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444470" y="1351465"/>
            <a:ext cx="9603275" cy="4033543"/>
          </a:xfrm>
        </p:spPr>
        <p:txBody>
          <a:bodyPr>
            <a:normAutofit/>
          </a:bodyPr>
          <a:lstStyle/>
          <a:p>
            <a:r>
              <a:rPr lang="zh-CN" altLang="zh-CN" sz="2000" dirty="0" smtClean="0"/>
              <a:t>己一</a:t>
            </a:r>
            <a:r>
              <a:rPr lang="zh-CN" altLang="zh-CN" sz="2000" dirty="0"/>
              <a:t>（妄语）分三</a:t>
            </a:r>
            <a:r>
              <a:rPr lang="zh-CN" altLang="zh-CN" sz="2000" dirty="0" smtClean="0"/>
              <a:t>：</a:t>
            </a:r>
            <a:br>
              <a:rPr lang="en-US" altLang="zh-CN" sz="2000" dirty="0" smtClean="0"/>
            </a:br>
            <a:br>
              <a:rPr lang="en-US" altLang="zh-CN" sz="2000" dirty="0" smtClean="0"/>
            </a:br>
            <a:r>
              <a:rPr lang="zh-CN" altLang="zh-CN" sz="2000" dirty="0" smtClean="0"/>
              <a:t>一</a:t>
            </a:r>
            <a:r>
              <a:rPr lang="zh-CN" altLang="zh-CN" sz="2000" dirty="0"/>
              <a:t>、</a:t>
            </a:r>
            <a:r>
              <a:rPr lang="zh-CN" altLang="zh-CN" sz="2000" dirty="0" smtClean="0"/>
              <a:t>一般妄语</a:t>
            </a:r>
            <a:br>
              <a:rPr lang="en-US" altLang="zh-CN" sz="2000" dirty="0" smtClean="0"/>
            </a:br>
            <a:r>
              <a:rPr lang="zh-CN" altLang="zh-CN" sz="2000" dirty="0" smtClean="0"/>
              <a:t>二</a:t>
            </a:r>
            <a:r>
              <a:rPr lang="zh-CN" altLang="zh-CN" sz="2000" dirty="0"/>
              <a:t>、</a:t>
            </a:r>
            <a:r>
              <a:rPr lang="zh-CN" altLang="zh-CN" sz="2000" dirty="0" smtClean="0"/>
              <a:t>大妄语</a:t>
            </a:r>
            <a:br>
              <a:rPr lang="en-US" altLang="zh-CN" sz="2000" dirty="0"/>
            </a:br>
            <a:r>
              <a:rPr lang="zh-CN" altLang="zh-CN" sz="2000" dirty="0" smtClean="0"/>
              <a:t>三</a:t>
            </a:r>
            <a:r>
              <a:rPr lang="zh-CN" altLang="zh-CN" sz="2000" dirty="0"/>
              <a:t>、</a:t>
            </a:r>
            <a:r>
              <a:rPr lang="zh-CN" altLang="zh-CN" sz="2000" dirty="0" smtClean="0"/>
              <a:t>上人法妄</a:t>
            </a:r>
            <a:r>
              <a:rPr lang="zh-CN" altLang="en-US" sz="2000" dirty="0" smtClean="0"/>
              <a:t>语</a:t>
            </a:r>
            <a:br>
              <a:rPr lang="en-US" altLang="zh-CN" sz="2000" dirty="0"/>
            </a:br>
            <a:br>
              <a:rPr lang="en-US" altLang="zh-CN" sz="2000" dirty="0" smtClean="0"/>
            </a:br>
            <a:r>
              <a:rPr lang="zh-CN" altLang="zh-CN" sz="2000" b="0" i="0" kern="1200" cap="none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一般妄语：是指怀着欺骗他人之心，所说出来的一切语言。</a:t>
            </a:r>
            <a:br>
              <a:rPr lang="en-US" altLang="zh-CN" sz="2000" b="0" i="0" kern="1200" cap="none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altLang="zh-CN" sz="2000" dirty="0"/>
            </a:br>
            <a:r>
              <a:rPr lang="en-US" altLang="zh-CN" sz="2000" dirty="0" smtClean="0"/>
              <a:t>       </a:t>
            </a:r>
            <a:r>
              <a:rPr lang="zh-CN" altLang="zh-CN" sz="2000" dirty="0" smtClean="0"/>
              <a:t>其实</a:t>
            </a:r>
            <a:r>
              <a:rPr lang="zh-CN" altLang="zh-CN" sz="2000" dirty="0"/>
              <a:t>，说妄语特别不好</a:t>
            </a:r>
            <a:r>
              <a:rPr lang="zh-CN" altLang="zh-CN" sz="2000" dirty="0" smtClean="0"/>
              <a:t>。</a:t>
            </a:r>
            <a:r>
              <a:rPr lang="zh-CN" altLang="zh-CN" sz="2000" dirty="0"/>
              <a:t>佛陀在《正法念处经》第八卷中，曾讲过妄语的很多过失，其中有一颂云：“若人离实者，善人说如狗，若人无实语，小人中小人。”一个人说话若没有可信度，那他不叫人，叫做</a:t>
            </a:r>
            <a:r>
              <a:rPr lang="zh-CN" altLang="zh-CN" sz="2000" dirty="0" smtClean="0"/>
              <a:t>狗，</a:t>
            </a:r>
            <a:r>
              <a:rPr lang="zh-CN" altLang="zh-CN" sz="2000" dirty="0"/>
              <a:t>而且是小人中的小人</a:t>
            </a:r>
            <a:r>
              <a:rPr lang="zh-CN" altLang="zh-CN" sz="2000" dirty="0" smtClean="0"/>
              <a:t>。</a:t>
            </a:r>
            <a:r>
              <a:rPr lang="zh-CN" altLang="en-US" sz="2000" dirty="0" smtClean="0"/>
              <a:t>所以，</a:t>
            </a:r>
            <a:r>
              <a:rPr lang="zh-CN" altLang="zh-CN" sz="2000" dirty="0" smtClean="0"/>
              <a:t>一个人如果爱说妄语</a:t>
            </a:r>
            <a:r>
              <a:rPr lang="zh-CN" altLang="zh-CN" sz="2000" dirty="0"/>
              <a:t>，别人就会对你缺乏信任。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 </a:t>
            </a:r>
            <a:endParaRPr lang="en-US" altLang="zh-CN" sz="2000" b="0" i="0" kern="1200" cap="none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1130270" y="953324"/>
            <a:ext cx="9603275" cy="4075876"/>
          </a:xfrm>
        </p:spPr>
        <p:txBody>
          <a:bodyPr>
            <a:normAutofit/>
          </a:bodyPr>
          <a:lstStyle/>
          <a:p>
            <a:r>
              <a:rPr lang="en-US" altLang="zh-CN" sz="2400" kern="1200" dirty="0" smtClean="0">
                <a:solidFill>
                  <a:srgbClr val="000000"/>
                </a:solidFill>
                <a:effectLst/>
                <a:latin typeface="Century Gothic" panose="020B0502020202020204"/>
                <a:ea typeface="等线"/>
                <a:cs typeface="+mn-cs"/>
              </a:rPr>
              <a:t>      </a:t>
            </a:r>
            <a:r>
              <a:rPr lang="zh-CN" altLang="zh-CN" sz="2000" kern="1200" dirty="0" smtClean="0">
                <a:solidFill>
                  <a:srgbClr val="000000"/>
                </a:solidFill>
                <a:effectLst/>
                <a:latin typeface="Century Gothic" panose="020B0502020202020204"/>
                <a:ea typeface="等线"/>
                <a:cs typeface="+mn-cs"/>
              </a:rPr>
              <a:t>要知道，妄语不仅仅是佛制罪，而且也是自性罪。无论是什么人，说妄语必须要忏悔，否则，来世堕入三恶道是很可怕的。</a:t>
            </a:r>
            <a:r>
              <a:rPr lang="en-US" altLang="zh-CN" sz="2000" kern="1200" dirty="0" smtClean="0">
                <a:solidFill>
                  <a:srgbClr val="000000"/>
                </a:solidFill>
                <a:effectLst/>
                <a:latin typeface="Century Gothic" panose="020B0502020202020204"/>
                <a:ea typeface="等线"/>
                <a:cs typeface="+mn-cs"/>
              </a:rPr>
              <a:t> </a:t>
            </a:r>
            <a:br>
              <a:rPr lang="en-US" altLang="zh-CN" sz="2400" kern="1200" dirty="0" smtClean="0">
                <a:solidFill>
                  <a:srgbClr val="000000"/>
                </a:solidFill>
                <a:effectLst/>
                <a:latin typeface="Century Gothic" panose="020B0502020202020204"/>
                <a:ea typeface="等线"/>
                <a:cs typeface="+mn-cs"/>
              </a:rPr>
            </a:br>
            <a:br>
              <a:rPr lang="en-US" altLang="zh-CN" sz="2400" kern="1200" dirty="0" smtClean="0">
                <a:solidFill>
                  <a:srgbClr val="000000"/>
                </a:solidFill>
                <a:effectLst/>
                <a:latin typeface="Century Gothic" panose="020B0502020202020204"/>
                <a:ea typeface="等线"/>
                <a:cs typeface="+mn-cs"/>
              </a:rPr>
            </a:br>
            <a:r>
              <a:rPr lang="zh-CN" altLang="en-US" sz="2000" dirty="0" smtClean="0">
                <a:solidFill>
                  <a:srgbClr val="000000"/>
                </a:solidFill>
                <a:latin typeface="Century Gothic" panose="020B0502020202020204"/>
                <a:ea typeface="等线"/>
                <a:cs typeface="+mn-cs"/>
              </a:rPr>
              <a:t>二、大妄语：</a:t>
            </a:r>
            <a:r>
              <a:rPr lang="zh-CN" altLang="zh-CN" sz="2000" dirty="0" smtClean="0"/>
              <a:t>由于相续中存有邪见</a:t>
            </a:r>
            <a:r>
              <a:rPr lang="zh-CN" altLang="zh-CN" sz="2000" dirty="0"/>
              <a:t>，于是信口开河地说：行善没有功德、作恶没有罪过、清净刹土没有安乐、恶趣没有痛苦、佛陀没有功德……再也没有比这更严重的弥天大谎了，因而这些被称为大妄语。</a:t>
            </a:r>
            <a:br>
              <a:rPr lang="en-US" altLang="zh-CN" sz="2000" dirty="0"/>
            </a:br>
            <a:r>
              <a:rPr lang="en-US" altLang="zh-CN" sz="2000" dirty="0" smtClean="0"/>
              <a:t>       </a:t>
            </a:r>
            <a:r>
              <a:rPr lang="zh-CN" altLang="zh-CN" sz="2000" dirty="0" smtClean="0"/>
              <a:t>大妄语是一切罪恶</a:t>
            </a:r>
            <a:r>
              <a:rPr lang="zh-CN" altLang="zh-CN" sz="2000" dirty="0"/>
              <a:t>的根本，其果报相当严重。</a:t>
            </a:r>
            <a:r>
              <a:rPr lang="en-US" altLang="zh-CN" sz="2000" dirty="0"/>
              <a:t> </a:t>
            </a:r>
            <a:r>
              <a:rPr lang="zh-CN" altLang="zh-CN" sz="2000" dirty="0"/>
              <a:t>《大宝积经》云：“当知妄语，为诸恶本，毁清净戒，死入三涂。”所以，大家不要认为“说点妄语没什么”，尤其是与邪见有关的大妄语，如行善没有功德、造罪没有果报，这样特别可怕的话，千万不能说</a:t>
            </a:r>
            <a:r>
              <a:rPr lang="zh-CN" altLang="zh-CN" sz="2000" dirty="0" smtClean="0"/>
              <a:t>！</a:t>
            </a:r>
            <a:br>
              <a:rPr lang="en-US" altLang="zh-CN" sz="2000" dirty="0" smtClean="0"/>
            </a:br>
            <a:br>
              <a:rPr lang="en-US" altLang="zh-CN" sz="2000" dirty="0"/>
            </a:br>
            <a:r>
              <a:rPr lang="zh-CN" altLang="en-US" sz="2000" dirty="0" smtClean="0"/>
              <a:t>三</a:t>
            </a:r>
            <a:r>
              <a:rPr lang="zh-CN" altLang="zh-CN" sz="2000" dirty="0" smtClean="0"/>
              <a:t>、上人法妄语</a:t>
            </a:r>
            <a:r>
              <a:rPr lang="zh-CN" altLang="zh-CN" sz="2000" dirty="0"/>
              <a:t>：</a:t>
            </a:r>
            <a:r>
              <a:rPr lang="en-US" altLang="zh-CN" sz="2000" dirty="0"/>
              <a:t> </a:t>
            </a:r>
            <a:r>
              <a:rPr lang="zh-CN" altLang="zh-CN" sz="2000" dirty="0" smtClean="0"/>
              <a:t>本来没有登地而说</a:t>
            </a:r>
            <a:r>
              <a:rPr lang="zh-CN" altLang="zh-CN" sz="2000" dirty="0"/>
              <a:t>登地了、没有神通而说有神通等，凡是自己没有功德说成有功德，这一切都属于上人法妄语</a:t>
            </a:r>
            <a:r>
              <a:rPr lang="zh-CN" altLang="zh-CN" sz="2000" dirty="0" smtClean="0"/>
              <a:t>。</a:t>
            </a:r>
            <a:endParaRPr kumimoji="1" lang="zh-CN" altLang="en-US" sz="20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>
          <a:xfrm>
            <a:off x="1130270" y="647700"/>
            <a:ext cx="9603275" cy="4818645"/>
          </a:xfrm>
        </p:spPr>
        <p:txBody>
          <a:bodyPr/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2322</Words>
  <Application>WPS 演示</Application>
  <PresentationFormat>自定义</PresentationFormat>
  <Paragraphs>115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4" baseType="lpstr">
      <vt:lpstr>Arial</vt:lpstr>
      <vt:lpstr>宋体</vt:lpstr>
      <vt:lpstr>Wingdings</vt:lpstr>
      <vt:lpstr>华文隶书</vt:lpstr>
      <vt:lpstr>Academy Engraved LET</vt:lpstr>
      <vt:lpstr>华文宋体</vt:lpstr>
      <vt:lpstr>黑体</vt:lpstr>
      <vt:lpstr>Century Gothic</vt:lpstr>
      <vt:lpstr>等线</vt:lpstr>
      <vt:lpstr>等线 Light</vt:lpstr>
      <vt:lpstr>微软雅黑</vt:lpstr>
      <vt:lpstr>Arial Unicode MS</vt:lpstr>
      <vt:lpstr>Calibri</vt:lpstr>
      <vt:lpstr>等线</vt:lpstr>
      <vt:lpstr>Segoe Print</vt:lpstr>
      <vt:lpstr>Gallery</vt:lpstr>
      <vt:lpstr>发心偈</vt:lpstr>
      <vt:lpstr>十不善业之妄语</vt:lpstr>
      <vt:lpstr>参考资料</vt:lpstr>
      <vt:lpstr>十不善业修法回顾</vt:lpstr>
      <vt:lpstr> 戊二（语恶业）分四</vt:lpstr>
      <vt:lpstr>第一阶段</vt:lpstr>
      <vt:lpstr>PowerPoint 演示文稿</vt:lpstr>
      <vt:lpstr>己一（妄语）分三：  一、一般妄语 二、大妄语 三、上人法妄语  一般妄语：是指怀着欺骗他人之心，所说出来的一切语言。         其实，说妄语特别不好。佛陀在《正法念处经》第八卷中，曾讲过妄语的很多过失，其中有一颂云：“若人离实者，善人说如狗，若人无实语，小人中小人。”一个人说话若没有可信度，那他不叫人，叫做狗，而且是小人中的小人。所以，一个人如果爱说妄语，别人就会对你缺乏信任。  </vt:lpstr>
      <vt:lpstr>      要知道，妄语不仅仅是佛制罪，而且也是自性罪。无论是什么人，说妄语必须要忏悔，否则，来世堕入三恶道是很可怕的。   二、大妄语：由于相续中存有邪见，于是信口开河地说：行善没有功德、作恶没有罪过、清净刹土没有安乐、恶趣没有痛苦、佛陀没有功德……再也没有比这更严重的弥天大谎了，因而这些被称为大妄语。        大妄语是一切罪恶的根本，其果报相当严重。 《大宝积经》云：“当知妄语，为诸恶本，毁清净戒，死入三涂。”所以，大家不要认为“说点妄语没什么”，尤其是与邪见有关的大妄语，如行善没有功德、造罪没有果报，这样特别可怕的话，千万不能说！  三、上人法妄语： 本来没有登地而说登地了、没有神通而说有神通等，凡是自己没有功德说成有功德，这一切都属于上人法妄语。</vt:lpstr>
      <vt:lpstr>        在当今这个时代，骗子与圣贤比起来，是骗子更为吃得开的时候 。现在有些爱说妄语的人，嘴巴特别会讲，虽然是在自欺欺人，但个别人还是会随之改变。 </vt:lpstr>
      <vt:lpstr>PowerPoint 演示文稿</vt:lpstr>
      <vt:lpstr>PowerPoint 演示文稿</vt:lpstr>
      <vt:lpstr>妄语的果报 </vt:lpstr>
      <vt:lpstr>PowerPoint 演示文稿</vt:lpstr>
      <vt:lpstr>讲义重点回顾</vt:lpstr>
      <vt:lpstr>思考讨论题：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59</cp:revision>
  <dcterms:created xsi:type="dcterms:W3CDTF">2018-05-30T19:21:00Z</dcterms:created>
  <dcterms:modified xsi:type="dcterms:W3CDTF">2018-09-27T21:47:08Z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