
<file path=[Content_Types].xml><?xml version="1.0" encoding="utf-8"?>
<Types xmlns="http://schemas.openxmlformats.org/package/2006/content-types">
  <Default Extension="jpeg" ContentType="image/jpe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56" r:id="rId4"/>
    <p:sldId id="280" r:id="rId5"/>
    <p:sldId id="311" r:id="rId6"/>
    <p:sldId id="312" r:id="rId7"/>
    <p:sldId id="314" r:id="rId8"/>
    <p:sldId id="277" r:id="rId9"/>
    <p:sldId id="330" r:id="rId10"/>
    <p:sldId id="332" r:id="rId11"/>
    <p:sldId id="278" r:id="rId12"/>
    <p:sldId id="331" r:id="rId13"/>
    <p:sldId id="319" r:id="rId14"/>
    <p:sldId id="305" r:id="rId15"/>
    <p:sldId id="279" r:id="rId16"/>
    <p:sldId id="333" r:id="rId17"/>
    <p:sldId id="298" r:id="rId18"/>
    <p:sldId id="317" r:id="rId19"/>
    <p:sldId id="273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06"/>
    <p:restoredTop sz="94690"/>
  </p:normalViewPr>
  <p:slideViewPr>
    <p:cSldViewPr snapToGrid="0" snapToObjects="1">
      <p:cViewPr varScale="1">
        <p:scale>
          <a:sx n="80" d="100"/>
          <a:sy n="80" d="100"/>
        </p:scale>
        <p:origin x="19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QcDgxwZ32uI&amp;list=PLdssnZ4H3EYNeyIK14RrjQO57wmrpl128&amp;index=84" TargetMode="External"/><Relationship Id="rId3" Type="http://schemas.openxmlformats.org/officeDocument/2006/relationships/hyperlink" Target="http://www.xianmifw.com/audio/index.php?do=mp3&amp;id=127&amp;vid=1868" TargetMode="External"/><Relationship Id="rId2" Type="http://schemas.openxmlformats.org/officeDocument/2006/relationships/hyperlink" Target="https://www.youtube.com/watch?v=qSedpjkB3vY&amp;list=PL0167D619FD5FC487&amp;index=80" TargetMode="External"/><Relationship Id="rId1" Type="http://schemas.openxmlformats.org/officeDocument/2006/relationships/hyperlink" Target="http://www.huidengzhiguang.com/index.php/huideng-jiangtang/fofa-jianxiu/2016-07-21-09-19-14/642-l11021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  <a:endParaRPr kumimoji="1" lang="zh-CN" altLang="en-US" sz="3600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sz="2000" dirty="0">
              <a:latin typeface="+mn-ea"/>
              <a:cs typeface="华文隶书" panose="02010800040101010101" charset="-122"/>
            </a:endParaRP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第二阶段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思维不</a:t>
            </a:r>
            <a:r>
              <a:rPr lang="zh-CN" altLang="en-US" sz="2400" dirty="0"/>
              <a:t>妄语</a:t>
            </a:r>
            <a:r>
              <a:rPr lang="en-US" altLang="en-US" sz="2400" dirty="0"/>
              <a:t>和</a:t>
            </a:r>
            <a:r>
              <a:rPr lang="zh-CN" altLang="en-US" sz="2400" dirty="0"/>
              <a:t>实语</a:t>
            </a:r>
            <a:r>
              <a:rPr lang="en-US" altLang="en-US" sz="2400" dirty="0"/>
              <a:t>的果报、功德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en-US" altLang="en-US" sz="4400" dirty="0"/>
              <a:t>不</a:t>
            </a:r>
            <a:r>
              <a:rPr lang="zh-CN" altLang="en-US" sz="4400" dirty="0"/>
              <a:t>妄语</a:t>
            </a:r>
            <a:r>
              <a:rPr lang="en-US" altLang="en-US" sz="4400" dirty="0"/>
              <a:t>的果报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异熟果：转生在相应的三善趣中；</a:t>
            </a:r>
            <a:endParaRPr lang="en-CA" altLang="en-US" sz="2400" dirty="0"/>
          </a:p>
          <a:p>
            <a:r>
              <a:rPr lang="en-US" altLang="en-US" sz="2400" dirty="0"/>
              <a:t>感受等流果：</a:t>
            </a:r>
            <a:r>
              <a:rPr lang="zh-CN" altLang="en-US" sz="2400" dirty="0"/>
              <a:t>受到众人称赞爱戴</a:t>
            </a:r>
            <a:r>
              <a:rPr lang="en-US" altLang="en-US" sz="2400" dirty="0"/>
              <a:t>；</a:t>
            </a:r>
            <a:endParaRPr lang="en-CA" altLang="en-US" sz="2400" dirty="0"/>
          </a:p>
          <a:p>
            <a:r>
              <a:rPr lang="en-US" altLang="en-US" sz="2400" dirty="0"/>
              <a:t>同行等流果：生生世世</a:t>
            </a:r>
            <a:r>
              <a:rPr lang="zh-CN" altLang="en-US" sz="2400" dirty="0"/>
              <a:t>不妄语</a:t>
            </a:r>
            <a:r>
              <a:rPr lang="en-US" altLang="en-US" sz="2400" dirty="0"/>
              <a:t>，喜欢</a:t>
            </a:r>
            <a:r>
              <a:rPr lang="zh-CN" altLang="en-US" sz="2400" dirty="0"/>
              <a:t>说实语</a:t>
            </a:r>
            <a:r>
              <a:rPr lang="en-US" altLang="en-US" sz="2400" dirty="0"/>
              <a:t>，并且善举蒸蒸日上；</a:t>
            </a:r>
            <a:endParaRPr lang="en-CA" altLang="en-US" sz="2400" dirty="0"/>
          </a:p>
          <a:p>
            <a:r>
              <a:rPr lang="en-US" altLang="en-US" sz="2400" dirty="0"/>
              <a:t>增上果：成熟在外境上，与</a:t>
            </a:r>
            <a:r>
              <a:rPr lang="zh-CN" altLang="en-US" sz="2400" dirty="0"/>
              <a:t>妄语</a:t>
            </a:r>
            <a:r>
              <a:rPr lang="en-US" altLang="en-US" sz="2400" dirty="0"/>
              <a:t>的果报恰恰相反</a:t>
            </a:r>
            <a:r>
              <a:rPr lang="zh-CN" altLang="en-US" sz="2400" dirty="0"/>
              <a:t>（转生到财富圆满稳定环境，内外安全感具足）</a:t>
            </a:r>
            <a:r>
              <a:rPr lang="en-US" altLang="en-US" sz="2400" dirty="0"/>
              <a:t>，具足圆满的功德；</a:t>
            </a:r>
            <a:endParaRPr lang="en-CA" altLang="en-US" sz="2400" dirty="0"/>
          </a:p>
          <a:p>
            <a:r>
              <a:rPr lang="en-US" altLang="en-US" sz="2400" dirty="0"/>
              <a:t>士用果：所做的任何善业都会突飞猛进地增长，福德接连不断涌现。</a:t>
            </a:r>
            <a:endParaRPr lang="en-US" altLang="en-US" sz="2400" dirty="0"/>
          </a:p>
          <a:p>
            <a:r>
              <a:rPr lang="en-US" sz="2400" dirty="0"/>
              <a:t>明离妄语功德--</a:t>
            </a:r>
            <a:r>
              <a:rPr lang="zh-CN" altLang="en-US" sz="2400" dirty="0"/>
              <a:t>《十善道业经演绎》 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9954" y="1658233"/>
            <a:ext cx="9250019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dirty="0"/>
              <a:t>        如众星中光明之月，一切人中，实语之人光明亦尔；一切宝中，实语宝胜；欲度生死一切船中，实语船胜；若欲出离一切恶行，实语离胜；一切灯中，实语灯胜；一切恶道善将导中，实语导胜；一切世间受用物中，实语物胜；一切治病诸药草中，实语药胜；一切奋迅诸势力中，实语力胜；一切归中，实语归胜；一切知识，实语为胜。</a:t>
            </a:r>
            <a:endParaRPr lang="en-US" altLang="en-US" sz="2400" dirty="0"/>
          </a:p>
          <a:p>
            <a:endParaRPr lang="en-US" altLang="en-US" sz="2400" dirty="0"/>
          </a:p>
          <a:p>
            <a:r>
              <a:rPr lang="en-US" altLang="en-US" sz="2400" dirty="0"/>
              <a:t>                                  --</a:t>
            </a:r>
            <a:r>
              <a:rPr lang="zh-CN" altLang="en-US" sz="2400" dirty="0"/>
              <a:t>具体请参见《正法念处经</a:t>
            </a:r>
            <a:r>
              <a:rPr lang="en-US" altLang="zh-CN" sz="2400" dirty="0"/>
              <a:t>-</a:t>
            </a:r>
            <a:r>
              <a:rPr lang="zh-CN" altLang="en-US" sz="2400" dirty="0"/>
              <a:t>十善道业经》讲记</a:t>
            </a:r>
            <a:r>
              <a:rPr lang="en-US" altLang="zh-CN" sz="2400" dirty="0"/>
              <a:t>06</a:t>
            </a:r>
            <a:endParaRPr lang="en-US" altLang="zh-CN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1457960" y="607695"/>
            <a:ext cx="532574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/>
              <a:t>实语之殊胜功德</a:t>
            </a:r>
            <a:endParaRPr lang="zh-CN" altLang="en-US" sz="4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76446"/>
            <a:ext cx="10058400" cy="706055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视频学习资料及链接</a:t>
            </a:r>
            <a:endParaRPr lang="zh-CN" alt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62455"/>
            <a:ext cx="10058400" cy="4172585"/>
          </a:xfrm>
        </p:spPr>
        <p:txBody>
          <a:bodyPr>
            <a:normAutofit fontScale="70000"/>
          </a:bodyPr>
          <a:lstStyle/>
          <a:p>
            <a:r>
              <a:rPr lang="zh-CN" altLang="en-US" sz="2400" dirty="0"/>
              <a:t>学习慈诚罗珠上师《四圣谛》关于修行人应注意的六个方面</a:t>
            </a:r>
            <a:endParaRPr lang="zh-CN" altLang="en-US" sz="2400" dirty="0"/>
          </a:p>
          <a:p>
            <a:pPr marL="0" indent="0">
              <a:buNone/>
            </a:pPr>
            <a:r>
              <a:rPr lang="zh-CN" altLang="en-US" sz="2400" dirty="0">
                <a:hlinkClick r:id="rId1"/>
              </a:rPr>
              <a:t>http://www.huidengzhiguang.com/index.php/huideng-jiangtang/fofa-jianxiu/2016-07-21-09-19-14/642-l11021</a:t>
            </a:r>
            <a:endParaRPr lang="zh-CN" altLang="en-US" sz="2400" dirty="0"/>
          </a:p>
          <a:p>
            <a:endParaRPr lang="zh-CN" altLang="en-US" sz="2400" dirty="0"/>
          </a:p>
          <a:p>
            <a:r>
              <a:rPr lang="zh-CN" altLang="en-US" sz="2400" dirty="0"/>
              <a:t>学习索达吉上师《藏传净土论》第</a:t>
            </a:r>
            <a:r>
              <a:rPr lang="en-US" altLang="zh-CN" sz="2400" dirty="0"/>
              <a:t>84</a:t>
            </a:r>
            <a:r>
              <a:rPr lang="zh-CN" altLang="en-US" sz="2400" dirty="0"/>
              <a:t>课节选</a:t>
            </a:r>
            <a:endParaRPr lang="zh-CN" altLang="en-US" sz="2400" dirty="0"/>
          </a:p>
          <a:p>
            <a:pPr marL="0" indent="0">
              <a:buNone/>
            </a:pPr>
            <a:r>
              <a:rPr lang="zh-CN" altLang="en-US" sz="2400" dirty="0">
                <a:hlinkClick r:id="rId2" action="ppaction://hlinkfile"/>
              </a:rPr>
              <a:t>https://www.youtube.com/watch?v=qSedpjkB3vY&amp;list=PL0167D619FD5FC487&amp;index=80</a:t>
            </a:r>
            <a:endParaRPr lang="zh-CN" altLang="en-US" sz="2400" dirty="0">
              <a:hlinkClick r:id="rId2" action="ppaction://hlinkfile"/>
            </a:endParaRPr>
          </a:p>
          <a:p>
            <a:pPr marL="0" indent="0">
              <a:buNone/>
            </a:pPr>
            <a:endParaRPr lang="zh-CN" altLang="en-US" sz="2400" dirty="0"/>
          </a:p>
          <a:p>
            <a:r>
              <a:rPr lang="zh-CN" altLang="en-US" sz="2400" dirty="0"/>
              <a:t>学习益西彭措上师《正法念处经</a:t>
            </a:r>
            <a:r>
              <a:rPr lang="en-US" altLang="zh-CN" sz="2400" dirty="0"/>
              <a:t>-</a:t>
            </a:r>
            <a:r>
              <a:rPr lang="zh-CN" altLang="en-US" sz="2400" dirty="0"/>
              <a:t>十善道业经》第</a:t>
            </a:r>
            <a:r>
              <a:rPr lang="en-US" altLang="zh-CN" sz="2400" dirty="0"/>
              <a:t>6</a:t>
            </a:r>
            <a:r>
              <a:rPr lang="zh-CN" altLang="en-US" sz="2400" dirty="0"/>
              <a:t>课节选</a:t>
            </a:r>
            <a:endParaRPr lang="zh-CN" altLang="en-US" sz="2400" dirty="0"/>
          </a:p>
          <a:p>
            <a:pPr marL="0" indent="0">
              <a:buNone/>
            </a:pPr>
            <a:r>
              <a:rPr lang="zh-CN" altLang="en-US" sz="2400" dirty="0">
                <a:hlinkClick r:id="rId3"/>
              </a:rPr>
              <a:t>http://www.xianmifw.com/audio/index.php?do=mp3&amp;id=127&amp;vid=1868</a:t>
            </a:r>
            <a:endParaRPr lang="zh-CN" altLang="en-US" sz="2400" dirty="0"/>
          </a:p>
          <a:p>
            <a:endParaRPr lang="en-US" altLang="en-US" sz="2400" dirty="0"/>
          </a:p>
          <a:p>
            <a:r>
              <a:rPr lang="en-US" altLang="en-US" sz="2400" dirty="0"/>
              <a:t>学习</a:t>
            </a:r>
            <a:r>
              <a:rPr lang="zh-CN" altLang="en-US" sz="2400" dirty="0"/>
              <a:t>益西</a:t>
            </a:r>
            <a:r>
              <a:rPr lang="en-US" altLang="en-US" sz="2400" dirty="0"/>
              <a:t>上师讲座《</a:t>
            </a:r>
            <a:r>
              <a:rPr lang="zh-CN" altLang="en-US" sz="2400" dirty="0"/>
              <a:t>佛说十善道业经</a:t>
            </a:r>
            <a:r>
              <a:rPr lang="en-US" altLang="en-US" sz="2400" dirty="0"/>
              <a:t>》第4课节选</a:t>
            </a:r>
            <a:endParaRPr lang="en-CA" altLang="en-US" sz="2400" dirty="0"/>
          </a:p>
          <a:p>
            <a:pPr marL="0" indent="0">
              <a:buNone/>
            </a:pPr>
            <a:r>
              <a:rPr lang="en-CA" altLang="en-US" sz="2400" dirty="0">
                <a:hlinkClick r:id="rId4"/>
              </a:rPr>
              <a:t>https://www.youtube.com/watch?v=UUs7dLNblz0&amp;index=4&amp;list=PLn9-Os1MW2YpIHCli3DjPGGzHyyo4LL33</a:t>
            </a:r>
            <a:endParaRPr lang="en-CA" altLang="en-US" sz="2400" dirty="0">
              <a:hlinkClick r:id="rId4"/>
            </a:endParaRPr>
          </a:p>
          <a:p>
            <a:pPr marL="0" indent="0">
              <a:buNone/>
            </a:pPr>
            <a:endParaRPr lang="en-CA" altLang="en-US" sz="2400" dirty="0"/>
          </a:p>
          <a:p>
            <a:pPr marL="0" indent="0">
              <a:buNone/>
            </a:pPr>
            <a:endParaRPr lang="en-CA" alt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第三阶段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结合自身思考，得出结论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9954" y="1658233"/>
            <a:ext cx="9250019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1"/>
              </a:buBlip>
            </a:pPr>
            <a:r>
              <a:rPr lang="en-US" altLang="zh-CN" sz="2400" dirty="0"/>
              <a:t> </a:t>
            </a:r>
            <a:r>
              <a:rPr lang="zh-CN" altLang="en-US" sz="2400" dirty="0"/>
              <a:t>上座观修：按照三部曲的节奏结合自己的行为习惯仔细思维</a:t>
            </a:r>
            <a:r>
              <a:rPr lang="en-US" altLang="en-US" sz="2400" dirty="0">
                <a:sym typeface="+mn-ea"/>
              </a:rPr>
              <a:t>自己是否</a:t>
            </a:r>
            <a:r>
              <a:rPr lang="zh-CN" altLang="en-US" sz="2400" dirty="0">
                <a:sym typeface="+mn-ea"/>
              </a:rPr>
              <a:t>能如法的行持不妄语，说实语的善行</a:t>
            </a:r>
            <a:r>
              <a:rPr lang="en-US" altLang="en-US" sz="2400" dirty="0">
                <a:sym typeface="+mn-ea"/>
              </a:rPr>
              <a:t>。如果</a:t>
            </a:r>
            <a:r>
              <a:rPr lang="zh-CN" altLang="en-US" sz="2400" dirty="0">
                <a:sym typeface="+mn-ea"/>
              </a:rPr>
              <a:t>做得好</a:t>
            </a:r>
            <a:r>
              <a:rPr lang="en-US" altLang="en-US" sz="2400" dirty="0">
                <a:sym typeface="+mn-ea"/>
              </a:rPr>
              <a:t>，就下决心要继续做；如果</a:t>
            </a:r>
            <a:r>
              <a:rPr lang="zh-CN" altLang="en-US" sz="2400" dirty="0">
                <a:sym typeface="+mn-ea"/>
              </a:rPr>
              <a:t>做得不好</a:t>
            </a:r>
            <a:r>
              <a:rPr lang="en-US" altLang="en-US" sz="2400" dirty="0">
                <a:sym typeface="+mn-ea"/>
              </a:rPr>
              <a:t>，那就一定要</a:t>
            </a:r>
            <a:r>
              <a:rPr lang="zh-CN" altLang="en-US" sz="2400" dirty="0">
                <a:sym typeface="+mn-ea"/>
              </a:rPr>
              <a:t>努力改正认真行持</a:t>
            </a:r>
            <a:r>
              <a:rPr lang="en-US" altLang="en-US" sz="2400" dirty="0">
                <a:sym typeface="+mn-ea"/>
              </a:rPr>
              <a:t>去做。</a:t>
            </a:r>
            <a:endParaRPr lang="en-US" altLang="en-US" sz="2400" dirty="0">
              <a:sym typeface="+mn-ea"/>
            </a:endParaRPr>
          </a:p>
          <a:p>
            <a:pPr indent="0">
              <a:buNone/>
            </a:pPr>
            <a:endParaRPr lang="zh-CN" altLang="en-US" sz="2400" dirty="0"/>
          </a:p>
          <a:p>
            <a:pPr>
              <a:buBlip>
                <a:blip r:embed="rId1"/>
              </a:buBlip>
            </a:pPr>
            <a:r>
              <a:rPr lang="zh-CN" altLang="en-US" sz="2400" dirty="0"/>
              <a:t>  日常行持中，应该尽量做到人格贤善中对应的誓言坚定、正直稳重（可以参考《二规教言》讲记），同时对于语言的取舍应该具备正知正念和智慧（可参考《君规教言论</a:t>
            </a:r>
            <a:r>
              <a:rPr lang="en-US" altLang="zh-CN" sz="2400" dirty="0"/>
              <a:t>--</a:t>
            </a:r>
            <a:r>
              <a:rPr lang="zh-CN" altLang="en-US" sz="2400" dirty="0"/>
              <a:t>观察语言》讲记）</a:t>
            </a:r>
            <a:endParaRPr lang="zh-CN" altLang="en-US" sz="2400" dirty="0"/>
          </a:p>
          <a:p>
            <a:pPr indent="0">
              <a:buNone/>
            </a:pPr>
            <a:endParaRPr lang="zh-CN" altLang="en-US" sz="2400" dirty="0"/>
          </a:p>
          <a:p>
            <a:pPr>
              <a:buBlip>
                <a:blip r:embed="rId1"/>
              </a:buBlip>
            </a:pPr>
            <a:r>
              <a:rPr lang="zh-CN" altLang="en-US" sz="2400" dirty="0"/>
              <a:t> 修行中应该依教奉行，尽量做到：严守戒律、守护根门、饮食知量、知时而眠、勤修止观（目前为精进修行）、正知而住</a:t>
            </a:r>
            <a:endParaRPr lang="zh-CN" altLang="en-US" sz="2400" dirty="0"/>
          </a:p>
          <a:p>
            <a:pPr indent="0">
              <a:buNone/>
            </a:pPr>
            <a:r>
              <a:rPr lang="zh-CN" altLang="en-US" sz="2400" dirty="0"/>
              <a:t>     </a:t>
            </a:r>
            <a:endParaRPr lang="zh-CN" altLang="en-US" sz="2400" dirty="0"/>
          </a:p>
          <a:p>
            <a:pPr>
              <a:buBlip>
                <a:blip r:embed="rId1"/>
              </a:buBlip>
            </a:pPr>
            <a:endParaRPr lang="zh-CN" altLang="en-US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1400175" y="713740"/>
            <a:ext cx="854011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/>
              <a:t>上座观修</a:t>
            </a:r>
            <a:r>
              <a:rPr lang="en-US" altLang="zh-CN" sz="4000"/>
              <a:t>+</a:t>
            </a:r>
            <a:r>
              <a:rPr lang="zh-CN" altLang="en-US" sz="4000"/>
              <a:t>日常行持</a:t>
            </a:r>
            <a:endParaRPr lang="zh-CN" altLang="en-US" sz="4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98652"/>
            <a:ext cx="10058400" cy="763930"/>
          </a:xfrm>
        </p:spPr>
        <p:txBody>
          <a:bodyPr>
            <a:normAutofit/>
          </a:bodyPr>
          <a:lstStyle/>
          <a:p>
            <a:r>
              <a:rPr lang="en-US" altLang="en-US" sz="4400" dirty="0"/>
              <a:t>思考讨论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86673"/>
            <a:ext cx="10058400" cy="4148368"/>
          </a:xfrm>
        </p:spPr>
        <p:txBody>
          <a:bodyPr>
            <a:normAutofit lnSpcReduction="20000"/>
          </a:bodyPr>
          <a:lstStyle/>
          <a:p>
            <a:pPr marL="0" indent="0">
              <a:buNone/>
            </a:pPr>
            <a:r>
              <a:rPr lang="en-US" altLang="en-US" sz="2000" dirty="0"/>
              <a:t>1、什么是十善业中的不</a:t>
            </a:r>
            <a:r>
              <a:rPr lang="zh-CN" altLang="en-US" sz="2000" dirty="0"/>
              <a:t>妄语</a:t>
            </a:r>
            <a:r>
              <a:rPr lang="en-US" altLang="en-US" sz="2000" dirty="0"/>
              <a:t>？它有哪些果报？</a:t>
            </a:r>
            <a:endParaRPr lang="en-CA" altLang="en-US" sz="2000" dirty="0"/>
          </a:p>
          <a:p>
            <a:pPr marL="0" indent="0">
              <a:buNone/>
            </a:pPr>
            <a:r>
              <a:rPr lang="en-US" altLang="en-US" sz="2000" dirty="0"/>
              <a:t>2、什么是</a:t>
            </a:r>
            <a:r>
              <a:rPr lang="zh-CN" altLang="en-US" sz="2000" dirty="0"/>
              <a:t>说实语</a:t>
            </a:r>
            <a:r>
              <a:rPr lang="en-US" altLang="en-US" sz="2000" dirty="0"/>
              <a:t>？</a:t>
            </a:r>
            <a:r>
              <a:rPr lang="zh-CN" altLang="en-US" sz="2000" dirty="0"/>
              <a:t>实语</a:t>
            </a:r>
            <a:r>
              <a:rPr lang="en-US" altLang="en-US" sz="2000" dirty="0"/>
              <a:t>有哪些功德？</a:t>
            </a:r>
            <a:endParaRPr lang="en-CA" altLang="en-US" sz="2000" dirty="0"/>
          </a:p>
          <a:p>
            <a:pPr marL="0" indent="0">
              <a:buNone/>
            </a:pPr>
            <a:r>
              <a:rPr lang="en-US" altLang="en-US" sz="2000" dirty="0"/>
              <a:t>3、</a:t>
            </a:r>
            <a:r>
              <a:rPr lang="zh-CN" altLang="en-US" sz="2000" dirty="0"/>
              <a:t>是不是所有的事情都要对上师或父母讲实语呢？对于他们询问必须要保守的秘密，该如何处理呢</a:t>
            </a:r>
            <a:r>
              <a:rPr lang="en-US" altLang="en-US" sz="2000" dirty="0"/>
              <a:t>？</a:t>
            </a:r>
            <a:r>
              <a:rPr lang="zh-CN" altLang="en-US" sz="2000" dirty="0"/>
              <a:t>没有如实相告，是否因为对境严厉而有很大的过失呢？</a:t>
            </a:r>
            <a:endParaRPr lang="en-CA" altLang="en-US" sz="2000" dirty="0"/>
          </a:p>
          <a:p>
            <a:pPr marL="0" indent="0">
              <a:buNone/>
            </a:pPr>
            <a:r>
              <a:rPr lang="en-US" altLang="en-US" sz="2000" dirty="0"/>
              <a:t>4、</a:t>
            </a:r>
            <a:r>
              <a:rPr lang="zh-CN" sz="2000" dirty="0"/>
              <a:t>法王如意宝在《胜利道歌》中告诉我们贤善人格是一切善法的基础，具体的贤善人格体现在那些方面呢？</a:t>
            </a:r>
            <a:endParaRPr lang="zh-CN" sz="2000" dirty="0"/>
          </a:p>
          <a:p>
            <a:pPr marL="0" indent="0">
              <a:buNone/>
            </a:pPr>
            <a:r>
              <a:rPr lang="en-US" altLang="zh-CN" sz="2000" dirty="0"/>
              <a:t>5</a:t>
            </a:r>
            <a:r>
              <a:rPr lang="zh-CN" altLang="en-US" sz="2000" dirty="0"/>
              <a:t>、如何逐渐断除妄语而唯讲实语呢？请谈谈您的看法和自己的情况？</a:t>
            </a:r>
            <a:endParaRPr lang="zh-CN" altLang="en-US" sz="2000" dirty="0"/>
          </a:p>
          <a:p>
            <a:pPr marL="0" indent="0">
              <a:buNone/>
            </a:pPr>
            <a:r>
              <a:rPr lang="en-US" altLang="zh-CN" sz="2000" dirty="0"/>
              <a:t>6</a:t>
            </a:r>
            <a:r>
              <a:rPr lang="zh-CN" altLang="en-US" sz="2000" dirty="0"/>
              <a:t>、</a:t>
            </a:r>
            <a:r>
              <a:rPr lang="en-US" altLang="en-US" sz="2000" dirty="0"/>
              <a:t>公案一：</a:t>
            </a:r>
            <a:r>
              <a:rPr lang="zh-CN" altLang="en-US" sz="2000" dirty="0"/>
              <a:t>金山寺持律法师</a:t>
            </a:r>
            <a:r>
              <a:rPr lang="en-US" altLang="en-US" sz="2000" dirty="0"/>
              <a:t>～节选自</a:t>
            </a:r>
            <a:r>
              <a:rPr lang="zh-CN" altLang="en-US" sz="2000" dirty="0"/>
              <a:t>《二规教言论》</a:t>
            </a:r>
            <a:endParaRPr lang="en-US" altLang="en-US" sz="2000" dirty="0"/>
          </a:p>
          <a:p>
            <a:pPr marL="0" indent="0">
              <a:buNone/>
            </a:pPr>
            <a:r>
              <a:rPr lang="en-US" altLang="en-US" sz="2000" dirty="0"/>
              <a:t>      讨论题：通过学习这个公案，你有什么感受和体会。</a:t>
            </a:r>
            <a:endParaRPr lang="en-CA" altLang="en-US" sz="2000" dirty="0"/>
          </a:p>
          <a:p>
            <a:pPr marL="0" indent="0">
              <a:buNone/>
            </a:pPr>
            <a:endParaRPr lang="en-US" altLang="zh-CN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8139" y="954156"/>
            <a:ext cx="10628244" cy="5446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/>
              <a:t>公案一、</a:t>
            </a:r>
            <a:r>
              <a:rPr lang="zh-CN" altLang="en-US" sz="2000" dirty="0"/>
              <a:t>关于稳重</a:t>
            </a:r>
            <a:r>
              <a:rPr lang="en-US" altLang="en-US" sz="2000" dirty="0"/>
              <a:t>～</a:t>
            </a:r>
            <a:endParaRPr lang="en-CA" altLang="en-US" sz="2000" dirty="0"/>
          </a:p>
          <a:p>
            <a:endParaRPr lang="en-CA" sz="2000" dirty="0"/>
          </a:p>
          <a:p>
            <a:r>
              <a:rPr lang="en-US" altLang="en-US" sz="2000" dirty="0"/>
              <a:t>        </a:t>
            </a:r>
            <a:r>
              <a:rPr lang="zh-CN" altLang="en-US" dirty="0"/>
              <a:t>金山寺有位香灯师叫持律师，他人比较笨，很多人都喜欢耍弄他。有一次到了六月六要晒藏经，有位小和尚很调皮，对持律师说：“香灯师，今天大家都晒经，你的蜡烛快长霉了，也拿出去晒晒嘛！”于是持律师很高兴地把一坛蜡烛搬出去晒，结果全部熔化了，只剩下一些蜡芯。晚上维那师让他点灯，他很老实地把蜡芯拿出来，套在蜡签上。维那师很惊奇，知道事情的经过后，觉得这个人太笨，决定想办法迁他的单。</a:t>
            </a:r>
            <a:endParaRPr lang="zh-CN" altLang="en-US" dirty="0"/>
          </a:p>
          <a:p>
            <a:r>
              <a:rPr lang="zh-CN" altLang="en-US" dirty="0"/>
              <a:t>         第二天，维那师把他叫到跟前，当着大众面说：“持律师，像你这么大的智慧，在禅堂里当香灯，太委屈材料了。现在谛闲法师在温州头陀寺讲经，专门培养弘法人才。你既然有这样大的聪明才智，可以到他那里学习。到时去各地讲经说法，我给你当维那，大家都能沾你的光。”“好哇！”持律师笑咪咪地说：“维那师多慈悲！”于是他马上收拾行李、捆好衣单，傻呼呼地背起架子，前往头陀寺去了。</a:t>
            </a:r>
            <a:endParaRPr lang="zh-CN" altLang="en-US" dirty="0"/>
          </a:p>
          <a:p>
            <a:r>
              <a:rPr lang="zh-CN" altLang="en-US" dirty="0"/>
              <a:t>         去了之后，谛闲法师通过各方面了解，知道别人是故意愚弄他，但无论钝根利根，只要发心学教，就不能随便拒绝。于是他让持律师先在那里除粪、挑水、扫地，以后又行堂、擦桌子、洗碗。早晚多在佛前拜佛，并找人教他五堂功课。等他把五堂功课学会后，接着教他背《楞严经》、《法华经》，后来又背《法华经会义》和《楞严文句》。持律师虽然非常笨，但性情十分稳重，做任何事情都是勤勤恳恳、一丝不苟，每天背诵也非常认真。经过几十年的工夫，他把这些全背下来了，提起某一段，他都很熟悉，像得了语言三昧一样，真正成为一个了不起的大法师，谛闲法师无论去哪里都带着他。后来，维那师也真到他那儿去求法，履行诺言给他当维那。可见，刚开始没有智慧的人，只要人格稳重，持之以恒，最后肯定会开悟的，到那时什么经论都通达了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十善业之不</a:t>
            </a:r>
            <a:r>
              <a:rPr lang="zh-CN" altLang="en-US" dirty="0"/>
              <a:t>妄语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/>
              <a:t>2018-08-17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参考资料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002560"/>
            <a:ext cx="9603275" cy="3880656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慈诚罗珠堪布</a:t>
            </a:r>
            <a:r>
              <a:rPr lang="zh-CN" altLang="en-US" sz="2400" dirty="0"/>
              <a:t>上师</a:t>
            </a:r>
            <a:r>
              <a:rPr lang="en-US" altLang="en-US" sz="2400" dirty="0"/>
              <a:t>《慧灯禅修课（16）》</a:t>
            </a:r>
            <a:endParaRPr lang="en-US" altLang="en-US" sz="2400" dirty="0"/>
          </a:p>
          <a:p>
            <a:r>
              <a:rPr lang="en-US" altLang="en-US" sz="2400" dirty="0"/>
              <a:t>慈诚罗珠堪布</a:t>
            </a:r>
            <a:r>
              <a:rPr lang="zh-CN" altLang="en-US" sz="2400" dirty="0"/>
              <a:t>上师</a:t>
            </a:r>
            <a:r>
              <a:rPr lang="en-US" altLang="en-US" sz="2400" dirty="0"/>
              <a:t>《</a:t>
            </a:r>
            <a:r>
              <a:rPr lang="zh-CN" altLang="en-US" sz="2400" dirty="0"/>
              <a:t>四圣谛</a:t>
            </a:r>
            <a:r>
              <a:rPr lang="en-US" altLang="en-US" sz="2400" dirty="0"/>
              <a:t>》（</a:t>
            </a:r>
            <a:r>
              <a:rPr lang="zh-CN" altLang="en-US" sz="2400" dirty="0"/>
              <a:t>十</a:t>
            </a:r>
            <a:r>
              <a:rPr lang="en-US" altLang="en-US" sz="2400" dirty="0"/>
              <a:t>）视频</a:t>
            </a:r>
            <a:endParaRPr lang="en-CA" altLang="en-US" sz="2400" dirty="0"/>
          </a:p>
          <a:p>
            <a:r>
              <a:rPr lang="en-US" altLang="en-US" sz="2400" dirty="0"/>
              <a:t>索达吉堪布《大圆满前行》「普贤上师言教」</a:t>
            </a:r>
            <a:endParaRPr lang="en-CA" altLang="en-US" sz="2400" dirty="0"/>
          </a:p>
          <a:p>
            <a:r>
              <a:rPr lang="en-US" altLang="en-US" sz="2400" dirty="0"/>
              <a:t>索达吉堪布《藏传净土法》第84课视频及讲义</a:t>
            </a:r>
            <a:endParaRPr lang="en-US" altLang="en-US" sz="2400" dirty="0"/>
          </a:p>
          <a:p>
            <a:r>
              <a:rPr lang="zh-CN" altLang="en-US" sz="2400" dirty="0">
                <a:sym typeface="+mn-ea"/>
              </a:rPr>
              <a:t>益西彭措堪布</a:t>
            </a:r>
            <a:r>
              <a:rPr lang="en-US" altLang="en-US" sz="2400" dirty="0"/>
              <a:t>《</a:t>
            </a:r>
            <a:r>
              <a:rPr lang="zh-CN" altLang="en-US" sz="2400" dirty="0"/>
              <a:t>十善道业经演绎</a:t>
            </a:r>
            <a:r>
              <a:rPr lang="en-US" altLang="en-US" sz="2400" dirty="0"/>
              <a:t>》</a:t>
            </a:r>
            <a:r>
              <a:rPr lang="zh-CN" altLang="en-US" sz="2400" dirty="0"/>
              <a:t>视频</a:t>
            </a:r>
            <a:r>
              <a:rPr lang="en-US" altLang="zh-CN" sz="2400" dirty="0"/>
              <a:t>4</a:t>
            </a:r>
            <a:r>
              <a:rPr lang="zh-CN" altLang="en-US" sz="2400" dirty="0"/>
              <a:t>节选</a:t>
            </a:r>
            <a:endParaRPr lang="en-CA" altLang="en-US" sz="2400" dirty="0"/>
          </a:p>
          <a:p>
            <a:r>
              <a:rPr lang="zh-CN" altLang="en-US" sz="2400" dirty="0">
                <a:sym typeface="+mn-ea"/>
              </a:rPr>
              <a:t>益西彭措堪布</a:t>
            </a:r>
            <a:r>
              <a:rPr lang="en-US" altLang="en-US" sz="2400" dirty="0"/>
              <a:t>《</a:t>
            </a:r>
            <a:r>
              <a:rPr lang="zh-CN" altLang="en-US" sz="2400" dirty="0"/>
              <a:t>正法念处经讲记</a:t>
            </a:r>
            <a:r>
              <a:rPr lang="en-US" altLang="en-US" sz="2400" dirty="0"/>
              <a:t>》</a:t>
            </a:r>
            <a:r>
              <a:rPr lang="zh-CN" altLang="en-US" sz="2400" dirty="0"/>
              <a:t>音频</a:t>
            </a:r>
            <a:r>
              <a:rPr lang="en-US" altLang="zh-CN" sz="2400" dirty="0"/>
              <a:t>6</a:t>
            </a:r>
            <a:r>
              <a:rPr lang="zh-CN" altLang="en-US" sz="2400" dirty="0"/>
              <a:t>节选</a:t>
            </a:r>
            <a:endParaRPr lang="en-CA" altLang="en-US" sz="2400" dirty="0"/>
          </a:p>
          <a:p>
            <a:r>
              <a:rPr lang="zh-CN" altLang="en-CA" sz="2400" dirty="0">
                <a:sym typeface="+mn-ea"/>
              </a:rPr>
              <a:t>索达吉堪布上师</a:t>
            </a:r>
            <a:r>
              <a:rPr lang="zh-CN" altLang="en-CA" sz="2400" dirty="0"/>
              <a:t>《二规教言论》讲记节选、《君规教言论》讲记节选</a:t>
            </a:r>
            <a:endParaRPr lang="zh-CN" altLang="en-CA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十善业之不</a:t>
            </a:r>
            <a:r>
              <a:rPr lang="zh-CN" altLang="en-US" dirty="0"/>
              <a:t>邪淫</a:t>
            </a:r>
            <a:r>
              <a:rPr lang="zh-CN" altLang="en-US" dirty="0"/>
              <a:t>回顾</a:t>
            </a:r>
            <a:endParaRPr lang="zh-CN" alt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514128"/>
            <a:ext cx="9070848" cy="486136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断</a:t>
            </a:r>
            <a:r>
              <a:rPr lang="zh-CN" altLang="en-US" sz="2400" dirty="0"/>
              <a:t>除邪淫</a:t>
            </a:r>
            <a:r>
              <a:rPr lang="en-US" altLang="en-US" sz="2400" dirty="0"/>
              <a:t>    </a:t>
            </a:r>
            <a:r>
              <a:rPr lang="zh-CN" altLang="en-US" sz="2400" dirty="0"/>
              <a:t>受持戒律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en-US" altLang="en-US" sz="4400" dirty="0"/>
              <a:t>不</a:t>
            </a:r>
            <a:r>
              <a:rPr altLang="en-US" sz="4400">
                <a:sym typeface="+mn-ea"/>
              </a:rPr>
              <a:t>邪淫的定义 </a:t>
            </a:r>
            <a:r>
              <a:rPr lang="zh-CN" altLang="en-US" sz="4400">
                <a:sym typeface="+mn-ea"/>
              </a:rPr>
              <a:t>（邪淫的定义相反）</a:t>
            </a:r>
            <a:endParaRPr lang="zh-CN" altLang="en-US" sz="4400" dirty="0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24628"/>
            <a:ext cx="10058400" cy="43104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  </a:t>
            </a:r>
            <a:endParaRPr lang="en-CA" altLang="en-US" sz="2200" dirty="0"/>
          </a:p>
          <a:p>
            <a:r>
              <a:rPr lang="en-US" altLang="en-US" sz="2400" dirty="0">
                <a:sym typeface="+mn-ea"/>
              </a:rPr>
              <a:t>对在家人而言，邪淫是指本来自己有妻子，却对属于他人的女子或者别人的妻子作不净行。</a:t>
            </a:r>
            <a:r>
              <a:rPr lang="zh-CN" altLang="en-US" sz="2400" dirty="0">
                <a:sym typeface="+mn-ea"/>
              </a:rPr>
              <a:t>一般的在家人要断除一切不净行是不现实的，佛陀也没有这样的要求，因此在共同的十不善业中，淫业指的是邪淫，在居士五戒中，淫戒也只是要求断除邪淫。</a:t>
            </a:r>
            <a:r>
              <a:rPr lang="en-US" altLang="zh-CN" sz="2400" dirty="0">
                <a:sym typeface="+mn-ea"/>
              </a:rPr>
              <a:t>—</a:t>
            </a:r>
            <a:r>
              <a:rPr lang="en-US" altLang="en-US" sz="2400" dirty="0">
                <a:sym typeface="+mn-ea"/>
              </a:rPr>
              <a:t> 索达吉堪布《藏传净土法》</a:t>
            </a:r>
            <a:endParaRPr lang="en-US" sz="2400" dirty="0"/>
          </a:p>
          <a:p>
            <a:pPr marL="0" indent="0">
              <a:buNone/>
            </a:pPr>
            <a:endParaRPr lang="en-CA" alt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en-US" altLang="en-US" sz="4400" dirty="0"/>
              <a:t>不</a:t>
            </a:r>
            <a:r>
              <a:rPr lang="zh-CN" altLang="en-US" sz="4400" dirty="0"/>
              <a:t>邪淫</a:t>
            </a:r>
            <a:r>
              <a:rPr lang="en-US" altLang="en-US" sz="4400" dirty="0"/>
              <a:t>的果报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>
                <a:sym typeface="+mn-ea"/>
              </a:rPr>
              <a:t>《大般涅槃经》云：“不犯他妇女，自妻不非时，施持戒卧具，则生不动国。”</a:t>
            </a:r>
            <a:endParaRPr lang="en-CA" alt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>
                <a:sym typeface="+mn-ea"/>
              </a:rPr>
              <a:t>如果能断除邪淫，既不侵犯他人的妻子，也不与自己的妻子非时行淫，并对持戒清净的人布施卧具等，来世即可转生于清净刹土。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第一阶段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514127"/>
            <a:ext cx="9070848" cy="625135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思维什么是十善业中的不</a:t>
            </a:r>
            <a:r>
              <a:rPr lang="zh-CN" altLang="en-US" sz="2400" dirty="0"/>
              <a:t>妄语</a:t>
            </a:r>
            <a:r>
              <a:rPr lang="en-US" altLang="en-US" sz="2400" dirty="0"/>
              <a:t>，什么是</a:t>
            </a:r>
            <a:r>
              <a:rPr lang="zh-CN" altLang="en-US" sz="2400" dirty="0"/>
              <a:t>说实语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7270" y="7747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en-US" altLang="en-US" sz="4400" dirty="0"/>
              <a:t>不</a:t>
            </a:r>
            <a:r>
              <a:rPr lang="zh-CN" altLang="en-US" sz="4400" dirty="0"/>
              <a:t>妄语</a:t>
            </a:r>
            <a:r>
              <a:rPr lang="en-US" altLang="en-US" sz="4400" dirty="0"/>
              <a:t>的含义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35380"/>
            <a:ext cx="10058400" cy="5179695"/>
          </a:xfrm>
        </p:spPr>
        <p:txBody>
          <a:bodyPr>
            <a:normAutofit lnSpcReduction="20000"/>
          </a:bodyPr>
          <a:lstStyle/>
          <a:p>
            <a:pPr marL="0" indent="0">
              <a:buNone/>
            </a:pPr>
            <a:r>
              <a:rPr lang="en-US" altLang="en-US" sz="2400" dirty="0"/>
              <a:t>  </a:t>
            </a:r>
            <a:endParaRPr lang="en-CA" altLang="en-US" sz="2200" dirty="0"/>
          </a:p>
          <a:p>
            <a:r>
              <a:rPr lang="en-US" altLang="en-US" sz="2400" dirty="0"/>
              <a:t>居士戒中不</a:t>
            </a:r>
            <a:r>
              <a:rPr lang="zh-CN" altLang="en-US" sz="2400" dirty="0"/>
              <a:t>妄语</a:t>
            </a:r>
            <a:r>
              <a:rPr lang="en-US" altLang="en-US" sz="2400" dirty="0"/>
              <a:t>是“特定的妄语，就是谎称自己具备在欲界之内，也就是我们所生活的地球之内的普通人所不可能具备的，类似于自己可以看到天堂、地狱、前世、未来等等的功能，以及神通之类的超凡功德。” (</a:t>
            </a:r>
            <a:r>
              <a:rPr lang="zh-CN" altLang="en-US" sz="2400" dirty="0"/>
              <a:t>《居士五戒》</a:t>
            </a:r>
            <a:r>
              <a:rPr lang="en-US" altLang="en-US" sz="2400" dirty="0"/>
              <a:t>)</a:t>
            </a:r>
            <a:endParaRPr lang="en-US" altLang="en-US" sz="2400" dirty="0"/>
          </a:p>
          <a:p>
            <a:endParaRPr lang="en-US" altLang="en-US" sz="2400" dirty="0"/>
          </a:p>
          <a:p>
            <a:r>
              <a:rPr lang="en-US" altLang="en-US" sz="2400" dirty="0"/>
              <a:t>“八关斋戒要求不仅不能说上人法，包括开玩笑在内的所有妄语都不能说。” </a:t>
            </a:r>
            <a:r>
              <a:rPr lang="zh-CN" altLang="en-US" sz="2400" dirty="0"/>
              <a:t>（《略说八关斋戒》）</a:t>
            </a:r>
            <a:endParaRPr lang="zh-CN" altLang="en-US" sz="2400" dirty="0"/>
          </a:p>
          <a:p>
            <a:endParaRPr lang="en-CA" altLang="en-US" sz="2400" dirty="0"/>
          </a:p>
          <a:p>
            <a:r>
              <a:rPr lang="en-US" altLang="en-US" sz="2400" dirty="0"/>
              <a:t>《大圆满前行》中，</a:t>
            </a:r>
            <a:r>
              <a:rPr lang="zh-CN" altLang="en-US" sz="2400" dirty="0"/>
              <a:t>不妄语是断除以下三种妄语</a:t>
            </a:r>
            <a:endParaRPr lang="zh-CN" altLang="en-US" sz="2400" dirty="0"/>
          </a:p>
          <a:p>
            <a:pPr marL="0" indent="0">
              <a:buNone/>
            </a:pPr>
            <a:r>
              <a:rPr lang="zh-CN" altLang="en-US" sz="2400" dirty="0"/>
              <a:t>  （</a:t>
            </a:r>
            <a:r>
              <a:rPr lang="en-US" altLang="zh-CN" dirty="0"/>
              <a:t>1</a:t>
            </a:r>
            <a:r>
              <a:rPr lang="zh-CN" altLang="en-US" dirty="0"/>
              <a:t>）</a:t>
            </a:r>
            <a:r>
              <a:rPr lang="en-US" altLang="zh-CN" dirty="0"/>
              <a:t>’</a:t>
            </a:r>
            <a:r>
              <a:rPr lang="zh-CN" altLang="en-US" dirty="0"/>
              <a:t>一般妄语，是指怀着欺骗他人之心，所说出来的一切语言</a:t>
            </a:r>
            <a:r>
              <a:rPr lang="en-US" altLang="zh-CN" dirty="0"/>
              <a:t>’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</a:t>
            </a:r>
            <a:r>
              <a:rPr lang="en-US" altLang="zh-CN" dirty="0"/>
              <a:t>‘</a:t>
            </a:r>
            <a:r>
              <a:rPr lang="zh-CN" altLang="en-US" dirty="0"/>
              <a:t>大妄语，由于相续中存有邪见，于是信口开河的说：向善没有功德等等</a:t>
            </a:r>
            <a:r>
              <a:rPr lang="en-US" altLang="zh-CN" dirty="0"/>
              <a:t>......</a:t>
            </a:r>
            <a:r>
              <a:rPr lang="zh-CN" altLang="en-US" dirty="0"/>
              <a:t>再也没有比这更严重的弥天大谎了</a:t>
            </a:r>
            <a:r>
              <a:rPr lang="en-US" altLang="zh-CN" dirty="0"/>
              <a:t>’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</a:t>
            </a:r>
            <a:r>
              <a:rPr lang="en-US" altLang="zh-CN" dirty="0"/>
              <a:t>‘</a:t>
            </a:r>
            <a:r>
              <a:rPr lang="zh-CN" altLang="en-US" dirty="0"/>
              <a:t>上人法妄语，本来没有登地而说登地了，没有神通而说有神通等，凡是自己没有功德说成有功德，这一切都属于上人法妄语</a:t>
            </a:r>
            <a:r>
              <a:rPr lang="en-US" altLang="zh-CN" dirty="0"/>
              <a:t>’</a:t>
            </a:r>
            <a:endParaRPr lang="en-US" altLang="zh-C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zh-CN" altLang="en-US" sz="4400" dirty="0"/>
              <a:t>实语的</a:t>
            </a:r>
            <a:r>
              <a:rPr lang="en-US" altLang="en-US" sz="4400" dirty="0"/>
              <a:t>含义</a:t>
            </a:r>
            <a:r>
              <a:rPr lang="zh-CN" altLang="en-US" sz="4400" dirty="0"/>
              <a:t>及功德</a:t>
            </a:r>
            <a:r>
              <a:rPr altLang="en-CA" sz="1800">
                <a:sym typeface="+mn-ea"/>
              </a:rPr>
              <a:t>(</a:t>
            </a:r>
            <a:r>
              <a:rPr lang="zh-CN" altLang="en-US" sz="1800">
                <a:sym typeface="+mn-ea"/>
              </a:rPr>
              <a:t>摘自《藏传净土法 </a:t>
            </a:r>
            <a:r>
              <a:rPr altLang="zh-CN" sz="1800">
                <a:sym typeface="+mn-ea"/>
              </a:rPr>
              <a:t>84</a:t>
            </a:r>
            <a:r>
              <a:rPr lang="zh-CN" altLang="en-US" sz="1800">
                <a:sym typeface="+mn-ea"/>
              </a:rPr>
              <a:t>课》</a:t>
            </a:r>
            <a:r>
              <a:rPr altLang="en-CA" sz="1800">
                <a:sym typeface="+mn-ea"/>
              </a:rPr>
              <a:t>)</a:t>
            </a:r>
            <a:endParaRPr lang="zh-CN" alt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24628"/>
            <a:ext cx="10058400" cy="4310412"/>
          </a:xfrm>
        </p:spPr>
        <p:txBody>
          <a:bodyPr>
            <a:normAutofit lnSpcReduction="10000"/>
          </a:bodyPr>
          <a:lstStyle/>
          <a:p>
            <a:pPr marL="0" indent="0">
              <a:buBlip>
                <a:blip r:embed="rId1"/>
              </a:buBlip>
            </a:pPr>
            <a:r>
              <a:rPr lang="zh-CN" altLang="en-US" sz="2400" dirty="0"/>
              <a:t>实语就是</a:t>
            </a:r>
            <a:r>
              <a:rPr lang="en-US" altLang="zh-CN" sz="2400" dirty="0"/>
              <a:t>'</a:t>
            </a:r>
            <a:r>
              <a:rPr lang="zh-CN" altLang="en-US" sz="2400" dirty="0"/>
              <a:t>真实可靠的语言</a:t>
            </a:r>
            <a:r>
              <a:rPr lang="en-US" altLang="zh-CN" sz="2400" dirty="0"/>
              <a:t>'</a:t>
            </a:r>
            <a:r>
              <a:rPr lang="zh-CN" altLang="en-US" sz="2400" dirty="0"/>
              <a:t>；</a:t>
            </a:r>
            <a:r>
              <a:rPr lang="en-US" altLang="zh-CN" sz="2400" dirty="0"/>
              <a:t>'</a:t>
            </a:r>
            <a:r>
              <a:rPr lang="zh-CN" altLang="en-US" sz="2400" dirty="0"/>
              <a:t>就是不欺骗诸佛、不欺骗自己、不欺骗</a:t>
            </a:r>
            <a:endParaRPr lang="zh-CN" altLang="en-US" sz="2400" dirty="0"/>
          </a:p>
          <a:p>
            <a:pPr marL="0" indent="0">
              <a:buNone/>
            </a:pPr>
            <a:r>
              <a:rPr lang="en-US" altLang="en-US" sz="2400" dirty="0"/>
              <a:t>一切众生'</a:t>
            </a:r>
            <a:r>
              <a:rPr lang="zh-CN" altLang="en-US" sz="2400" dirty="0"/>
              <a:t>；</a:t>
            </a:r>
            <a:r>
              <a:rPr lang="en-US" altLang="zh-CN" sz="2400" dirty="0"/>
              <a:t>'</a:t>
            </a:r>
            <a:r>
              <a:rPr lang="zh-CN" altLang="en-US" sz="2400" dirty="0"/>
              <a:t>就是口中所说的话和内</a:t>
            </a:r>
            <a:r>
              <a:rPr lang="en-CA" altLang="en-US" sz="2400" dirty="0"/>
              <a:t>心的想法相称</a:t>
            </a:r>
            <a:r>
              <a:rPr lang="en-US" altLang="en-CA" sz="2400" dirty="0"/>
              <a:t>'</a:t>
            </a:r>
            <a:r>
              <a:rPr lang="en-CA" altLang="en-US" sz="2400" dirty="0"/>
              <a:t>。</a:t>
            </a:r>
            <a:endParaRPr lang="en-CA" altLang="en-US" sz="2400" dirty="0"/>
          </a:p>
          <a:p>
            <a:pPr marL="0" indent="0">
              <a:buBlip>
                <a:blip r:embed="rId1"/>
              </a:buBlip>
            </a:pPr>
            <a:r>
              <a:rPr lang="zh-CN" altLang="en-US" sz="2400" dirty="0"/>
              <a:t>实语的功德非常大也非常多，此处举例说明</a:t>
            </a:r>
            <a:r>
              <a:rPr lang="en-US" altLang="en-US" sz="2400" dirty="0"/>
              <a:t>：</a:t>
            </a:r>
            <a:endParaRPr lang="en-CA" altLang="en-US" sz="2400" dirty="0"/>
          </a:p>
          <a:p>
            <a:pPr lvl="1"/>
            <a:r>
              <a:rPr lang="en-US" altLang="en-CA" sz="2200" dirty="0"/>
              <a:t>‘</a:t>
            </a:r>
            <a:r>
              <a:rPr lang="en-CA" altLang="en-US" sz="2200" dirty="0"/>
              <a:t>人恒时说实语，他念咒作加持会有不共的效果，最终还能成就谛实语</a:t>
            </a:r>
            <a:r>
              <a:rPr lang="en-US" altLang="en-CA" sz="2200" dirty="0"/>
              <a:t>’</a:t>
            </a:r>
            <a:endParaRPr lang="en-CA" altLang="en-US" sz="2200" dirty="0"/>
          </a:p>
          <a:p>
            <a:pPr lvl="1"/>
            <a:r>
              <a:rPr lang="en-US" altLang="en-US" sz="2200" dirty="0"/>
              <a:t>‘实语是转生天界之因，说实语看似为小事，其实它的功德非常大’</a:t>
            </a:r>
            <a:endParaRPr lang="en-US" altLang="en-US" sz="2200" dirty="0"/>
          </a:p>
          <a:p>
            <a:pPr lvl="1"/>
            <a:r>
              <a:rPr lang="en-US" altLang="en-CA" sz="2200" dirty="0"/>
              <a:t>‘人不仅今生能</a:t>
            </a:r>
            <a:r>
              <a:rPr lang="en-CA" altLang="en-US" sz="2200" dirty="0"/>
              <a:t>得到别人的信任，生生世世人们都会相信他</a:t>
            </a:r>
            <a:r>
              <a:rPr lang="en-US" altLang="en-CA" sz="2200" dirty="0"/>
              <a:t>’</a:t>
            </a:r>
            <a:endParaRPr lang="en-US" altLang="en-CA" sz="2200" dirty="0"/>
          </a:p>
          <a:p>
            <a:pPr marL="274320" lvl="1" indent="0">
              <a:buNone/>
            </a:pPr>
            <a:endParaRPr lang="zh-CN" altLang="en-CA" sz="2200" dirty="0"/>
          </a:p>
          <a:p>
            <a:pPr marL="274320" lvl="1" indent="0">
              <a:buNone/>
            </a:pPr>
            <a:r>
              <a:rPr lang="zh-CN" altLang="en-CA" sz="2200" dirty="0"/>
              <a:t>说实语非常重要，诚实之人宛如纯金一样，是众人的信任、欢喜之处；而不诚实之人不会得到他人的信任，只会遭到人们的厌恶和唾弃。</a:t>
            </a:r>
            <a:endParaRPr lang="zh-CN" altLang="en-CA" sz="2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0</TotalTime>
  <Words>3249</Words>
  <Application>WPS 演示</Application>
  <PresentationFormat>Widescreen</PresentationFormat>
  <Paragraphs>151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8" baseType="lpstr">
      <vt:lpstr>Arial</vt:lpstr>
      <vt:lpstr>宋体</vt:lpstr>
      <vt:lpstr>Wingdings</vt:lpstr>
      <vt:lpstr>Garamond</vt:lpstr>
      <vt:lpstr>华文隶书</vt:lpstr>
      <vt:lpstr>微软雅黑</vt:lpstr>
      <vt:lpstr>Arial Unicode MS</vt:lpstr>
      <vt:lpstr>Calibri</vt:lpstr>
      <vt:lpstr>Savon</vt:lpstr>
      <vt:lpstr>发心偈</vt:lpstr>
      <vt:lpstr>十善业之不妄语</vt:lpstr>
      <vt:lpstr>参考资料</vt:lpstr>
      <vt:lpstr>十善业之不偷盗回顾</vt:lpstr>
      <vt:lpstr>不偷盗的含义</vt:lpstr>
      <vt:lpstr>不偷盗的果报</vt:lpstr>
      <vt:lpstr>第一阶段</vt:lpstr>
      <vt:lpstr>不妄语的含义</vt:lpstr>
      <vt:lpstr>实语的含义及功德(摘自《藏传净土法 84课》)</vt:lpstr>
      <vt:lpstr>第二阶段</vt:lpstr>
      <vt:lpstr>不妄语的果报</vt:lpstr>
      <vt:lpstr>PowerPoint 演示文稿</vt:lpstr>
      <vt:lpstr>视频学习资料及链接</vt:lpstr>
      <vt:lpstr>第三阶段</vt:lpstr>
      <vt:lpstr>PowerPoint 演示文稿</vt:lpstr>
      <vt:lpstr>思考讨论</vt:lpstr>
      <vt:lpstr>PowerPoint 演示文稿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赵娟</cp:lastModifiedBy>
  <cp:revision>135</cp:revision>
  <dcterms:created xsi:type="dcterms:W3CDTF">2018-05-30T19:21:00Z</dcterms:created>
  <dcterms:modified xsi:type="dcterms:W3CDTF">2018-08-18T02:21:49Z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