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82" r:id="rId3"/>
    <p:sldId id="284" r:id="rId4"/>
    <p:sldId id="259" r:id="rId5"/>
    <p:sldId id="295" r:id="rId6"/>
    <p:sldId id="301" r:id="rId7"/>
    <p:sldId id="302" r:id="rId8"/>
    <p:sldId id="296" r:id="rId9"/>
    <p:sldId id="297" r:id="rId10"/>
    <p:sldId id="286" r:id="rId11"/>
    <p:sldId id="272" r:id="rId12"/>
    <p:sldId id="299" r:id="rId13"/>
    <p:sldId id="300" r:id="rId14"/>
    <p:sldId id="303" r:id="rId15"/>
    <p:sldId id="304" r:id="rId16"/>
    <p:sldId id="274" r:id="rId17"/>
  </p:sldIdLst>
  <p:sldSz cx="12192000" cy="6858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A460"/>
    <a:srgbClr val="92C7E2"/>
    <a:srgbClr val="7EF6EB"/>
    <a:srgbClr val="3594C3"/>
    <a:srgbClr val="07C4F1"/>
    <a:srgbClr val="996633"/>
    <a:srgbClr val="FF0000"/>
    <a:srgbClr val="0242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66"/>
    <p:restoredTop sz="94690"/>
  </p:normalViewPr>
  <p:slideViewPr>
    <p:cSldViewPr snapToGrid="0" snapToObjects="1">
      <p:cViewPr varScale="1">
        <p:scale>
          <a:sx n="57" d="100"/>
          <a:sy n="57" d="100"/>
        </p:scale>
        <p:origin x="-269" y="-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3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pPr>
              <a:defRPr/>
            </a:pPr>
            <a:fld id="{95C1F55A-EB88-404F-B13F-4C4D5E566EA2}" type="datetimeFigureOut">
              <a:rPr lang="en-US"/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0BEAE-0D00-4F8E-9346-655BA43CB5D2}" type="slidenum">
              <a:rPr lang="en-US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5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40A924-D886-4A12-B42D-B2F72D78733D}" type="datetimeFigureOut">
              <a:rPr lang="en-US"/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FD248-CB98-4E4F-8EA9-019FA15EA976}" type="slidenum">
              <a:rPr lang="en-US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7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C580E7-9F4E-4838-9E3B-06FDFCB39963}" type="datetimeFigureOut">
              <a:rPr lang="en-US"/>
            </a:fld>
            <a:endParaRPr lang="en-US" dirty="0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B43B88-A37F-4450-8C98-7249360B4219}" type="slidenum">
              <a:rPr lang="en-US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3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34649-D2E8-4191-9BDC-B26911976642}" type="datetimeFigureOut">
              <a:rPr lang="en-US"/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F5332-8B1B-48A1-9FCC-C7FB5CA8AC45}" type="slidenum">
              <a:rPr lang="en-US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324BEF-7AE0-4CE2-9E55-5C09DD63D662}" type="datetimeFigureOut">
              <a:rPr lang="en-US"/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F68004-8245-4BA0-AEF1-D66B211EDE04}" type="slidenum">
              <a:rPr lang="en-US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5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573202-F513-433E-8F8F-0D7A73858598}" type="datetimeFigureOut">
              <a:rPr lang="en-US"/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6B7B9D-E223-49C7-8202-05761855D16B}" type="slidenum">
              <a:rPr lang="en-US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"/>
          <p:cNvGrpSpPr/>
          <p:nvPr/>
        </p:nvGrpSpPr>
        <p:grpSpPr bwMode="auto">
          <a:xfrm>
            <a:off x="7477125" y="482600"/>
            <a:ext cx="4075113" cy="5148263"/>
            <a:chOff x="7477387" y="482170"/>
            <a:chExt cx="4074533" cy="5149101"/>
          </a:xfrm>
        </p:grpSpPr>
        <p:sp>
          <p:nvSpPr>
            <p:cNvPr id="6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pic>
        <p:nvPicPr>
          <p:cNvPr id="8" name="Picture 21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-116" t="474" r="48549" b="36564"/>
          <a:stretch>
            <a:fillRect/>
          </a:stretch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rtlCol="0">
            <a:norm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538" y="5470525"/>
            <a:ext cx="5849937" cy="319088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DB81A666-91EA-4EE3-93BC-345DC0197757}" type="datetimeFigureOut">
              <a:rPr lang="en-US"/>
            </a:fld>
            <a:endParaRPr lang="en-US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538" y="319088"/>
            <a:ext cx="4876800" cy="3206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963" y="138113"/>
            <a:ext cx="811212" cy="5032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C8BA30-C35C-4BD9-A6E1-6BB438F260CA}" type="slidenum">
              <a:rPr lang="en-US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-115" r="15828" b="36435"/>
          <a:stretch>
            <a:fillRect/>
          </a:stretch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FD7FE9-22B0-4598-8643-92A3C612D89F}" type="datetimeFigureOut">
              <a:rPr lang="en-US"/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AA646E-A633-4B4A-9159-9654D83BCD28}" type="slidenum">
              <a:rPr lang="en-US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6" descr="RedHashing.emf"/>
          <p:cNvPicPr/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-115" r="59215" b="36435"/>
          <a:stretch>
            <a:fillRect/>
          </a:stretch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FD532C-AD3A-42DD-922E-BA91953B4ACC}" type="datetimeFigureOut">
              <a:rPr lang="en-US"/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800733-F119-4C69-8B60-9B5C7F720595}" type="slidenum">
              <a:rPr lang="en-US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BB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1"/>
          <p:cNvPicPr>
            <a:picLocks noChangeAspect="1"/>
          </p:cNvPicPr>
          <p:nvPr/>
        </p:nvPicPr>
        <p:blipFill>
          <a:blip r:embed="rId10"/>
          <a:srcRect t="1538" b="-1538"/>
          <a:stretch>
            <a:fillRect/>
          </a:stretch>
        </p:blipFill>
        <p:spPr bwMode="auto">
          <a:xfrm>
            <a:off x="0" y="6119813"/>
            <a:ext cx="121920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/>
        </p:nvSpPr>
        <p:spPr>
          <a:xfrm>
            <a:off x="0" y="468313"/>
            <a:ext cx="12192000" cy="5646737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400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1130300" y="954088"/>
            <a:ext cx="9602788" cy="10477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zh-CN" smtClean="0"/>
              <a:t>Click to edit Master title style</a:t>
            </a:r>
            <a:endParaRPr lang="en-US" altLang="zh-CN" smtClean="0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30300" y="2171700"/>
            <a:ext cx="9602788" cy="32940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zh-CN" smtClean="0"/>
              <a:t>Edit Master text styles</a:t>
            </a:r>
            <a:endParaRPr lang="en-US" altLang="zh-CN" smtClean="0"/>
          </a:p>
          <a:p>
            <a:pPr lvl="1"/>
            <a:r>
              <a:rPr lang="en-US" altLang="zh-CN" smtClean="0"/>
              <a:t>Second level</a:t>
            </a:r>
            <a:endParaRPr lang="en-US" altLang="zh-CN" smtClean="0"/>
          </a:p>
          <a:p>
            <a:pPr lvl="2"/>
            <a:r>
              <a:rPr lang="en-US" altLang="zh-CN" smtClean="0"/>
              <a:t>Third level</a:t>
            </a:r>
            <a:endParaRPr lang="en-US" altLang="zh-CN" smtClean="0"/>
          </a:p>
          <a:p>
            <a:pPr lvl="3"/>
            <a:r>
              <a:rPr lang="en-US" altLang="zh-CN" smtClean="0"/>
              <a:t>Fourth level</a:t>
            </a:r>
            <a:endParaRPr lang="en-US" altLang="zh-CN" smtClean="0"/>
          </a:p>
          <a:p>
            <a:pPr lvl="4"/>
            <a:r>
              <a:rPr lang="en-US" altLang="zh-CN" smtClean="0"/>
              <a:t>Fifth level</a:t>
            </a:r>
            <a:endParaRPr lang="en-US" altLang="zh-CN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650" y="330200"/>
            <a:ext cx="2516188" cy="3095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32DC2B4-BDD9-4891-9BE7-514349FF3860}" type="datetimeFigureOut">
              <a:rPr lang="en-US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300" y="328613"/>
            <a:ext cx="5938838" cy="3095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700" y="138113"/>
            <a:ext cx="809625" cy="503237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 fontAlgn="auto">
              <a:spcBef>
                <a:spcPts val="0"/>
              </a:spcBef>
              <a:spcAft>
                <a:spcPts val="0"/>
              </a:spcAft>
              <a:defRPr sz="2800">
                <a:solidFill>
                  <a:schemeClr val="accent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595BF9D-39B2-4320-9198-4A6C1F92FBBC}" type="slidenum">
              <a:rPr lang="en-US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entury Gothic" panose="020B0502020202020204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entury Gothic" panose="020B0502020202020204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entury Gothic" panose="020B0502020202020204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entury Gothic" panose="020B0502020202020204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entury Gothic" panose="020B0502020202020204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entury Gothic" panose="020B0502020202020204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entury Gothic" panose="020B0502020202020204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entury Gothic" panose="020B0502020202020204"/>
        </a:defRPr>
      </a:lvl9pPr>
    </p:titleStyle>
    <p:bodyStyle>
      <a:lvl1pPr marL="228600" indent="-228600" algn="l" rtl="0" eaLnBrk="0" fontAlgn="base" hangingPunct="0">
        <a:lnSpc>
          <a:spcPct val="120000"/>
        </a:lnSpc>
        <a:spcBef>
          <a:spcPts val="10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120000"/>
        </a:lnSpc>
        <a:spcBef>
          <a:spcPts val="500"/>
        </a:spcBef>
        <a:spcAft>
          <a:spcPct val="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ctrTitle" idx="4294967295"/>
          </p:nvPr>
        </p:nvSpPr>
        <p:spPr>
          <a:xfrm>
            <a:off x="1128713" y="946150"/>
            <a:ext cx="8636000" cy="2617788"/>
          </a:xfrm>
        </p:spPr>
        <p:txBody>
          <a:bodyPr bIns="0" anchor="b"/>
          <a:lstStyle/>
          <a:p>
            <a:pPr eaLnBrk="1" hangingPunct="1"/>
            <a:r>
              <a:rPr lang="zh-CN" altLang="en-US" sz="6600" smtClean="0">
                <a:ea typeface="Century Gothic" panose="020B0502020202020204"/>
                <a:cs typeface="Century Gothic" panose="020B0502020202020204"/>
              </a:rPr>
              <a:t>十不善业之离间语</a:t>
            </a:r>
            <a:endParaRPr lang="zh-CN" altLang="en-US" sz="6600" smtClean="0">
              <a:ea typeface="宋体" panose="02010600030101010101" pitchFamily="2" charset="-122"/>
            </a:endParaRPr>
          </a:p>
        </p:txBody>
      </p:sp>
      <p:sp>
        <p:nvSpPr>
          <p:cNvPr id="11266" name="Subtitle 2"/>
          <p:cNvSpPr>
            <a:spLocks noGrp="1"/>
          </p:cNvSpPr>
          <p:nvPr>
            <p:ph type="subTitle" idx="4294967295"/>
          </p:nvPr>
        </p:nvSpPr>
        <p:spPr>
          <a:xfrm>
            <a:off x="1258888" y="4606925"/>
            <a:ext cx="8505825" cy="1328738"/>
          </a:xfrm>
        </p:spPr>
        <p:txBody>
          <a:bodyPr tIns="91440" bIns="91440"/>
          <a:lstStyle/>
          <a:p>
            <a:pPr marL="0" indent="0" eaLnBrk="1" hangingPunct="1">
              <a:lnSpc>
                <a:spcPct val="100000"/>
              </a:lnSpc>
              <a:buFont typeface="Arial" panose="020B0604020202020204" pitchFamily="34" charset="0"/>
              <a:buNone/>
            </a:pPr>
            <a:endParaRPr lang="en-CA" altLang="zh-CN" sz="1700" smtClean="0">
              <a:ea typeface="Century Gothic" panose="020B0502020202020204"/>
              <a:cs typeface="Century Gothic" panose="020B0502020202020204"/>
            </a:endParaRPr>
          </a:p>
          <a:p>
            <a:pPr marL="0" indent="0" eaLnBrk="1" hangingPunct="1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zh-CN" altLang="en-US" smtClean="0">
                <a:ea typeface="Century Gothic" panose="020B0502020202020204"/>
                <a:cs typeface="Century Gothic" panose="020B0502020202020204"/>
              </a:rPr>
              <a:t>慧灯禅修二班</a:t>
            </a:r>
            <a:endParaRPr lang="en-CA" smtClean="0">
              <a:ea typeface="Century Gothic" panose="020B0502020202020204"/>
              <a:cs typeface="Century Gothic" panose="020B0502020202020204"/>
            </a:endParaRPr>
          </a:p>
          <a:p>
            <a:pPr marL="0" indent="0" eaLnBrk="1" hangingPunct="1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en-US" altLang="zh-CN" smtClean="0">
                <a:ea typeface="Century Gothic" panose="020B0502020202020204"/>
                <a:cs typeface="Century Gothic" panose="020B0502020202020204"/>
              </a:rPr>
              <a:t>2018-06-11</a:t>
            </a:r>
            <a:endParaRPr lang="en-US" altLang="zh-CN" smtClean="0"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u="sng" smtClean="0">
                <a:ea typeface="Century Gothic" panose="020B0502020202020204"/>
                <a:cs typeface="Century Gothic" panose="020B0502020202020204"/>
              </a:rPr>
              <a:t>思考讨论题：</a:t>
            </a:r>
            <a:endParaRPr lang="zh-CN" altLang="en-US" b="1" u="sng" smtClean="0">
              <a:ea typeface="宋体" panose="02010600030101010101" pitchFamily="2" charset="-122"/>
            </a:endParaRPr>
          </a:p>
        </p:txBody>
      </p:sp>
      <p:sp>
        <p:nvSpPr>
          <p:cNvPr id="20482" name="Content Placeholder 4"/>
          <p:cNvSpPr>
            <a:spLocks noGrp="1"/>
          </p:cNvSpPr>
          <p:nvPr>
            <p:ph idx="1"/>
          </p:nvPr>
        </p:nvSpPr>
        <p:spPr>
          <a:xfrm>
            <a:off x="1130300" y="1658938"/>
            <a:ext cx="9602788" cy="424497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§"/>
            </a:pPr>
            <a:r>
              <a:rPr lang="zh-CN" altLang="en-US" sz="2400" smtClean="0">
                <a:ea typeface="Century Gothic" panose="020B0502020202020204"/>
                <a:cs typeface="Century Gothic" panose="020B0502020202020204"/>
              </a:rPr>
              <a:t>上节课（妄语）修法回顾</a:t>
            </a:r>
            <a:r>
              <a:rPr lang="en-US" altLang="zh-CN" sz="2400" smtClean="0">
                <a:ea typeface="Century Gothic" panose="020B0502020202020204"/>
                <a:cs typeface="Century Gothic" panose="020B0502020202020204"/>
              </a:rPr>
              <a:t>:</a:t>
            </a:r>
            <a:r>
              <a:rPr lang="zh-CN" altLang="en-US" sz="2400" smtClean="0">
                <a:ea typeface="Century Gothic" panose="020B0502020202020204"/>
                <a:cs typeface="Century Gothic" panose="020B0502020202020204"/>
              </a:rPr>
              <a:t>  上座观修后的感想和疑问。（</a:t>
            </a:r>
            <a:r>
              <a:rPr lang="en-US" altLang="zh-CN" sz="2400" smtClean="0">
                <a:ea typeface="Century Gothic" panose="020B0502020202020204"/>
                <a:cs typeface="Century Gothic" panose="020B0502020202020204"/>
              </a:rPr>
              <a:t>5~10</a:t>
            </a:r>
            <a:r>
              <a:rPr lang="zh-CN" altLang="en-US" sz="2400" smtClean="0">
                <a:ea typeface="Century Gothic" panose="020B0502020202020204"/>
                <a:cs typeface="Century Gothic" panose="020B0502020202020204"/>
              </a:rPr>
              <a:t>分钟）</a:t>
            </a:r>
            <a:endParaRPr lang="en-US" altLang="zh-CN" sz="2400" smtClean="0">
              <a:ea typeface="Century Gothic" panose="020B0502020202020204"/>
              <a:cs typeface="Century Gothic" panose="020B0502020202020204"/>
            </a:endParaRP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zh-CN" altLang="en-US" sz="2400" smtClean="0">
                <a:ea typeface="Century Gothic" panose="020B0502020202020204"/>
                <a:cs typeface="Century Gothic" panose="020B0502020202020204"/>
              </a:rPr>
              <a:t>离间语分为哪几种？分别是如何定义的？</a:t>
            </a:r>
            <a:endParaRPr lang="en-CA" sz="2400" smtClean="0">
              <a:ea typeface="Century Gothic" panose="020B0502020202020204"/>
              <a:cs typeface="Century Gothic" panose="020B0502020202020204"/>
            </a:endParaRP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zh-CN" altLang="en-US" sz="2400" smtClean="0">
                <a:ea typeface="Century Gothic" panose="020B0502020202020204"/>
                <a:cs typeface="Century Gothic" panose="020B0502020202020204"/>
              </a:rPr>
              <a:t>最严重的离间语是什么？它的果报是什么？</a:t>
            </a:r>
            <a:endParaRPr lang="en-CA" sz="2400" smtClean="0">
              <a:ea typeface="Century Gothic" panose="020B0502020202020204"/>
              <a:cs typeface="Century Gothic" panose="020B0502020202020204"/>
            </a:endParaRP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zh-CN" altLang="en-US" sz="2400" smtClean="0">
                <a:ea typeface="Century Gothic" panose="020B0502020202020204"/>
                <a:cs typeface="Century Gothic" panose="020B0502020202020204"/>
              </a:rPr>
              <a:t>你曾经讲过离间语吗？如果有，应该怎样清净罪业？</a:t>
            </a:r>
            <a:endParaRPr lang="zh-CN" altLang="en-US" sz="2400" smtClean="0">
              <a:ea typeface="Century Gothic" panose="020B0502020202020204"/>
              <a:cs typeface="Century Gothic" panose="020B0502020202020204"/>
            </a:endParaRP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zh-CN" altLang="en-US" sz="2400" smtClean="0">
                <a:ea typeface="Century Gothic" panose="020B0502020202020204"/>
                <a:cs typeface="Century Gothic" panose="020B0502020202020204"/>
              </a:rPr>
              <a:t>如果你发现有人挑拨你和他人的关系，你会怎样做？佛法教我们应该怎样做？</a:t>
            </a:r>
            <a:endParaRPr lang="zh-CN" altLang="en-US" sz="2400" smtClean="0">
              <a:ea typeface="Century Gothic" panose="020B0502020202020204"/>
              <a:cs typeface="Century Gothic" panose="020B0502020202020204"/>
            </a:endParaRP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zh-CN" altLang="en-US" sz="2400" smtClean="0">
                <a:ea typeface="Century Gothic" panose="020B0502020202020204"/>
                <a:cs typeface="Century Gothic" panose="020B0502020202020204"/>
              </a:rPr>
              <a:t>请分享以下这个公案给你的启示。</a:t>
            </a:r>
            <a:endParaRPr lang="en-US" altLang="zh-CN" sz="2400" smtClean="0">
              <a:ea typeface="Century Gothic" panose="020B0502020202020204"/>
              <a:cs typeface="Century Gothic" panose="020B0502020202020204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CN" altLang="en-US" b="1" u="sng" smtClean="0">
                <a:ea typeface="Century Gothic" panose="020B0502020202020204"/>
                <a:cs typeface="Century Gothic" panose="020B0502020202020204"/>
              </a:rPr>
              <a:t>公案：出自</a:t>
            </a:r>
            <a:r>
              <a:rPr lang="en-US" altLang="zh-CN" b="1" u="sng" smtClean="0">
                <a:ea typeface="Century Gothic" panose="020B0502020202020204"/>
                <a:cs typeface="Century Gothic" panose="020B0502020202020204"/>
              </a:rPr>
              <a:t>《</a:t>
            </a:r>
            <a:r>
              <a:rPr lang="zh-CN" altLang="en-US" b="1" u="sng" smtClean="0">
                <a:ea typeface="宋体" panose="02010600030101010101" pitchFamily="2" charset="-122"/>
              </a:rPr>
              <a:t>阅微草堂笔记</a:t>
            </a:r>
            <a:r>
              <a:rPr lang="zh-CN" altLang="en-US" smtClean="0">
                <a:ea typeface="宋体" panose="02010600030101010101" pitchFamily="2" charset="-122"/>
              </a:rPr>
              <a:t> </a:t>
            </a:r>
            <a:r>
              <a:rPr lang="en-US" altLang="zh-CN" b="1" u="sng" smtClean="0">
                <a:ea typeface="Century Gothic" panose="020B0502020202020204"/>
                <a:cs typeface="Century Gothic" panose="020B0502020202020204"/>
              </a:rPr>
              <a:t>》</a:t>
            </a:r>
            <a:endParaRPr lang="en-US" altLang="zh-CN" b="1" u="sng" smtClean="0">
              <a:ea typeface="Century Gothic" panose="020B0502020202020204"/>
              <a:cs typeface="Century Gothic" panose="020B0502020202020204"/>
            </a:endParaRPr>
          </a:p>
        </p:txBody>
      </p:sp>
      <p:sp>
        <p:nvSpPr>
          <p:cNvPr id="21506" name="Text Box 4"/>
          <p:cNvSpPr txBox="1">
            <a:spLocks noChangeArrowheads="1"/>
          </p:cNvSpPr>
          <p:nvPr/>
        </p:nvSpPr>
        <p:spPr bwMode="auto">
          <a:xfrm>
            <a:off x="1130300" y="1719263"/>
            <a:ext cx="9237663" cy="30130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defTabSz="914400"/>
            <a:r>
              <a:rPr lang="zh-CN" altLang="en-US" sz="2400">
                <a:latin typeface="Century Gothic" panose="020B0502020202020204"/>
              </a:rPr>
              <a:t>以前江宁有一个书生，独自住在老家的废园中。一天晚上，他在书房读书，一个艳丽的女子在窗边窥视，他知道这不是鬼就是狐，女子面容姣好，书生询问她的来历，她写道：自己是明朝某翰林的小妾，平生巧于离间，使翰林一家形同水火，以此恶业，死后堕为哑巴鬼，已沉沦鬼道二百余年，若能为她写十部</a:t>
            </a:r>
            <a:r>
              <a:rPr lang="en-US" altLang="zh-CN" sz="2400">
                <a:latin typeface="Century Gothic" panose="020B0502020202020204"/>
              </a:rPr>
              <a:t>《</a:t>
            </a:r>
            <a:r>
              <a:rPr lang="zh-CN" altLang="en-US" sz="2400">
                <a:latin typeface="Century Gothic" panose="020B0502020202020204"/>
              </a:rPr>
              <a:t>金刚经</a:t>
            </a:r>
            <a:r>
              <a:rPr lang="en-US" altLang="zh-CN" sz="2400">
                <a:latin typeface="Century Gothic" panose="020B0502020202020204"/>
              </a:rPr>
              <a:t>》</a:t>
            </a:r>
            <a:r>
              <a:rPr lang="zh-CN" altLang="en-US" sz="2400">
                <a:latin typeface="Century Gothic" panose="020B0502020202020204"/>
              </a:rPr>
              <a:t>，则能超拔出苦海。书生便帮她写了十部</a:t>
            </a:r>
            <a:r>
              <a:rPr lang="en-US" altLang="zh-CN" sz="2400">
                <a:latin typeface="Century Gothic" panose="020B0502020202020204"/>
              </a:rPr>
              <a:t>《</a:t>
            </a:r>
            <a:r>
              <a:rPr lang="zh-CN" altLang="en-US" sz="2400">
                <a:latin typeface="Century Gothic" panose="020B0502020202020204"/>
              </a:rPr>
              <a:t>金刚经</a:t>
            </a:r>
            <a:r>
              <a:rPr lang="en-US" altLang="zh-CN" sz="2400">
                <a:latin typeface="Century Gothic" panose="020B0502020202020204"/>
              </a:rPr>
              <a:t>》</a:t>
            </a:r>
            <a:r>
              <a:rPr lang="zh-CN" altLang="en-US" sz="2400">
                <a:latin typeface="Century Gothic" panose="020B0502020202020204"/>
              </a:rPr>
              <a:t>。写完那天，女子来拜谢书生，并取笔写道：藉写经忏悔之力，现已脱离鬼趣，但由于前生罪重，尚须当三世哑女方能言语。 </a:t>
            </a:r>
            <a:endParaRPr lang="zh-CN" altLang="en-US" sz="2400">
              <a:latin typeface="Century Gothic" panose="020B0502020202020204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Content Placeholder 2"/>
          <p:cNvSpPr/>
          <p:nvPr/>
        </p:nvSpPr>
        <p:spPr bwMode="auto">
          <a:xfrm>
            <a:off x="1130300" y="995363"/>
            <a:ext cx="9602788" cy="44704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None/>
            </a:pPr>
            <a:r>
              <a:rPr lang="zh-CN" altLang="en-US" sz="2400" b="1" u="sng">
                <a:latin typeface="Century Gothic" panose="020B0502020202020204"/>
              </a:rPr>
              <a:t>启示：</a:t>
            </a:r>
            <a:endParaRPr lang="en-US" altLang="zh-CN" sz="2400" b="1" u="sng">
              <a:latin typeface="Century Gothic" panose="020B0502020202020204"/>
              <a:ea typeface="Century Gothic" panose="020B0502020202020204"/>
              <a:cs typeface="Century Gothic" panose="020B0502020202020204"/>
            </a:endParaRPr>
          </a:p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zh-CN" altLang="en-US" sz="2400">
                <a:latin typeface="Century Gothic" panose="020B0502020202020204"/>
                <a:ea typeface="Century Gothic" panose="020B0502020202020204"/>
                <a:cs typeface="Century Gothic" panose="020B0502020202020204"/>
              </a:rPr>
              <a:t>“</a:t>
            </a:r>
            <a:r>
              <a:rPr lang="zh-CN" altLang="en-US" sz="2400" u="sng"/>
              <a:t>平生巧于离间</a:t>
            </a:r>
            <a:r>
              <a:rPr lang="zh-CN" altLang="en-US" sz="2400">
                <a:latin typeface="Century Gothic" panose="020B0502020202020204"/>
                <a:ea typeface="Century Gothic" panose="020B0502020202020204"/>
                <a:cs typeface="Century Gothic" panose="020B0502020202020204"/>
              </a:rPr>
              <a:t>”：</a:t>
            </a:r>
            <a:r>
              <a:rPr lang="zh-CN" altLang="en-US" sz="2400"/>
              <a:t>因常常离间他人</a:t>
            </a:r>
            <a:r>
              <a:rPr lang="zh-CN" altLang="en-US" sz="2400">
                <a:latin typeface="Century Gothic" panose="020B0502020202020204"/>
                <a:ea typeface="Century Gothic" panose="020B0502020202020204"/>
                <a:cs typeface="Century Gothic" panose="020B0502020202020204"/>
              </a:rPr>
              <a:t>，来世堕入鬼道，而且是个哑巴。</a:t>
            </a:r>
            <a:endParaRPr lang="zh-CN" altLang="en-US" sz="2400">
              <a:latin typeface="Century Gothic" panose="020B0502020202020204"/>
              <a:ea typeface="Century Gothic" panose="020B0502020202020204"/>
              <a:cs typeface="Century Gothic" panose="020B0502020202020204"/>
            </a:endParaRPr>
          </a:p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None/>
            </a:pPr>
            <a:r>
              <a:rPr lang="en-US" altLang="zh-CN" sz="2400">
                <a:latin typeface="Century Gothic" panose="020B0502020202020204"/>
                <a:ea typeface="Century Gothic" panose="020B0502020202020204"/>
                <a:cs typeface="Century Gothic" panose="020B0502020202020204"/>
              </a:rPr>
              <a:t>《</a:t>
            </a:r>
            <a:r>
              <a:rPr lang="zh-CN" altLang="en-US" sz="2400">
                <a:latin typeface="Century Gothic" panose="020B0502020202020204"/>
                <a:ea typeface="Century Gothic" panose="020B0502020202020204"/>
                <a:cs typeface="Century Gothic" panose="020B0502020202020204"/>
              </a:rPr>
              <a:t>地藏经</a:t>
            </a:r>
            <a:r>
              <a:rPr lang="en-US" altLang="zh-CN" sz="2400">
                <a:latin typeface="Century Gothic" panose="020B0502020202020204"/>
                <a:ea typeface="Century Gothic" panose="020B0502020202020204"/>
                <a:cs typeface="Century Gothic" panose="020B0502020202020204"/>
              </a:rPr>
              <a:t>》</a:t>
            </a:r>
            <a:r>
              <a:rPr lang="zh-CN" altLang="en-US" sz="2400">
                <a:latin typeface="Century Gothic" panose="020B0502020202020204"/>
                <a:ea typeface="Century Gothic" panose="020B0502020202020204"/>
                <a:cs typeface="Century Gothic" panose="020B0502020202020204"/>
              </a:rPr>
              <a:t>云：“</a:t>
            </a:r>
            <a:r>
              <a:rPr lang="zh-CN" altLang="en-US" sz="2400">
                <a:latin typeface="Century Gothic" panose="020B0502020202020204"/>
              </a:rPr>
              <a:t>若遇两舌斗乱者， 说无舌百舌报。。。未来世中，若有男子女人，不行善者行恶者，乃至不信因果者，邪淫妄语者，两舌恶口者，毁谤大乘者，如是诸业众生，必堕恶趣。 ”</a:t>
            </a:r>
            <a:r>
              <a:rPr lang="zh-CN" altLang="en-US"/>
              <a:t> </a:t>
            </a:r>
            <a:endParaRPr lang="zh-CN" altLang="en-US" sz="2400">
              <a:latin typeface="Century Gothic" panose="020B0502020202020204"/>
            </a:endParaRPr>
          </a:p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zh-CN" altLang="en-US" sz="2400">
                <a:latin typeface="Century Gothic" panose="020B0502020202020204"/>
              </a:rPr>
              <a:t>深信因果，善护口业，常说好话和利益他人的话，发菩提心，慈悲心，不造恶业。</a:t>
            </a:r>
            <a:endParaRPr lang="zh-CN" altLang="en-US" sz="2400">
              <a:latin typeface="Century Gothic" panose="020B0502020202020204"/>
            </a:endParaRPr>
          </a:p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zh-CN" altLang="en-US" sz="2400">
                <a:latin typeface="Century Gothic" panose="020B0502020202020204"/>
              </a:rPr>
              <a:t>“</a:t>
            </a:r>
            <a:r>
              <a:rPr lang="zh-CN" altLang="en-US" sz="2400" u="sng"/>
              <a:t>藉写经忏悔之力，现已脱离鬼趣</a:t>
            </a:r>
            <a:r>
              <a:rPr lang="zh-CN" altLang="en-US" sz="2400">
                <a:latin typeface="Century Gothic" panose="020B0502020202020204"/>
              </a:rPr>
              <a:t>”：因忏悔力，使罪业得以减轻。精进忏悔，清净罪业。</a:t>
            </a:r>
            <a:endParaRPr lang="zh-CN" altLang="en-US" sz="2400">
              <a:latin typeface="Century Gothic" panose="020B0502020202020204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Content Placeholder 2"/>
          <p:cNvSpPr/>
          <p:nvPr/>
        </p:nvSpPr>
        <p:spPr bwMode="auto">
          <a:xfrm>
            <a:off x="1130300" y="1560513"/>
            <a:ext cx="9602788" cy="4262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altLang="zh-CN" sz="2400" b="1" u="sng">
                <a:latin typeface="宋体" panose="02010600030101010101" pitchFamily="2" charset="-122"/>
              </a:rPr>
              <a:t>《</a:t>
            </a:r>
            <a:r>
              <a:rPr lang="zh-CN" altLang="en-US" sz="2400" b="1" u="sng">
                <a:latin typeface="宋体" panose="02010600030101010101" pitchFamily="2" charset="-122"/>
              </a:rPr>
              <a:t>地藏菩萨本愿经</a:t>
            </a:r>
            <a:r>
              <a:rPr lang="en-US" altLang="zh-CN" sz="2400" b="1" u="sng">
                <a:latin typeface="宋体" panose="02010600030101010101" pitchFamily="2" charset="-122"/>
              </a:rPr>
              <a:t>》</a:t>
            </a:r>
            <a:r>
              <a:rPr lang="zh-CN" altLang="en-US" sz="2400" b="1" u="sng"/>
              <a:t>阎浮众生业感品第四</a:t>
            </a:r>
            <a:r>
              <a:rPr lang="en-US" altLang="zh-CN" sz="2400" b="1" u="sng">
                <a:latin typeface="宋体" panose="02010600030101010101" pitchFamily="2" charset="-122"/>
              </a:rPr>
              <a:t>:</a:t>
            </a:r>
            <a:endParaRPr lang="en-US" altLang="zh-CN" sz="2400" b="1" u="sng">
              <a:latin typeface="宋体" panose="02010600030101010101" pitchFamily="2" charset="-122"/>
            </a:endParaRPr>
          </a:p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None/>
            </a:pPr>
            <a:r>
              <a:rPr lang="zh-CN" altLang="en-US" sz="2000"/>
              <a:t>“佛告定自在王：尔时罗汉福度光目者，即无尽意菩萨是。光目母者，即解脱菩萨</a:t>
            </a:r>
            <a:endParaRPr lang="zh-CN" altLang="en-US" sz="2000"/>
          </a:p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None/>
            </a:pPr>
            <a:r>
              <a:rPr lang="zh-CN" altLang="en-US" sz="2000"/>
              <a:t>是，光目女者即地藏菩萨是。过去久远劫中，如是慈愍，发恒河沙愿，广度众生。</a:t>
            </a:r>
            <a:r>
              <a:rPr lang="zh-CN" altLang="en-US" sz="2000" b="1" u="sng">
                <a:solidFill>
                  <a:srgbClr val="FF0000"/>
                </a:solidFill>
              </a:rPr>
              <a:t>未</a:t>
            </a:r>
            <a:endParaRPr lang="zh-CN" altLang="en-US" sz="2000" b="1" u="sng">
              <a:solidFill>
                <a:srgbClr val="FF0000"/>
              </a:solidFill>
            </a:endParaRPr>
          </a:p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None/>
            </a:pPr>
            <a:r>
              <a:rPr lang="zh-CN" altLang="en-US" sz="2000" b="1" u="sng">
                <a:solidFill>
                  <a:srgbClr val="FF0000"/>
                </a:solidFill>
              </a:rPr>
              <a:t>来世中，若有男子女人，不行善者行恶者，乃至不信因果者，邪淫妄语者，</a:t>
            </a:r>
            <a:r>
              <a:rPr lang="zh-CN" altLang="en-US" sz="2000" b="1" u="sng">
                <a:solidFill>
                  <a:srgbClr val="0242F6"/>
                </a:solidFill>
              </a:rPr>
              <a:t>两舌恶</a:t>
            </a:r>
            <a:endParaRPr lang="zh-CN" altLang="en-US" sz="2000" b="1" u="sng">
              <a:solidFill>
                <a:srgbClr val="0242F6"/>
              </a:solidFill>
            </a:endParaRPr>
          </a:p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None/>
            </a:pPr>
            <a:r>
              <a:rPr lang="zh-CN" altLang="en-US" sz="2000" b="1" u="sng">
                <a:solidFill>
                  <a:srgbClr val="0242F6"/>
                </a:solidFill>
              </a:rPr>
              <a:t>口者</a:t>
            </a:r>
            <a:r>
              <a:rPr lang="zh-CN" altLang="en-US" sz="2000" b="1" u="sng">
                <a:solidFill>
                  <a:srgbClr val="FF0000"/>
                </a:solidFill>
              </a:rPr>
              <a:t>，毁谤大乘者，如是诸业众生，必堕恶趣。</a:t>
            </a:r>
            <a:r>
              <a:rPr lang="zh-CN" altLang="en-US" sz="2000"/>
              <a:t>若遇善知识，劝令一弹指间，归依</a:t>
            </a:r>
            <a:endParaRPr lang="zh-CN" altLang="en-US" sz="2000"/>
          </a:p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None/>
            </a:pPr>
            <a:r>
              <a:rPr lang="zh-CN" altLang="en-US" sz="2000"/>
              <a:t>地藏菩萨，是诸众生，即得解脱三恶道报。 ”</a:t>
            </a:r>
            <a:endParaRPr lang="zh-CN" altLang="en-US" sz="2000"/>
          </a:p>
        </p:txBody>
      </p:sp>
      <p:sp>
        <p:nvSpPr>
          <p:cNvPr id="33796" name="Title 1"/>
          <p:cNvSpPr/>
          <p:nvPr/>
        </p:nvSpPr>
        <p:spPr bwMode="auto">
          <a:xfrm>
            <a:off x="1130300" y="954088"/>
            <a:ext cx="9602788" cy="10477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defTabSz="914400">
              <a:lnSpc>
                <a:spcPct val="90000"/>
              </a:lnSpc>
            </a:pPr>
            <a:r>
              <a:rPr lang="zh-CN" altLang="en-US" sz="3200" b="1" u="sng">
                <a:latin typeface="Century Gothic" panose="020B0502020202020204"/>
                <a:ea typeface="Century Gothic" panose="020B0502020202020204"/>
                <a:cs typeface="Century Gothic" panose="020B0502020202020204"/>
              </a:rPr>
              <a:t>补充材料：</a:t>
            </a:r>
            <a:endParaRPr lang="en-US" altLang="zh-CN" sz="3200" b="1" u="sng">
              <a:latin typeface="Century Gothic" panose="020B0502020202020204"/>
              <a:ea typeface="Century Gothic" panose="020B0502020202020204"/>
              <a:cs typeface="Century Gothic" panose="020B0502020202020204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Content Placeholder 2"/>
          <p:cNvSpPr/>
          <p:nvPr/>
        </p:nvSpPr>
        <p:spPr bwMode="auto">
          <a:xfrm>
            <a:off x="1130300" y="1560513"/>
            <a:ext cx="9602788" cy="4262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altLang="zh-CN" sz="2400" b="1" u="sng">
                <a:latin typeface="宋体" panose="02010600030101010101" pitchFamily="2" charset="-122"/>
              </a:rPr>
              <a:t>《</a:t>
            </a:r>
            <a:r>
              <a:rPr lang="zh-CN" altLang="en-US" sz="2400" b="1" u="sng">
                <a:latin typeface="宋体" panose="02010600030101010101" pitchFamily="2" charset="-122"/>
              </a:rPr>
              <a:t>地藏菩萨本愿经</a:t>
            </a:r>
            <a:r>
              <a:rPr lang="en-US" altLang="zh-CN" sz="2400" b="1" u="sng">
                <a:latin typeface="宋体" panose="02010600030101010101" pitchFamily="2" charset="-122"/>
              </a:rPr>
              <a:t>》</a:t>
            </a:r>
            <a:r>
              <a:rPr lang="zh-CN" altLang="en-US" sz="2400" b="1" u="sng"/>
              <a:t>阎浮众生业感品第四</a:t>
            </a:r>
            <a:r>
              <a:rPr lang="en-US" altLang="zh-CN" sz="2400" b="1" u="sng">
                <a:latin typeface="宋体" panose="02010600030101010101" pitchFamily="2" charset="-122"/>
              </a:rPr>
              <a:t>:</a:t>
            </a:r>
            <a:endParaRPr lang="en-US" altLang="zh-CN" sz="2400" b="1" u="sng">
              <a:latin typeface="宋体" panose="02010600030101010101" pitchFamily="2" charset="-122"/>
            </a:endParaRPr>
          </a:p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None/>
            </a:pPr>
            <a:r>
              <a:rPr lang="zh-CN" altLang="en-US" sz="2000"/>
              <a:t>“四天王，地藏菩萨若遇</a:t>
            </a:r>
            <a:r>
              <a:rPr lang="zh-CN" altLang="en-US" sz="2000" b="1" u="sng">
                <a:solidFill>
                  <a:srgbClr val="FF0000"/>
                </a:solidFill>
              </a:rPr>
              <a:t>杀生者</a:t>
            </a:r>
            <a:r>
              <a:rPr lang="zh-CN" altLang="en-US" sz="2000"/>
              <a:t>，说宿殃短命报。若遇</a:t>
            </a:r>
            <a:r>
              <a:rPr lang="zh-CN" altLang="en-US" sz="2000" b="1" u="sng">
                <a:solidFill>
                  <a:srgbClr val="FF0000"/>
                </a:solidFill>
              </a:rPr>
              <a:t>窃盗者</a:t>
            </a:r>
            <a:r>
              <a:rPr lang="zh-CN" altLang="en-US" sz="2000"/>
              <a:t>，说贫穷苦楚报。若遇</a:t>
            </a:r>
            <a:r>
              <a:rPr lang="zh-CN" altLang="en-US" sz="2000" b="1" u="sng">
                <a:solidFill>
                  <a:srgbClr val="FF0000"/>
                </a:solidFill>
              </a:rPr>
              <a:t>邪淫者</a:t>
            </a:r>
            <a:r>
              <a:rPr lang="zh-CN" altLang="en-US" sz="2000"/>
              <a:t>，说雀鸽鸳鸯报。若遇</a:t>
            </a:r>
            <a:r>
              <a:rPr lang="zh-CN" altLang="en-US" sz="2000" b="1" u="sng">
                <a:solidFill>
                  <a:srgbClr val="FF0000"/>
                </a:solidFill>
              </a:rPr>
              <a:t>恶口者</a:t>
            </a:r>
            <a:r>
              <a:rPr lang="zh-CN" altLang="en-US" sz="2000"/>
              <a:t>，说眷属斗诤报。若遇</a:t>
            </a:r>
            <a:r>
              <a:rPr lang="zh-CN" altLang="en-US" sz="2000" b="1" u="sng">
                <a:solidFill>
                  <a:srgbClr val="FF0000"/>
                </a:solidFill>
              </a:rPr>
              <a:t>毁谤者</a:t>
            </a:r>
            <a:r>
              <a:rPr lang="zh-CN" altLang="en-US" sz="2000"/>
              <a:t>，说无舌疮口报。若遇</a:t>
            </a:r>
            <a:r>
              <a:rPr lang="zh-CN" altLang="en-US" sz="2000" b="1" u="sng">
                <a:solidFill>
                  <a:srgbClr val="FF0000"/>
                </a:solidFill>
              </a:rPr>
              <a:t>嗔恚者</a:t>
            </a:r>
            <a:r>
              <a:rPr lang="zh-CN" altLang="en-US" sz="2000"/>
              <a:t>，说丑陋癃残报。若遇</a:t>
            </a:r>
            <a:r>
              <a:rPr lang="zh-CN" altLang="en-US" sz="2000" b="1" u="sng">
                <a:solidFill>
                  <a:srgbClr val="FF0000"/>
                </a:solidFill>
              </a:rPr>
              <a:t>悭吝者</a:t>
            </a:r>
            <a:r>
              <a:rPr lang="zh-CN" altLang="en-US" sz="2000"/>
              <a:t>，说所求违愿报。若遇</a:t>
            </a:r>
            <a:r>
              <a:rPr lang="zh-CN" altLang="en-US" sz="2000" b="1" u="sng">
                <a:solidFill>
                  <a:srgbClr val="FF0000"/>
                </a:solidFill>
              </a:rPr>
              <a:t>饮食无度者</a:t>
            </a:r>
            <a:r>
              <a:rPr lang="zh-CN" altLang="en-US" sz="2000"/>
              <a:t>，说饥渴咽病报。若遇</a:t>
            </a:r>
            <a:r>
              <a:rPr lang="zh-CN" altLang="en-US" sz="2000" b="1" u="sng">
                <a:solidFill>
                  <a:srgbClr val="FF0000"/>
                </a:solidFill>
              </a:rPr>
              <a:t>畋猎恣情者</a:t>
            </a:r>
            <a:r>
              <a:rPr lang="zh-CN" altLang="en-US" sz="2000"/>
              <a:t>，说惊狂丧命报。若遇</a:t>
            </a:r>
            <a:r>
              <a:rPr lang="zh-CN" altLang="en-US" sz="2000" b="1" u="sng">
                <a:solidFill>
                  <a:srgbClr val="FF0000"/>
                </a:solidFill>
              </a:rPr>
              <a:t>悖逆父母者</a:t>
            </a:r>
            <a:r>
              <a:rPr lang="zh-CN" altLang="en-US" sz="2000"/>
              <a:t>，说天地灾杀报。若遇</a:t>
            </a:r>
            <a:r>
              <a:rPr lang="zh-CN" altLang="en-US" sz="2000" b="1" u="sng">
                <a:solidFill>
                  <a:srgbClr val="FF0000"/>
                </a:solidFill>
              </a:rPr>
              <a:t>烧山林木者</a:t>
            </a:r>
            <a:r>
              <a:rPr lang="zh-CN" altLang="en-US" sz="2000"/>
              <a:t>，说狂迷取死报。若遇</a:t>
            </a:r>
            <a:r>
              <a:rPr lang="zh-CN" altLang="en-US" sz="2000" b="1" u="sng">
                <a:solidFill>
                  <a:srgbClr val="FF0000"/>
                </a:solidFill>
              </a:rPr>
              <a:t>前后父母恶毒者</a:t>
            </a:r>
            <a:r>
              <a:rPr lang="zh-CN" altLang="en-US" sz="2000"/>
              <a:t>，说返生鞭挞现受报。若遇</a:t>
            </a:r>
            <a:r>
              <a:rPr lang="zh-CN" altLang="en-US" sz="2000" b="1" u="sng">
                <a:solidFill>
                  <a:srgbClr val="FF0000"/>
                </a:solidFill>
              </a:rPr>
              <a:t>网捕生雏者</a:t>
            </a:r>
            <a:r>
              <a:rPr lang="zh-CN" altLang="en-US" sz="2000"/>
              <a:t>，说骨肉分离报。若遇</a:t>
            </a:r>
            <a:r>
              <a:rPr lang="zh-CN" altLang="en-US" sz="2000" b="1" u="sng">
                <a:solidFill>
                  <a:srgbClr val="FF0000"/>
                </a:solidFill>
              </a:rPr>
              <a:t>毁谤三宝者</a:t>
            </a:r>
            <a:r>
              <a:rPr lang="zh-CN" altLang="en-US" sz="2000"/>
              <a:t>，说盲聋喑哑报。若遇</a:t>
            </a:r>
            <a:r>
              <a:rPr lang="zh-CN" altLang="en-US" sz="2000" b="1" u="sng">
                <a:solidFill>
                  <a:srgbClr val="FF0000"/>
                </a:solidFill>
              </a:rPr>
              <a:t>轻法慢教者</a:t>
            </a:r>
            <a:r>
              <a:rPr lang="zh-CN" altLang="en-US" sz="2000"/>
              <a:t>，说永处恶道报。若遇破用常住者，说亿劫轮回地狱报。若遇污梵诬僧者，说永在畜生报。若遇</a:t>
            </a:r>
            <a:r>
              <a:rPr lang="zh-CN" altLang="en-US" sz="2000" b="1" u="sng">
                <a:solidFill>
                  <a:srgbClr val="FF0000"/>
                </a:solidFill>
              </a:rPr>
              <a:t>汤火斩斫伤生者</a:t>
            </a:r>
            <a:r>
              <a:rPr lang="zh-CN" altLang="en-US" sz="2000"/>
              <a:t>，说轮回递偿报。若遇</a:t>
            </a:r>
            <a:r>
              <a:rPr lang="zh-CN" altLang="en-US" sz="2000" b="1" u="sng">
                <a:solidFill>
                  <a:srgbClr val="FF0000"/>
                </a:solidFill>
              </a:rPr>
              <a:t>破戒犯斋者</a:t>
            </a:r>
            <a:r>
              <a:rPr lang="zh-CN" altLang="en-US" sz="2000"/>
              <a:t>，说禽兽饥饿报。若遇</a:t>
            </a:r>
            <a:r>
              <a:rPr lang="zh-CN" altLang="en-US" sz="2000" b="1" u="sng"/>
              <a:t>非理毁用者</a:t>
            </a:r>
            <a:r>
              <a:rPr lang="zh-CN" altLang="en-US" sz="2000"/>
              <a:t>，说所求阙绝报。若遇</a:t>
            </a:r>
            <a:r>
              <a:rPr lang="zh-CN" altLang="en-US" sz="2000" b="1" u="sng">
                <a:solidFill>
                  <a:srgbClr val="FF0000"/>
                </a:solidFill>
              </a:rPr>
              <a:t>吾我贡高者</a:t>
            </a:r>
            <a:r>
              <a:rPr lang="zh-CN" altLang="en-US" sz="2000"/>
              <a:t>，说卑使下贱报。</a:t>
            </a:r>
            <a:r>
              <a:rPr lang="zh-CN" altLang="en-US" sz="2000" b="1" u="sng">
                <a:solidFill>
                  <a:srgbClr val="0242F6"/>
                </a:solidFill>
              </a:rPr>
              <a:t>若遇两舌斗乱者，说无舌百舌报。</a:t>
            </a:r>
            <a:r>
              <a:rPr lang="zh-CN" altLang="en-US" sz="2000"/>
              <a:t>若遇</a:t>
            </a:r>
            <a:r>
              <a:rPr lang="zh-CN" altLang="en-US" sz="2000" b="1" u="sng">
                <a:solidFill>
                  <a:srgbClr val="FF0000"/>
                </a:solidFill>
              </a:rPr>
              <a:t>邪见者</a:t>
            </a:r>
            <a:r>
              <a:rPr lang="zh-CN" altLang="en-US" sz="2000"/>
              <a:t>，说边地受生报。 ”</a:t>
            </a:r>
            <a:endParaRPr lang="zh-CN" altLang="en-US" sz="2000"/>
          </a:p>
        </p:txBody>
      </p:sp>
      <p:sp>
        <p:nvSpPr>
          <p:cNvPr id="35843" name="Title 1"/>
          <p:cNvSpPr/>
          <p:nvPr/>
        </p:nvSpPr>
        <p:spPr bwMode="auto">
          <a:xfrm>
            <a:off x="1130300" y="954088"/>
            <a:ext cx="9602788" cy="10477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defTabSz="914400">
              <a:lnSpc>
                <a:spcPct val="90000"/>
              </a:lnSpc>
            </a:pPr>
            <a:r>
              <a:rPr lang="zh-CN" altLang="en-US" sz="3200" b="1" u="sng">
                <a:latin typeface="Century Gothic" panose="020B0502020202020204"/>
                <a:ea typeface="Century Gothic" panose="020B0502020202020204"/>
                <a:cs typeface="Century Gothic" panose="020B0502020202020204"/>
              </a:rPr>
              <a:t>补充材料（续）：</a:t>
            </a:r>
            <a:endParaRPr lang="en-US" altLang="zh-CN" sz="3200" b="1" u="sng">
              <a:latin typeface="Century Gothic" panose="020B0502020202020204"/>
              <a:ea typeface="Century Gothic" panose="020B0502020202020204"/>
              <a:cs typeface="Century Gothic" panose="020B0502020202020204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6"/>
          <p:cNvSpPr>
            <a:spLocks noGrp="1"/>
          </p:cNvSpPr>
          <p:nvPr>
            <p:ph type="title"/>
          </p:nvPr>
        </p:nvSpPr>
        <p:spPr>
          <a:xfrm>
            <a:off x="1123950" y="952500"/>
            <a:ext cx="8831263" cy="531813"/>
          </a:xfrm>
        </p:spPr>
        <p:txBody>
          <a:bodyPr/>
          <a:lstStyle/>
          <a:p>
            <a:pPr algn="ctr" eaLnBrk="1" hangingPunct="1"/>
            <a:r>
              <a:rPr lang="zh-CN" altLang="en-US" sz="3200" b="1" smtClean="0">
                <a:latin typeface="等线 Light"/>
                <a:ea typeface="Century Gothic" panose="020B0502020202020204"/>
                <a:cs typeface="Century Gothic" panose="020B0502020202020204"/>
              </a:rPr>
              <a:t>回向偈</a:t>
            </a:r>
            <a:endParaRPr lang="zh-CN" altLang="en-US" sz="3200" b="1" smtClean="0">
              <a:latin typeface="等线 Light"/>
              <a:ea typeface="宋体" panose="02010600030101010101" pitchFamily="2" charset="-122"/>
            </a:endParaRPr>
          </a:p>
        </p:txBody>
      </p:sp>
      <p:sp>
        <p:nvSpPr>
          <p:cNvPr id="23554" name="Text Placeholder 8"/>
          <p:cNvSpPr>
            <a:spLocks noGrp="1"/>
          </p:cNvSpPr>
          <p:nvPr>
            <p:ph type="body" sz="half" idx="2"/>
          </p:nvPr>
        </p:nvSpPr>
        <p:spPr>
          <a:xfrm>
            <a:off x="3554413" y="1638300"/>
            <a:ext cx="4260850" cy="4348163"/>
          </a:xfrm>
        </p:spPr>
        <p:txBody>
          <a:bodyPr/>
          <a:lstStyle/>
          <a:p>
            <a:pPr algn="ctr" eaLnBrk="1" hangingPunct="1">
              <a:lnSpc>
                <a:spcPct val="110000"/>
              </a:lnSpc>
            </a:pPr>
            <a:r>
              <a:rPr kumimoji="1" lang="zh-CN" altLang="en-US" sz="2400" b="1" smtClean="0">
                <a:latin typeface="等线"/>
                <a:cs typeface="华文隶书" panose="02010800040101010101" pitchFamily="2" charset="-122"/>
              </a:rPr>
              <a:t>文殊师利勇猛智</a:t>
            </a:r>
            <a:endParaRPr kumimoji="1" lang="en-US" altLang="zh-CN" sz="2400" b="1" smtClean="0">
              <a:latin typeface="等线"/>
              <a:cs typeface="华文隶书" panose="02010800040101010101" pitchFamily="2" charset="-122"/>
            </a:endParaRPr>
          </a:p>
          <a:p>
            <a:pPr algn="ctr" eaLnBrk="1" hangingPunct="1">
              <a:lnSpc>
                <a:spcPct val="110000"/>
              </a:lnSpc>
            </a:pPr>
            <a:r>
              <a:rPr kumimoji="1" lang="zh-CN" altLang="en-US" sz="2400" b="1" smtClean="0">
                <a:latin typeface="等线"/>
                <a:cs typeface="华文隶书" panose="02010800040101010101" pitchFamily="2" charset="-122"/>
              </a:rPr>
              <a:t>普贤慧行亦复然</a:t>
            </a:r>
            <a:endParaRPr kumimoji="1" lang="en-US" altLang="zh-CN" sz="2400" b="1" smtClean="0">
              <a:latin typeface="等线"/>
              <a:cs typeface="华文隶书" panose="02010800040101010101" pitchFamily="2" charset="-122"/>
            </a:endParaRPr>
          </a:p>
          <a:p>
            <a:pPr algn="ctr" eaLnBrk="1" hangingPunct="1">
              <a:lnSpc>
                <a:spcPct val="110000"/>
              </a:lnSpc>
            </a:pPr>
            <a:r>
              <a:rPr kumimoji="1" lang="zh-CN" altLang="en-US" sz="2400" b="1" smtClean="0">
                <a:latin typeface="等线"/>
                <a:cs typeface="华文隶书" panose="02010800040101010101" pitchFamily="2" charset="-122"/>
              </a:rPr>
              <a:t>我今回向诸善根</a:t>
            </a:r>
            <a:endParaRPr kumimoji="1" lang="en-US" altLang="zh-CN" sz="2400" b="1" smtClean="0">
              <a:latin typeface="等线"/>
              <a:cs typeface="华文隶书" panose="02010800040101010101" pitchFamily="2" charset="-122"/>
            </a:endParaRPr>
          </a:p>
          <a:p>
            <a:pPr algn="ctr" eaLnBrk="1" hangingPunct="1">
              <a:lnSpc>
                <a:spcPct val="110000"/>
              </a:lnSpc>
            </a:pPr>
            <a:r>
              <a:rPr kumimoji="1" lang="zh-CN" altLang="en-US" sz="2400" b="1" smtClean="0">
                <a:latin typeface="等线"/>
                <a:cs typeface="华文隶书" panose="02010800040101010101" pitchFamily="2" charset="-122"/>
              </a:rPr>
              <a:t>随彼一切常修学</a:t>
            </a:r>
            <a:endParaRPr kumimoji="1" lang="en-US" altLang="zh-CN" sz="2400" b="1" smtClean="0">
              <a:latin typeface="等线"/>
              <a:cs typeface="华文隶书" panose="02010800040101010101" pitchFamily="2" charset="-122"/>
            </a:endParaRPr>
          </a:p>
          <a:p>
            <a:pPr algn="ctr" eaLnBrk="1" hangingPunct="1">
              <a:lnSpc>
                <a:spcPct val="110000"/>
              </a:lnSpc>
            </a:pPr>
            <a:r>
              <a:rPr kumimoji="1" lang="zh-CN" altLang="en-US" sz="2400" b="1" smtClean="0">
                <a:latin typeface="等线"/>
                <a:cs typeface="华文隶书" panose="02010800040101010101" pitchFamily="2" charset="-122"/>
              </a:rPr>
              <a:t>三世诸佛所称叹</a:t>
            </a:r>
            <a:endParaRPr kumimoji="1" lang="en-US" altLang="zh-CN" sz="2400" b="1" smtClean="0">
              <a:latin typeface="等线"/>
              <a:cs typeface="华文隶书" panose="02010800040101010101" pitchFamily="2" charset="-122"/>
            </a:endParaRPr>
          </a:p>
          <a:p>
            <a:pPr algn="ctr" eaLnBrk="1" hangingPunct="1">
              <a:lnSpc>
                <a:spcPct val="110000"/>
              </a:lnSpc>
            </a:pPr>
            <a:r>
              <a:rPr kumimoji="1" lang="zh-CN" altLang="en-US" sz="2400" b="1" smtClean="0">
                <a:latin typeface="等线"/>
                <a:cs typeface="华文隶书" panose="02010800040101010101" pitchFamily="2" charset="-122"/>
              </a:rPr>
              <a:t>如是最胜诸大愿</a:t>
            </a:r>
            <a:endParaRPr kumimoji="1" lang="en-US" altLang="zh-CN" sz="2400" b="1" smtClean="0">
              <a:latin typeface="等线"/>
              <a:cs typeface="华文隶书" panose="02010800040101010101" pitchFamily="2" charset="-122"/>
            </a:endParaRPr>
          </a:p>
          <a:p>
            <a:pPr algn="ctr" eaLnBrk="1" hangingPunct="1">
              <a:lnSpc>
                <a:spcPct val="110000"/>
              </a:lnSpc>
            </a:pPr>
            <a:r>
              <a:rPr kumimoji="1" lang="zh-CN" altLang="en-US" sz="2400" b="1" smtClean="0">
                <a:latin typeface="等线"/>
                <a:cs typeface="华文隶书" panose="02010800040101010101" pitchFamily="2" charset="-122"/>
              </a:rPr>
              <a:t>我今回向诸善根</a:t>
            </a:r>
            <a:endParaRPr kumimoji="1" lang="en-US" altLang="zh-CN" sz="2400" b="1" smtClean="0">
              <a:latin typeface="等线"/>
              <a:cs typeface="华文隶书" panose="02010800040101010101" pitchFamily="2" charset="-122"/>
            </a:endParaRPr>
          </a:p>
          <a:p>
            <a:pPr algn="ctr" eaLnBrk="1" hangingPunct="1">
              <a:lnSpc>
                <a:spcPct val="110000"/>
              </a:lnSpc>
            </a:pPr>
            <a:r>
              <a:rPr kumimoji="1" lang="zh-CN" altLang="en-US" sz="2400" b="1" smtClean="0">
                <a:latin typeface="等线"/>
                <a:cs typeface="华文隶书" panose="02010800040101010101" pitchFamily="2" charset="-122"/>
              </a:rPr>
              <a:t>为得普贤殊胜行</a:t>
            </a:r>
            <a:endParaRPr lang="en-US" altLang="zh-CN" b="1" smtClean="0">
              <a:cs typeface="华文隶书" panose="02010800040101010101" pitchFamily="2" charset="-122"/>
            </a:endParaRPr>
          </a:p>
        </p:txBody>
      </p:sp>
      <p:pic>
        <p:nvPicPr>
          <p:cNvPr id="16" name="Content Placeholder 15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7884543" y="2415395"/>
            <a:ext cx="2380891" cy="2484408"/>
          </a:xfrm>
          <a:effectLst>
            <a:softEdge rad="6350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标题 3"/>
          <p:cNvSpPr>
            <a:spLocks noGrp="1"/>
          </p:cNvSpPr>
          <p:nvPr>
            <p:ph type="title" idx="4294967295"/>
          </p:nvPr>
        </p:nvSpPr>
        <p:spPr>
          <a:xfrm>
            <a:off x="5021263" y="414338"/>
            <a:ext cx="6142037" cy="534987"/>
          </a:xfrm>
        </p:spPr>
        <p:txBody>
          <a:bodyPr/>
          <a:lstStyle/>
          <a:p>
            <a:pPr algn="ctr" eaLnBrk="1" hangingPunct="1"/>
            <a:r>
              <a:rPr kumimoji="1" lang="zh-CN" altLang="en-US" b="1" smtClean="0">
                <a:cs typeface="等线 Light"/>
              </a:rPr>
              <a:t>发心偈</a:t>
            </a:r>
            <a:endParaRPr kumimoji="1" lang="zh-CN" altLang="en-US" b="1" smtClean="0">
              <a:cs typeface="等线 Light"/>
            </a:endParaRPr>
          </a:p>
        </p:txBody>
      </p:sp>
      <p:sp>
        <p:nvSpPr>
          <p:cNvPr id="12290" name="文本占位符 5"/>
          <p:cNvSpPr>
            <a:spLocks noGrp="1"/>
          </p:cNvSpPr>
          <p:nvPr>
            <p:ph type="body" sz="half" idx="4294967295"/>
          </p:nvPr>
        </p:nvSpPr>
        <p:spPr>
          <a:xfrm>
            <a:off x="5400675" y="1120775"/>
            <a:ext cx="5434013" cy="4919663"/>
          </a:xfrm>
        </p:spPr>
        <p:txBody>
          <a:bodyPr/>
          <a:lstStyle/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kumimoji="1" lang="zh-CN" altLang="en-US" b="1" smtClean="0">
                <a:latin typeface="等线"/>
                <a:cs typeface="华文隶书" panose="02010800040101010101" pitchFamily="2" charset="-122"/>
              </a:rPr>
              <a:t>顶礼本师释迦牟尼佛！</a:t>
            </a:r>
            <a:endParaRPr kumimoji="1" lang="en-US" altLang="zh-CN" b="1" smtClean="0">
              <a:latin typeface="等线"/>
              <a:cs typeface="华文隶书" panose="02010800040101010101" pitchFamily="2" charset="-122"/>
            </a:endParaRP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kumimoji="1" lang="zh-CN" altLang="en-US" b="1" smtClean="0">
                <a:latin typeface="等线"/>
                <a:cs typeface="华文隶书" panose="02010800040101010101" pitchFamily="2" charset="-122"/>
              </a:rPr>
              <a:t>顶礼文殊智慧勇识</a:t>
            </a:r>
            <a:r>
              <a:rPr kumimoji="1" lang="zh-CN" altLang="zh-CN" b="1" smtClean="0">
                <a:latin typeface="等线"/>
                <a:cs typeface="华文隶书" panose="02010800040101010101" pitchFamily="2" charset="-122"/>
              </a:rPr>
              <a:t>！</a:t>
            </a:r>
            <a:endParaRPr kumimoji="1" lang="en-US" altLang="zh-CN" b="1" smtClean="0">
              <a:latin typeface="等线"/>
              <a:cs typeface="华文隶书" panose="02010800040101010101" pitchFamily="2" charset="-122"/>
            </a:endParaRP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kumimoji="1" lang="zh-CN" altLang="en-US" b="1" smtClean="0">
                <a:latin typeface="等线"/>
                <a:cs typeface="华文隶书" panose="02010800040101010101" pitchFamily="2" charset="-122"/>
              </a:rPr>
              <a:t>顶礼传承大恩上师！</a:t>
            </a:r>
            <a:endParaRPr kumimoji="1" lang="en-US" altLang="zh-CN" b="1" smtClean="0">
              <a:latin typeface="等线"/>
              <a:cs typeface="华文隶书" panose="02010800040101010101" pitchFamily="2" charset="-122"/>
            </a:endParaRP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kumimoji="1" lang="zh-CN" altLang="en-US" b="1" smtClean="0">
                <a:latin typeface="等线"/>
                <a:cs typeface="华文隶书" panose="02010800040101010101" pitchFamily="2" charset="-122"/>
              </a:rPr>
              <a:t>无上甚深微妙法</a:t>
            </a:r>
            <a:endParaRPr kumimoji="1" lang="en-US" altLang="zh-CN" b="1" smtClean="0">
              <a:latin typeface="等线"/>
              <a:cs typeface="华文隶书" panose="02010800040101010101" pitchFamily="2" charset="-122"/>
            </a:endParaRP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kumimoji="1" lang="zh-CN" altLang="en-US" b="1" smtClean="0">
                <a:latin typeface="等线"/>
                <a:cs typeface="华文隶书" panose="02010800040101010101" pitchFamily="2" charset="-122"/>
              </a:rPr>
              <a:t>百千万劫难遭遇</a:t>
            </a:r>
            <a:endParaRPr kumimoji="1" lang="en-US" altLang="zh-CN" b="1" smtClean="0">
              <a:latin typeface="等线"/>
              <a:cs typeface="华文隶书" panose="02010800040101010101" pitchFamily="2" charset="-122"/>
            </a:endParaRP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kumimoji="1" lang="zh-CN" altLang="en-US" b="1" smtClean="0">
                <a:latin typeface="等线"/>
                <a:cs typeface="华文隶书" panose="02010800040101010101" pitchFamily="2" charset="-122"/>
              </a:rPr>
              <a:t>我今见闻得受持</a:t>
            </a:r>
            <a:endParaRPr kumimoji="1" lang="en-US" altLang="zh-CN" b="1" smtClean="0">
              <a:latin typeface="等线"/>
              <a:cs typeface="华文隶书" panose="02010800040101010101" pitchFamily="2" charset="-122"/>
            </a:endParaRP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kumimoji="1" lang="zh-CN" altLang="en-US" b="1" smtClean="0">
                <a:latin typeface="等线"/>
                <a:cs typeface="华文隶书" panose="02010800040101010101" pitchFamily="2" charset="-122"/>
              </a:rPr>
              <a:t>愿解如来真实义</a:t>
            </a:r>
            <a:endParaRPr kumimoji="1" lang="en-US" altLang="zh-CN" b="1" smtClean="0">
              <a:latin typeface="等线"/>
              <a:cs typeface="华文隶书" panose="02010800040101010101" pitchFamily="2" charset="-122"/>
            </a:endParaRP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endParaRPr kumimoji="1" lang="en-CA" altLang="zh-CN" b="1" smtClean="0">
              <a:latin typeface="等线"/>
              <a:cs typeface="华文隶书" panose="02010800040101010101" pitchFamily="2" charset="-122"/>
            </a:endParaRP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kumimoji="1" lang="zh-CN" altLang="en-US" b="1" smtClean="0">
                <a:latin typeface="等线"/>
                <a:cs typeface="华文隶书" panose="02010800040101010101" pitchFamily="2" charset="-122"/>
              </a:rPr>
              <a:t>为度化一切众生，</a:t>
            </a:r>
            <a:endParaRPr kumimoji="1" lang="en-US" altLang="zh-CN" b="1" smtClean="0">
              <a:latin typeface="等线"/>
              <a:cs typeface="华文隶书" panose="02010800040101010101" pitchFamily="2" charset="-122"/>
            </a:endParaRP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kumimoji="1" lang="zh-CN" altLang="en-US" b="1" smtClean="0">
                <a:latin typeface="等线"/>
                <a:cs typeface="华文隶书" panose="02010800040101010101" pitchFamily="2" charset="-122"/>
              </a:rPr>
              <a:t>请大家发无上殊胜的菩提心！</a:t>
            </a:r>
            <a:endParaRPr kumimoji="1" lang="zh-CN" altLang="en-US" b="1" smtClean="0">
              <a:cs typeface="华文隶书" panose="02010800040101010101" pitchFamily="2" charset="-122"/>
            </a:endParaRPr>
          </a:p>
        </p:txBody>
      </p:sp>
      <p:pic>
        <p:nvPicPr>
          <p:cNvPr id="5" name="Picture 4" descr="20160328201008110.JPEG790x600.JPE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89337" y="307198"/>
            <a:ext cx="3950082" cy="5733024"/>
          </a:xfrm>
          <a:prstGeom prst="rect">
            <a:avLst/>
          </a:prstGeom>
          <a:effectLst>
            <a:softEdge rad="317500"/>
          </a:effectLst>
        </p:spPr>
      </p:pic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u="sng" smtClean="0">
                <a:ea typeface="宋体" panose="02010600030101010101" pitchFamily="2" charset="-122"/>
                <a:cs typeface="Century Gothic" panose="020B0502020202020204"/>
              </a:rPr>
              <a:t>离间语的定义</a:t>
            </a:r>
            <a:r>
              <a:rPr lang="en-US" altLang="zh-CN" b="1" u="sng" smtClean="0">
                <a:ea typeface="宋体" panose="02010600030101010101" pitchFamily="2" charset="-122"/>
                <a:cs typeface="Century Gothic" panose="020B0502020202020204"/>
              </a:rPr>
              <a:t>:</a:t>
            </a:r>
            <a:endParaRPr lang="en-US" altLang="zh-CN" b="1" u="sng" smtClean="0">
              <a:ea typeface="宋体" panose="02010600030101010101" pitchFamily="2" charset="-122"/>
              <a:cs typeface="Century Gothic" panose="020B0502020202020204"/>
            </a:endParaRPr>
          </a:p>
        </p:txBody>
      </p:sp>
      <p:sp>
        <p:nvSpPr>
          <p:cNvPr id="1331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Char char="§"/>
            </a:pPr>
            <a:r>
              <a:rPr lang="zh-CN" altLang="en-US" sz="2400" smtClean="0">
                <a:ea typeface="Century Gothic" panose="020B0502020202020204"/>
                <a:cs typeface="Century Gothic" panose="020B0502020202020204"/>
              </a:rPr>
              <a:t>离间语是指挑拨离间或者两舌。</a:t>
            </a:r>
            <a:endParaRPr lang="zh-CN" altLang="en-US" sz="2400" smtClean="0">
              <a:ea typeface="Century Gothic" panose="020B0502020202020204"/>
              <a:cs typeface="Century Gothic" panose="020B0502020202020204"/>
            </a:endParaRP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zh-CN" altLang="en-US" sz="2400" smtClean="0">
                <a:ea typeface="Century Gothic" panose="020B0502020202020204"/>
                <a:cs typeface="Century Gothic" panose="020B0502020202020204"/>
              </a:rPr>
              <a:t>只要说了，对方听懂了，离间语就成立了，即使双方没有因此而分道扬镳。</a:t>
            </a:r>
            <a:endParaRPr lang="en-US" altLang="zh-CN" sz="2400" smtClean="0">
              <a:ea typeface="Century Gothic" panose="020B0502020202020204"/>
              <a:cs typeface="Century Gothic" panose="020B0502020202020204"/>
            </a:endParaRP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zh-CN" altLang="en-US" sz="2400" smtClean="0">
                <a:ea typeface="Century Gothic" panose="020B0502020202020204"/>
                <a:cs typeface="Century Gothic" panose="020B0502020202020204"/>
              </a:rPr>
              <a:t>离间语是自性罪，不管受没受戒律，只要说了都会有罪业。</a:t>
            </a:r>
            <a:endParaRPr lang="zh-CN" altLang="en-US" sz="2400" smtClean="0">
              <a:ea typeface="Century Gothic" panose="020B0502020202020204"/>
              <a:cs typeface="Century Gothic" panose="020B0502020202020204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CN" altLang="en-US" b="1" u="sng" smtClean="0">
                <a:ea typeface="宋体" panose="02010600030101010101" pitchFamily="2" charset="-122"/>
                <a:cs typeface="Century Gothic" panose="020B0502020202020204"/>
              </a:rPr>
              <a:t>离间语的种类</a:t>
            </a:r>
            <a:r>
              <a:rPr lang="en-US" altLang="zh-CN" b="1" u="sng" smtClean="0">
                <a:ea typeface="宋体" panose="02010600030101010101" pitchFamily="2" charset="-122"/>
                <a:cs typeface="Century Gothic" panose="020B0502020202020204"/>
              </a:rPr>
              <a:t>:</a:t>
            </a:r>
            <a:endParaRPr lang="en-US" altLang="zh-CN" b="1" u="sng" smtClean="0">
              <a:ea typeface="宋体" panose="02010600030101010101" pitchFamily="2" charset="-122"/>
              <a:cs typeface="Century Gothic" panose="020B0502020202020204"/>
            </a:endParaRPr>
          </a:p>
        </p:txBody>
      </p:sp>
      <p:sp>
        <p:nvSpPr>
          <p:cNvPr id="14338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 sz="2400" b="1" smtClean="0">
                <a:ea typeface="宋体" panose="02010600030101010101" pitchFamily="2" charset="-122"/>
                <a:cs typeface="Century Gothic" panose="020B0502020202020204"/>
              </a:rPr>
              <a:t>1. </a:t>
            </a:r>
            <a:r>
              <a:rPr lang="zh-CN" altLang="en-US" sz="2400" b="1" u="sng" smtClean="0">
                <a:ea typeface="宋体" panose="02010600030101010101" pitchFamily="2" charset="-122"/>
                <a:cs typeface="Century Gothic" panose="020B0502020202020204"/>
              </a:rPr>
              <a:t>公开离间语</a:t>
            </a:r>
            <a:endParaRPr lang="zh-CN" altLang="en-US" sz="2400" u="sng" smtClean="0">
              <a:ea typeface="宋体" panose="02010600030101010101" pitchFamily="2" charset="-122"/>
              <a:cs typeface="Century Gothic" panose="020B0502020202020204"/>
            </a:endParaRP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zh-CN" altLang="en-US" sz="2400" smtClean="0">
                <a:ea typeface="宋体" panose="02010600030101010101" pitchFamily="2" charset="-122"/>
                <a:cs typeface="Century Gothic" panose="020B0502020202020204"/>
              </a:rPr>
              <a:t>一般是指具有权威的人于两人同在的场合，当面以离间语使他们关系破裂，分道扬镳。</a:t>
            </a:r>
            <a:endParaRPr lang="zh-CN" altLang="en-US" sz="2400" smtClean="0">
              <a:ea typeface="宋体" panose="02010600030101010101" pitchFamily="2" charset="-122"/>
              <a:cs typeface="Century Gothic" panose="020B0502020202020204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 sz="2400" b="1" smtClean="0">
                <a:ea typeface="宋体" panose="02010600030101010101" pitchFamily="2" charset="-122"/>
                <a:cs typeface="Century Gothic" panose="020B0502020202020204"/>
              </a:rPr>
              <a:t>2. </a:t>
            </a:r>
            <a:r>
              <a:rPr lang="zh-CN" altLang="en-US" sz="2400" b="1" u="sng" smtClean="0">
                <a:ea typeface="宋体" panose="02010600030101010101" pitchFamily="2" charset="-122"/>
                <a:cs typeface="Century Gothic" panose="020B0502020202020204"/>
              </a:rPr>
              <a:t>暗中离间语</a:t>
            </a:r>
            <a:endParaRPr lang="zh-CN" altLang="en-US" sz="2400" b="1" u="sng" smtClean="0">
              <a:ea typeface="宋体" panose="02010600030101010101" pitchFamily="2" charset="-122"/>
              <a:cs typeface="Century Gothic" panose="020B0502020202020204"/>
            </a:endParaRP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zh-CN" altLang="en-US" sz="2400" smtClean="0">
                <a:ea typeface="宋体" panose="02010600030101010101" pitchFamily="2" charset="-122"/>
                <a:cs typeface="Century Gothic" panose="020B0502020202020204"/>
              </a:rPr>
              <a:t>在背后挑拨，而令双方各奔东西。</a:t>
            </a:r>
            <a:endParaRPr lang="en-US" altLang="zh-CN" sz="2400" smtClean="0">
              <a:ea typeface="宋体" panose="02010600030101010101" pitchFamily="2" charset="-122"/>
              <a:cs typeface="Century Gothic" panose="020B0502020202020204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CN" altLang="en-US" b="1" u="sng" smtClean="0">
                <a:ea typeface="Century Gothic" panose="020B0502020202020204"/>
                <a:cs typeface="Century Gothic" panose="020B0502020202020204"/>
              </a:rPr>
              <a:t>离间语的果报</a:t>
            </a:r>
            <a:r>
              <a:rPr lang="en-US" altLang="zh-CN" b="1" u="sng" smtClean="0">
                <a:ea typeface="Century Gothic" panose="020B0502020202020204"/>
                <a:cs typeface="Century Gothic" panose="020B0502020202020204"/>
              </a:rPr>
              <a:t>:</a:t>
            </a:r>
            <a:endParaRPr lang="en-US" altLang="zh-CN" b="1" u="sng" smtClean="0">
              <a:ea typeface="宋体" panose="02010600030101010101" pitchFamily="2" charset="-122"/>
            </a:endParaRPr>
          </a:p>
        </p:txBody>
      </p:sp>
      <p:sp>
        <p:nvSpPr>
          <p:cNvPr id="15362" name="Content Placeholder 2"/>
          <p:cNvSpPr/>
          <p:nvPr/>
        </p:nvSpPr>
        <p:spPr bwMode="auto">
          <a:xfrm>
            <a:off x="1130300" y="2171700"/>
            <a:ext cx="9602788" cy="32940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zh-CN" altLang="en-US" sz="2400">
                <a:latin typeface="Century Gothic" panose="020B0502020202020204"/>
              </a:rPr>
              <a:t>离间语的果报相当可怕。喜欢讲离间语的人，有些经中说会变成饿鬼，有些说会堕入地狱。</a:t>
            </a:r>
            <a:r>
              <a:rPr lang="zh-CN" altLang="en-US" sz="2400">
                <a:latin typeface="Century Gothic" panose="020B0502020202020204"/>
                <a:ea typeface="Century Gothic" panose="020B0502020202020204"/>
                <a:cs typeface="Century Gothic" panose="020B0502020202020204"/>
              </a:rPr>
              <a:t>今生也一切不顺利。</a:t>
            </a:r>
            <a:endParaRPr lang="zh-CN" altLang="en-US" sz="2400">
              <a:latin typeface="Century Gothic" panose="020B0502020202020204"/>
              <a:ea typeface="Century Gothic" panose="020B0502020202020204"/>
              <a:cs typeface="Century Gothic" panose="020B0502020202020204"/>
            </a:endParaRPr>
          </a:p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None/>
            </a:pPr>
            <a:r>
              <a:rPr lang="zh-CN" altLang="en-US" sz="2400">
                <a:latin typeface="Century Gothic" panose="020B0502020202020204"/>
                <a:ea typeface="Century Gothic" panose="020B0502020202020204"/>
                <a:cs typeface="Century Gothic" panose="020B0502020202020204"/>
              </a:rPr>
              <a:t>（</a:t>
            </a:r>
            <a:r>
              <a:rPr lang="en-US" altLang="zh-CN" sz="2400">
                <a:latin typeface="Century Gothic" panose="020B0502020202020204"/>
                <a:ea typeface="Century Gothic" panose="020B0502020202020204"/>
                <a:cs typeface="Century Gothic" panose="020B0502020202020204"/>
              </a:rPr>
              <a:t>《</a:t>
            </a:r>
            <a:r>
              <a:rPr lang="zh-CN" altLang="en-US" sz="2400">
                <a:latin typeface="Century Gothic" panose="020B0502020202020204"/>
                <a:ea typeface="Century Gothic" panose="020B0502020202020204"/>
                <a:cs typeface="Century Gothic" panose="020B0502020202020204"/>
              </a:rPr>
              <a:t>六度经</a:t>
            </a:r>
            <a:r>
              <a:rPr lang="en-US" altLang="zh-CN" sz="2400">
                <a:latin typeface="Century Gothic" panose="020B0502020202020204"/>
                <a:ea typeface="Century Gothic" panose="020B0502020202020204"/>
                <a:cs typeface="Century Gothic" panose="020B0502020202020204"/>
              </a:rPr>
              <a:t>》</a:t>
            </a:r>
            <a:r>
              <a:rPr lang="zh-CN" altLang="en-US" sz="2400">
                <a:latin typeface="Century Gothic" panose="020B0502020202020204"/>
                <a:ea typeface="Century Gothic" panose="020B0502020202020204"/>
                <a:cs typeface="Century Gothic" panose="020B0502020202020204"/>
              </a:rPr>
              <a:t>云：“以离间语，斗乱亲疏，巧诈多端，令心相恨，堕于地狱，无有出期”。</a:t>
            </a:r>
            <a:r>
              <a:rPr lang="en-US" altLang="zh-CN" sz="2400">
                <a:latin typeface="Century Gothic" panose="020B0502020202020204"/>
                <a:ea typeface="Century Gothic" panose="020B0502020202020204"/>
                <a:cs typeface="Century Gothic" panose="020B0502020202020204"/>
              </a:rPr>
              <a:t>《</a:t>
            </a:r>
            <a:r>
              <a:rPr lang="zh-CN" altLang="en-US" sz="2400">
                <a:latin typeface="Century Gothic" panose="020B0502020202020204"/>
                <a:ea typeface="Century Gothic" panose="020B0502020202020204"/>
                <a:cs typeface="Century Gothic" panose="020B0502020202020204"/>
              </a:rPr>
              <a:t>伽陀经</a:t>
            </a:r>
            <a:r>
              <a:rPr lang="en-US" altLang="zh-CN" sz="2400">
                <a:latin typeface="Century Gothic" panose="020B0502020202020204"/>
                <a:ea typeface="Century Gothic" panose="020B0502020202020204"/>
                <a:cs typeface="Century Gothic" panose="020B0502020202020204"/>
              </a:rPr>
              <a:t>》</a:t>
            </a:r>
            <a:r>
              <a:rPr lang="zh-CN" altLang="en-US" sz="2400">
                <a:latin typeface="Century Gothic" panose="020B0502020202020204"/>
                <a:ea typeface="Century Gothic" panose="020B0502020202020204"/>
                <a:cs typeface="Century Gothic" panose="020B0502020202020204"/>
              </a:rPr>
              <a:t>云：“若爱于两舌，斗乱行嗔恚，堕鬼毕舍佐，头面而丑恶”。 </a:t>
            </a:r>
            <a:r>
              <a:rPr lang="en-US" altLang="zh-CN" sz="2400">
                <a:latin typeface="Century Gothic" panose="020B0502020202020204"/>
              </a:rPr>
              <a:t>《</a:t>
            </a:r>
            <a:r>
              <a:rPr lang="zh-CN" altLang="en-US" sz="2400">
                <a:latin typeface="Century Gothic" panose="020B0502020202020204"/>
              </a:rPr>
              <a:t>诸法集要经</a:t>
            </a:r>
            <a:r>
              <a:rPr lang="en-US" altLang="zh-CN" sz="2400">
                <a:latin typeface="Century Gothic" panose="020B0502020202020204"/>
              </a:rPr>
              <a:t>》</a:t>
            </a:r>
            <a:r>
              <a:rPr lang="zh-CN" altLang="en-US" sz="2400">
                <a:latin typeface="Century Gothic" panose="020B0502020202020204"/>
              </a:rPr>
              <a:t>云：</a:t>
            </a:r>
            <a:r>
              <a:rPr lang="zh-CN" altLang="en-US" sz="2400"/>
              <a:t>“</a:t>
            </a:r>
            <a:r>
              <a:rPr lang="zh-CN" altLang="en-US" sz="2400">
                <a:latin typeface="Century Gothic" panose="020B0502020202020204"/>
              </a:rPr>
              <a:t>彼两舌恶报，则堕于地狱，念念常烧然，自受其极苦。</a:t>
            </a:r>
            <a:r>
              <a:rPr lang="zh-CN" altLang="en-US" sz="2400"/>
              <a:t>”</a:t>
            </a:r>
            <a:r>
              <a:rPr lang="zh-CN" altLang="en-US" sz="2400">
                <a:latin typeface="Century Gothic" panose="020B0502020202020204"/>
                <a:ea typeface="Century Gothic" panose="020B0502020202020204"/>
                <a:cs typeface="Century Gothic" panose="020B0502020202020204"/>
              </a:rPr>
              <a:t>）</a:t>
            </a:r>
            <a:endParaRPr lang="zh-CN" altLang="en-US" sz="2400">
              <a:latin typeface="Century Gothic" panose="020B0502020202020204"/>
              <a:ea typeface="Century Gothic" panose="020B0502020202020204"/>
              <a:cs typeface="Century Gothic" panose="020B0502020202020204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CN" altLang="en-US" b="1" u="sng" smtClean="0">
                <a:ea typeface="Century Gothic" panose="020B0502020202020204"/>
                <a:cs typeface="Century Gothic" panose="020B0502020202020204"/>
              </a:rPr>
              <a:t>离间语的果报（续）</a:t>
            </a:r>
            <a:r>
              <a:rPr lang="en-US" altLang="zh-CN" b="1" u="sng" smtClean="0">
                <a:ea typeface="Century Gothic" panose="020B0502020202020204"/>
                <a:cs typeface="Century Gothic" panose="020B0502020202020204"/>
              </a:rPr>
              <a:t>:</a:t>
            </a:r>
            <a:endParaRPr lang="en-US" altLang="zh-CN" b="1" u="sng" smtClean="0">
              <a:ea typeface="宋体" panose="02010600030101010101" pitchFamily="2" charset="-122"/>
            </a:endParaRPr>
          </a:p>
        </p:txBody>
      </p:sp>
      <p:sp>
        <p:nvSpPr>
          <p:cNvPr id="16386" name="Content Placeholder 2"/>
          <p:cNvSpPr/>
          <p:nvPr/>
        </p:nvSpPr>
        <p:spPr bwMode="auto">
          <a:xfrm>
            <a:off x="1130300" y="2171700"/>
            <a:ext cx="9602788" cy="32940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altLang="zh-CN" sz="2400">
                <a:latin typeface="Century Gothic" panose="020B0502020202020204"/>
              </a:rPr>
              <a:t>《</a:t>
            </a:r>
            <a:r>
              <a:rPr lang="zh-CN" altLang="en-US" sz="2400">
                <a:latin typeface="Century Gothic" panose="020B0502020202020204"/>
              </a:rPr>
              <a:t>华严经</a:t>
            </a:r>
            <a:r>
              <a:rPr lang="en-US" altLang="zh-CN" sz="2400">
                <a:latin typeface="Century Gothic" panose="020B0502020202020204"/>
              </a:rPr>
              <a:t>》</a:t>
            </a:r>
            <a:r>
              <a:rPr lang="zh-CN" altLang="en-US" sz="2400">
                <a:latin typeface="Century Gothic" panose="020B0502020202020204"/>
              </a:rPr>
              <a:t>云：</a:t>
            </a:r>
            <a:r>
              <a:rPr lang="zh-CN" altLang="en-US" sz="2400"/>
              <a:t>“</a:t>
            </a:r>
            <a:r>
              <a:rPr lang="zh-CN" altLang="en-US" sz="2400">
                <a:latin typeface="Century Gothic" panose="020B0502020202020204"/>
              </a:rPr>
              <a:t>两舌之罪。。。若生人中，得二种果报：一者得弊恶眷属；二者得不和眷属</a:t>
            </a:r>
            <a:r>
              <a:rPr lang="zh-CN" altLang="en-US" sz="2400"/>
              <a:t>”</a:t>
            </a:r>
            <a:r>
              <a:rPr lang="zh-CN" altLang="en-US" sz="2400">
                <a:latin typeface="Century Gothic" panose="020B0502020202020204"/>
              </a:rPr>
              <a:t>。一方面是主仆</a:t>
            </a:r>
            <a:r>
              <a:rPr lang="zh-CN" altLang="en-US" sz="2400"/>
              <a:t>、上下级之间的关系特别不好；另一方面下属很恶劣，不听话，经常闹矛盾。</a:t>
            </a:r>
            <a:endParaRPr lang="en-US" altLang="zh-CN" sz="2400">
              <a:latin typeface="Century Gothic" panose="020B0502020202020204"/>
            </a:endParaRPr>
          </a:p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endParaRPr lang="zh-CN" altLang="en-US" sz="2400">
              <a:latin typeface="Century Gothic" panose="020B0502020202020204"/>
              <a:ea typeface="Century Gothic" panose="020B0502020202020204"/>
              <a:cs typeface="Century Gothic" panose="020B0502020202020204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CN" altLang="en-US" b="1" u="sng" smtClean="0">
                <a:ea typeface="Century Gothic" panose="020B0502020202020204"/>
                <a:cs typeface="Century Gothic" panose="020B0502020202020204"/>
              </a:rPr>
              <a:t>离间语的果报（续）</a:t>
            </a:r>
            <a:r>
              <a:rPr lang="en-US" altLang="zh-CN" b="1" u="sng" smtClean="0">
                <a:ea typeface="Century Gothic" panose="020B0502020202020204"/>
                <a:cs typeface="Century Gothic" panose="020B0502020202020204"/>
              </a:rPr>
              <a:t>:</a:t>
            </a:r>
            <a:endParaRPr lang="en-US" altLang="zh-CN" b="1" u="sng" smtClean="0">
              <a:ea typeface="宋体" panose="02010600030101010101" pitchFamily="2" charset="-122"/>
            </a:endParaRPr>
          </a:p>
        </p:txBody>
      </p:sp>
      <p:sp>
        <p:nvSpPr>
          <p:cNvPr id="17410" name="Content Placeholder 2"/>
          <p:cNvSpPr/>
          <p:nvPr/>
        </p:nvSpPr>
        <p:spPr bwMode="auto">
          <a:xfrm>
            <a:off x="1130300" y="2171700"/>
            <a:ext cx="9602788" cy="32940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zh-CN" altLang="en-US" sz="2400">
                <a:latin typeface="Century Gothic" panose="020B0502020202020204"/>
                <a:ea typeface="Century Gothic" panose="020B0502020202020204"/>
                <a:cs typeface="Century Gothic" panose="020B0502020202020204"/>
              </a:rPr>
              <a:t>在所有的离间语中，破僧和合的罪过最严重，</a:t>
            </a:r>
            <a:r>
              <a:rPr lang="zh-CN" altLang="en-US" sz="2400">
                <a:latin typeface="Century Gothic" panose="020B0502020202020204"/>
              </a:rPr>
              <a:t>是五逆罪之一。</a:t>
            </a:r>
            <a:endParaRPr lang="zh-CN" altLang="en-US" sz="2400">
              <a:latin typeface="Century Gothic" panose="020B0502020202020204"/>
            </a:endParaRPr>
          </a:p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None/>
            </a:pPr>
            <a:r>
              <a:rPr lang="zh-CN" altLang="en-US" sz="2400">
                <a:latin typeface="Century Gothic" panose="020B0502020202020204"/>
              </a:rPr>
              <a:t>五逆罪又称五无间罪，造作五逆罪堕无间地狱：（一）杀父（二）杀</a:t>
            </a:r>
            <a:endParaRPr lang="zh-CN" altLang="en-US" sz="2400">
              <a:latin typeface="Century Gothic" panose="020B0502020202020204"/>
            </a:endParaRPr>
          </a:p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None/>
            </a:pPr>
            <a:r>
              <a:rPr lang="zh-CN" altLang="en-US" sz="2400">
                <a:latin typeface="Century Gothic" panose="020B0502020202020204"/>
              </a:rPr>
              <a:t>母（三）杀阿罗汉（四）破和合僧（五）出佛身血。</a:t>
            </a:r>
            <a:endParaRPr lang="zh-CN" altLang="en-US" sz="2400">
              <a:latin typeface="Century Gothic" panose="020B0502020202020204"/>
              <a:ea typeface="Century Gothic" panose="020B0502020202020204"/>
              <a:cs typeface="Century Gothic" panose="020B050202020202020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CN" altLang="en-US" b="1" u="sng" smtClean="0">
                <a:ea typeface="Century Gothic" panose="020B0502020202020204"/>
                <a:cs typeface="Century Gothic" panose="020B0502020202020204"/>
              </a:rPr>
              <a:t>离间语的果报（续）</a:t>
            </a:r>
            <a:r>
              <a:rPr lang="en-US" altLang="zh-CN" b="1" u="sng" smtClean="0">
                <a:ea typeface="Century Gothic" panose="020B0502020202020204"/>
                <a:cs typeface="Century Gothic" panose="020B0502020202020204"/>
              </a:rPr>
              <a:t>:</a:t>
            </a:r>
            <a:endParaRPr lang="en-US" altLang="zh-CN" b="1" u="sng" smtClean="0">
              <a:ea typeface="宋体" panose="02010600030101010101" pitchFamily="2" charset="-122"/>
            </a:endParaRPr>
          </a:p>
        </p:txBody>
      </p:sp>
      <p:sp>
        <p:nvSpPr>
          <p:cNvPr id="18434" name="Content Placeholder 2"/>
          <p:cNvSpPr/>
          <p:nvPr/>
        </p:nvSpPr>
        <p:spPr bwMode="auto">
          <a:xfrm>
            <a:off x="1130300" y="1879600"/>
            <a:ext cx="9602788" cy="39195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zh-CN" altLang="en-US" sz="2400">
                <a:latin typeface="Century Gothic" panose="020B0502020202020204"/>
              </a:rPr>
              <a:t>破和合僧有两种：（</a:t>
            </a:r>
            <a:r>
              <a:rPr lang="en-US" altLang="zh-CN" sz="2400">
                <a:latin typeface="Century Gothic" panose="020B0502020202020204"/>
              </a:rPr>
              <a:t>1</a:t>
            </a:r>
            <a:r>
              <a:rPr lang="zh-CN" altLang="en-US" sz="2400">
                <a:latin typeface="Century Gothic" panose="020B0502020202020204"/>
              </a:rPr>
              <a:t>）破法轮僧，（</a:t>
            </a:r>
            <a:r>
              <a:rPr lang="en-US" altLang="zh-CN" sz="2400">
                <a:latin typeface="Century Gothic" panose="020B0502020202020204"/>
              </a:rPr>
              <a:t>2</a:t>
            </a:r>
            <a:r>
              <a:rPr lang="zh-CN" altLang="en-US" sz="2400">
                <a:latin typeface="Century Gothic" panose="020B0502020202020204"/>
              </a:rPr>
              <a:t>）破羯摩僧。破法轮僧只有佛陀出世时才会出现，其他时间不会发生。</a:t>
            </a:r>
            <a:endParaRPr lang="zh-CN" altLang="en-US" sz="2400">
              <a:latin typeface="Century Gothic" panose="020B0502020202020204"/>
            </a:endParaRPr>
          </a:p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zh-CN" altLang="en-US" sz="2400"/>
              <a:t>破法轮僧是无间罪。破羯摩僧虽不是无间罪，但也是很重的。</a:t>
            </a:r>
            <a:endParaRPr lang="zh-CN" altLang="en-US" sz="2400">
              <a:latin typeface="Century Gothic" panose="020B0502020202020204"/>
              <a:ea typeface="Century Gothic" panose="020B0502020202020204"/>
              <a:cs typeface="Century Gothic" panose="020B0502020202020204"/>
            </a:endParaRPr>
          </a:p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zh-CN" altLang="en-US" sz="2400">
                <a:latin typeface="Century Gothic" panose="020B0502020202020204"/>
                <a:ea typeface="Century Gothic" panose="020B0502020202020204"/>
                <a:cs typeface="Century Gothic" panose="020B0502020202020204"/>
              </a:rPr>
              <a:t>虽然现在不会有真正的破和合僧，但在僧众与僧众之间</a:t>
            </a:r>
            <a:r>
              <a:rPr lang="zh-CN" altLang="en-US" sz="2000" b="1">
                <a:latin typeface="Century Gothic" panose="020B0502020202020204"/>
                <a:ea typeface="等线"/>
                <a:cs typeface="等线"/>
              </a:rPr>
              <a:t>、</a:t>
            </a:r>
            <a:r>
              <a:rPr lang="zh-CN" altLang="en-US" sz="2400">
                <a:latin typeface="Century Gothic" panose="020B0502020202020204"/>
                <a:ea typeface="Century Gothic" panose="020B0502020202020204"/>
                <a:cs typeface="Century Gothic" panose="020B0502020202020204"/>
              </a:rPr>
              <a:t>上师与上师之间</a:t>
            </a:r>
            <a:r>
              <a:rPr lang="zh-CN" altLang="en-US" sz="2000" b="1">
                <a:latin typeface="Century Gothic" panose="020B0502020202020204"/>
              </a:rPr>
              <a:t>、</a:t>
            </a:r>
            <a:r>
              <a:rPr lang="zh-CN" altLang="en-US" sz="2400">
                <a:latin typeface="Century Gothic" panose="020B0502020202020204"/>
                <a:ea typeface="Century Gothic" panose="020B0502020202020204"/>
                <a:cs typeface="Century Gothic" panose="020B0502020202020204"/>
              </a:rPr>
              <a:t>道友与道友之间挑拨离间，罪过也相当大。如果挑拨密宗上师与弟子之间的关系，或在金刚道友之间制造不和，罪业更是重上加重。</a:t>
            </a:r>
            <a:endParaRPr lang="zh-CN" altLang="en-US" sz="2400">
              <a:latin typeface="Century Gothic" panose="020B0502020202020204"/>
              <a:ea typeface="Century Gothic" panose="020B0502020202020204"/>
              <a:cs typeface="Century Gothic" panose="020B0502020202020204"/>
            </a:endParaRPr>
          </a:p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zh-CN" altLang="en-US" sz="2400">
                <a:latin typeface="Century Gothic" panose="020B0502020202020204"/>
                <a:ea typeface="Century Gothic" panose="020B0502020202020204"/>
                <a:cs typeface="Century Gothic" panose="020B0502020202020204"/>
              </a:rPr>
              <a:t>祈祷佛陀加持，愿所有世界中如果有正在发生的破和合僧赶快结束</a:t>
            </a:r>
            <a:r>
              <a:rPr lang="en-US" altLang="zh-CN" sz="2400">
                <a:latin typeface="Century Gothic" panose="020B0502020202020204"/>
                <a:ea typeface="Century Gothic" panose="020B0502020202020204"/>
                <a:cs typeface="Century Gothic" panose="020B0502020202020204"/>
              </a:rPr>
              <a:t>,</a:t>
            </a:r>
            <a:r>
              <a:rPr lang="zh-CN" altLang="en-US" sz="2400">
                <a:latin typeface="Century Gothic" panose="020B0502020202020204"/>
                <a:ea typeface="Century Gothic" panose="020B0502020202020204"/>
                <a:cs typeface="Century Gothic" panose="020B0502020202020204"/>
              </a:rPr>
              <a:t>或者不要让他发生。</a:t>
            </a:r>
            <a:endParaRPr lang="zh-CN" altLang="en-US" sz="2400">
              <a:latin typeface="Century Gothic" panose="020B0502020202020204"/>
              <a:ea typeface="Century Gothic" panose="020B0502020202020204"/>
              <a:cs typeface="Century Gothic" panose="020B0502020202020204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CN" altLang="en-US" b="1" u="sng" smtClean="0">
                <a:ea typeface="Century Gothic" panose="020B0502020202020204"/>
                <a:cs typeface="Century Gothic" panose="020B0502020202020204"/>
              </a:rPr>
              <a:t>对治方法：</a:t>
            </a:r>
            <a:endParaRPr lang="zh-CN" altLang="en-US" b="1" u="sng" smtClean="0">
              <a:ea typeface="宋体" panose="02010600030101010101" pitchFamily="2" charset="-122"/>
            </a:endParaRPr>
          </a:p>
        </p:txBody>
      </p:sp>
      <p:sp>
        <p:nvSpPr>
          <p:cNvPr id="19458" name="Content Placeholder 2"/>
          <p:cNvSpPr/>
          <p:nvPr/>
        </p:nvSpPr>
        <p:spPr bwMode="auto">
          <a:xfrm>
            <a:off x="1130300" y="1720850"/>
            <a:ext cx="9602788" cy="43307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zh-CN" altLang="en-US" sz="2400">
                <a:latin typeface="Century Gothic" panose="020B0502020202020204"/>
                <a:ea typeface="Century Gothic" panose="020B0502020202020204"/>
                <a:cs typeface="Century Gothic" panose="020B0502020202020204"/>
              </a:rPr>
              <a:t>与道友相处也好，与世人交往也罢，有什么事应直截了当地说，即使对方不接受，自己也心安理得。不要私下说长道短。</a:t>
            </a:r>
            <a:endParaRPr lang="zh-CN" altLang="en-US" sz="2400">
              <a:latin typeface="Century Gothic" panose="020B0502020202020204"/>
              <a:ea typeface="Century Gothic" panose="020B0502020202020204"/>
              <a:cs typeface="Century Gothic" panose="020B0502020202020204"/>
            </a:endParaRPr>
          </a:p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zh-CN" altLang="en-US" sz="2400">
                <a:latin typeface="Century Gothic" panose="020B0502020202020204"/>
                <a:ea typeface="Century Gothic" panose="020B0502020202020204"/>
                <a:cs typeface="Century Gothic" panose="020B0502020202020204"/>
              </a:rPr>
              <a:t>反省自己，如果造过这样的罪业，就一定要忏悔，并发愿以后绝不再造。</a:t>
            </a:r>
            <a:endParaRPr lang="zh-CN" altLang="en-US" sz="2400">
              <a:latin typeface="Century Gothic" panose="020B0502020202020204"/>
              <a:ea typeface="Century Gothic" panose="020B0502020202020204"/>
              <a:cs typeface="Century Gothic" panose="020B0502020202020204"/>
            </a:endParaRPr>
          </a:p>
          <a:p>
            <a:pPr marL="228600" indent="-228600" defTabSz="914400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</a:pPr>
            <a:r>
              <a:rPr lang="zh-CN" altLang="en-US" sz="2400">
                <a:latin typeface="Century Gothic" panose="020B0502020202020204"/>
                <a:ea typeface="Century Gothic" panose="020B0502020202020204"/>
                <a:cs typeface="Century Gothic" panose="020B0502020202020204"/>
              </a:rPr>
              <a:t>多讲慈悲语</a:t>
            </a:r>
            <a:r>
              <a:rPr lang="zh-CN" altLang="en-US" sz="2000" b="1">
                <a:latin typeface="Century Gothic" panose="020B0502020202020204"/>
                <a:ea typeface="等线"/>
                <a:cs typeface="等线"/>
              </a:rPr>
              <a:t>、</a:t>
            </a:r>
            <a:r>
              <a:rPr lang="zh-CN" altLang="en-US" sz="2400">
                <a:latin typeface="Century Gothic" panose="020B0502020202020204"/>
                <a:ea typeface="Century Gothic" panose="020B0502020202020204"/>
                <a:cs typeface="Century Gothic" panose="020B0502020202020204"/>
              </a:rPr>
              <a:t>柔软语</a:t>
            </a:r>
            <a:r>
              <a:rPr lang="zh-CN" altLang="en-US" sz="2000" b="1">
                <a:latin typeface="Century Gothic" panose="020B0502020202020204"/>
              </a:rPr>
              <a:t>、</a:t>
            </a:r>
            <a:r>
              <a:rPr lang="zh-CN" altLang="en-US" sz="2400">
                <a:latin typeface="Century Gothic" panose="020B0502020202020204"/>
                <a:ea typeface="Century Gothic" panose="020B0502020202020204"/>
                <a:cs typeface="Century Gothic" panose="020B0502020202020204"/>
              </a:rPr>
              <a:t>和合语。尽量调和自他或他人之间的矛盾，化解怨恨，令彼此和睦相处。</a:t>
            </a:r>
            <a:endParaRPr lang="zh-CN" altLang="en-US" sz="2400">
              <a:latin typeface="Century Gothic" panose="020B0502020202020204"/>
              <a:ea typeface="Century Gothic" panose="020B0502020202020204"/>
              <a:cs typeface="Century Gothic" panose="020B0502020202020204"/>
            </a:endParaRPr>
          </a:p>
          <a:p>
            <a:pPr marL="228600" indent="-228600" defTabSz="914400"/>
            <a:r>
              <a:rPr lang="zh-CN" altLang="en-US" sz="2400">
                <a:latin typeface="Century Gothic" panose="020B0502020202020204"/>
              </a:rPr>
              <a:t>（</a:t>
            </a:r>
            <a:r>
              <a:rPr lang="en-US" altLang="zh-CN" sz="2400">
                <a:latin typeface="Century Gothic" panose="020B0502020202020204"/>
              </a:rPr>
              <a:t>《</a:t>
            </a:r>
            <a:r>
              <a:rPr lang="zh-CN" altLang="en-US" sz="2400">
                <a:latin typeface="Century Gothic" panose="020B0502020202020204"/>
              </a:rPr>
              <a:t>五分律</a:t>
            </a:r>
            <a:r>
              <a:rPr lang="en-US" altLang="zh-CN" sz="2400">
                <a:latin typeface="Century Gothic" panose="020B0502020202020204"/>
              </a:rPr>
              <a:t>》</a:t>
            </a:r>
            <a:r>
              <a:rPr lang="zh-CN" altLang="en-US" sz="2400">
                <a:latin typeface="Century Gothic" panose="020B0502020202020204"/>
              </a:rPr>
              <a:t>云： </a:t>
            </a:r>
            <a:r>
              <a:rPr lang="zh-CN" altLang="en-US" sz="2400"/>
              <a:t>“</a:t>
            </a:r>
            <a:r>
              <a:rPr lang="zh-CN" altLang="en-US" sz="2400">
                <a:latin typeface="Century Gothic" panose="020B0502020202020204"/>
              </a:rPr>
              <a:t>众聚和合乐，和合常安隐，若和合破僧，一劫生天乐</a:t>
            </a:r>
            <a:r>
              <a:rPr lang="zh-CN" altLang="en-US" sz="2400"/>
              <a:t>”</a:t>
            </a:r>
            <a:r>
              <a:rPr lang="zh-CN" altLang="en-US" sz="2400">
                <a:latin typeface="Century Gothic" panose="020B0502020202020204"/>
              </a:rPr>
              <a:t>。</a:t>
            </a:r>
            <a:r>
              <a:rPr lang="en-US" altLang="zh-CN" sz="2400">
                <a:latin typeface="Century Gothic" panose="020B0502020202020204"/>
              </a:rPr>
              <a:t>《</a:t>
            </a:r>
            <a:r>
              <a:rPr lang="zh-CN" altLang="en-US" sz="2400">
                <a:latin typeface="Century Gothic" panose="020B0502020202020204"/>
              </a:rPr>
              <a:t>大般涅</a:t>
            </a:r>
            <a:r>
              <a:rPr lang="en-US" altLang="zh-CN" sz="2400">
                <a:latin typeface="Century Gothic" panose="020B0502020202020204"/>
              </a:rPr>
              <a:t>》</a:t>
            </a:r>
            <a:r>
              <a:rPr lang="zh-CN" altLang="en-US" sz="2400">
                <a:latin typeface="Century Gothic" panose="020B0502020202020204"/>
              </a:rPr>
              <a:t>云： </a:t>
            </a:r>
            <a:r>
              <a:rPr lang="zh-CN" altLang="en-US" sz="2400"/>
              <a:t>“</a:t>
            </a:r>
            <a:r>
              <a:rPr lang="zh-CN" altLang="en-US" sz="2400">
                <a:latin typeface="Century Gothic" panose="020B0502020202020204"/>
              </a:rPr>
              <a:t>莫坏善知识，远离恶眷属，口常和合语，则生不动国</a:t>
            </a:r>
            <a:r>
              <a:rPr lang="zh-CN" altLang="en-US" sz="2400"/>
              <a:t>”</a:t>
            </a:r>
            <a:r>
              <a:rPr lang="zh-CN" altLang="en-US" sz="2400">
                <a:latin typeface="Century Gothic" panose="020B0502020202020204"/>
              </a:rPr>
              <a:t>。）</a:t>
            </a:r>
            <a:endParaRPr lang="zh-CN" altLang="en-US" sz="2400">
              <a:latin typeface="Century Gothic" panose="020B0502020202020204"/>
              <a:ea typeface="Century Gothic" panose="020B0502020202020204"/>
              <a:cs typeface="Century Gothic" panose="020B050202020202020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Gallery">
      <a:majorFont>
        <a:latin typeface="Century Gothic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{0E815330-21DB-F448-A2DD-2A3FD7CB204A}tf10001119</Template>
  <TotalTime>0</TotalTime>
  <Words>2232</Words>
  <Application>WPS 演示</Application>
  <PresentationFormat>自定义</PresentationFormat>
  <Paragraphs>105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6" baseType="lpstr">
      <vt:lpstr>Arial</vt:lpstr>
      <vt:lpstr>宋体</vt:lpstr>
      <vt:lpstr>Wingdings</vt:lpstr>
      <vt:lpstr>Century Gothic</vt:lpstr>
      <vt:lpstr>等线 Light</vt:lpstr>
      <vt:lpstr>等线</vt:lpstr>
      <vt:lpstr>华文隶书</vt:lpstr>
      <vt:lpstr>微软雅黑</vt:lpstr>
      <vt:lpstr>Arial Unicode MS</vt:lpstr>
      <vt:lpstr>Calibri</vt:lpstr>
      <vt:lpstr>Gallery</vt:lpstr>
      <vt:lpstr>十不善业之离间语</vt:lpstr>
      <vt:lpstr>发心偈</vt:lpstr>
      <vt:lpstr>离间语的定义:</vt:lpstr>
      <vt:lpstr>离间语的种类:</vt:lpstr>
      <vt:lpstr>离间语的果报:</vt:lpstr>
      <vt:lpstr>离间语的果报（续）:</vt:lpstr>
      <vt:lpstr>离间语的果报（续）:</vt:lpstr>
      <vt:lpstr>离间语的果报（续）:</vt:lpstr>
      <vt:lpstr>对治方法：</vt:lpstr>
      <vt:lpstr>思考讨论题：</vt:lpstr>
      <vt:lpstr>公案：出自《阅微草堂笔记 》</vt:lpstr>
      <vt:lpstr>PowerPoint 演示文稿</vt:lpstr>
      <vt:lpstr>PowerPoint 演示文稿</vt:lpstr>
      <vt:lpstr>PowerPoint 演示文稿</vt:lpstr>
      <vt:lpstr>回向偈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十不善业之邪淫</dc:title>
  <dc:creator>Microsoft Office User</dc:creator>
  <cp:lastModifiedBy>赵娟</cp:lastModifiedBy>
  <cp:revision>175</cp:revision>
  <dcterms:created xsi:type="dcterms:W3CDTF">2018-05-30T19:21:00Z</dcterms:created>
  <dcterms:modified xsi:type="dcterms:W3CDTF">2018-09-27T21:44:29Z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2052-10.1.0.7469</vt:lpwstr>
  </property>
</Properties>
</file>