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56" r:id="rId4"/>
    <p:sldId id="280" r:id="rId5"/>
    <p:sldId id="257" r:id="rId6"/>
    <p:sldId id="277" r:id="rId7"/>
    <p:sldId id="258" r:id="rId8"/>
    <p:sldId id="259" r:id="rId9"/>
    <p:sldId id="282" r:id="rId10"/>
    <p:sldId id="283" r:id="rId11"/>
    <p:sldId id="260" r:id="rId12"/>
    <p:sldId id="284" r:id="rId13"/>
    <p:sldId id="262" r:id="rId14"/>
    <p:sldId id="289" r:id="rId15"/>
    <p:sldId id="278" r:id="rId16"/>
    <p:sldId id="266" r:id="rId17"/>
    <p:sldId id="267" r:id="rId18"/>
    <p:sldId id="268" r:id="rId19"/>
    <p:sldId id="279" r:id="rId20"/>
    <p:sldId id="270" r:id="rId21"/>
    <p:sldId id="292" r:id="rId22"/>
    <p:sldId id="271" r:id="rId23"/>
    <p:sldId id="285" r:id="rId24"/>
    <p:sldId id="286" r:id="rId25"/>
    <p:sldId id="287" r:id="rId26"/>
    <p:sldId id="290" r:id="rId27"/>
    <p:sldId id="272" r:id="rId28"/>
    <p:sldId id="288" r:id="rId29"/>
    <p:sldId id="273" r:id="rId30"/>
    <p:sldId id="274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6"/>
    <p:restoredTop sz="94690"/>
  </p:normalViewPr>
  <p:slideViewPr>
    <p:cSldViewPr snapToGrid="0" snapToObjects="1">
      <p:cViewPr>
        <p:scale>
          <a:sx n="96" d="100"/>
          <a:sy n="96" d="100"/>
        </p:scale>
        <p:origin x="-15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5" name="Picture 14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7" name="Picture 16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>
            <a:fillRect/>
          </a:stretch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24" name="Picture 2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8" name="Picture 17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4" name="Picture 1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22" name="Picture 21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>
            <a:fillRect/>
          </a:stretch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3.jpeg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s://www.zhibeifw.com/jx/kt/qx/dymqxjj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s://www.zhibeifw.com/jx/kt/jt/zcjtfj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5020576" y="414068"/>
            <a:ext cx="6142006" cy="534838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dirty="0"/>
              <a:t>发心偈</a:t>
            </a:r>
            <a:endParaRPr kumimoji="1"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5400136" y="1121434"/>
            <a:ext cx="5434641" cy="49187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dirty="0">
              <a:latin typeface="+mn-ea"/>
              <a:cs typeface="华文隶书" panose="02010800040101010101" charset="-122"/>
            </a:endParaRP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7" y="307198"/>
            <a:ext cx="3950082" cy="5733024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恶语的种类</a:t>
            </a:r>
            <a:r>
              <a:rPr lang="en-US" altLang="zh-CN" dirty="0" smtClean="0"/>
              <a:t>—</a:t>
            </a:r>
            <a:r>
              <a:rPr lang="zh-CN" altLang="en-US" dirty="0" smtClean="0"/>
              <a:t>补充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1915095"/>
            <a:ext cx="9603275" cy="4035931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sz="2400" dirty="0"/>
              <a:t>难听的语言：</a:t>
            </a:r>
            <a:r>
              <a:rPr lang="zh-CN" altLang="en-US" sz="2400" dirty="0" smtClean="0"/>
              <a:t>“</a:t>
            </a:r>
            <a:r>
              <a:rPr lang="zh-CN" altLang="en-US" sz="2400" dirty="0"/>
              <a:t>杀死你”、“打倒你”、“消灭你</a:t>
            </a:r>
            <a:r>
              <a:rPr lang="zh-CN" altLang="en-US" sz="2400" dirty="0" smtClean="0"/>
              <a:t>”</a:t>
            </a:r>
            <a:r>
              <a:rPr lang="zh-CN" altLang="en-US" sz="2400" dirty="0"/>
              <a:t> </a:t>
            </a:r>
            <a:r>
              <a:rPr lang="zh-CN" altLang="en-US" sz="2400" dirty="0" smtClean="0"/>
              <a:t>等</a:t>
            </a:r>
            <a:endParaRPr lang="zh-CN" altLang="en-US" sz="2400" dirty="0"/>
          </a:p>
          <a:p>
            <a:r>
              <a:rPr lang="zh-CN" altLang="en-US" sz="2400" dirty="0"/>
              <a:t>指责种</a:t>
            </a:r>
            <a:r>
              <a:rPr lang="zh-CN" altLang="en-US" sz="2400" dirty="0" smtClean="0"/>
              <a:t>姓过</a:t>
            </a:r>
            <a:r>
              <a:rPr lang="zh-CN" altLang="en-US" sz="2400" dirty="0"/>
              <a:t>失的语</a:t>
            </a:r>
            <a:r>
              <a:rPr lang="zh-CN" altLang="en-US" sz="2400" dirty="0" smtClean="0"/>
              <a:t>言：“你</a:t>
            </a:r>
            <a:r>
              <a:rPr lang="zh-CN" altLang="en-US" sz="2400" dirty="0"/>
              <a:t>是狡诈者”、“你是盗贼”、“你</a:t>
            </a:r>
            <a:r>
              <a:rPr lang="zh-CN" altLang="en-US" sz="2400" dirty="0" smtClean="0"/>
              <a:t>是屠</a:t>
            </a:r>
            <a:r>
              <a:rPr lang="zh-CN" altLang="en-US" sz="2400" dirty="0"/>
              <a:t>夫”、“你是妓女”、“你是乞丐”</a:t>
            </a:r>
            <a:r>
              <a:rPr lang="zh-CN" altLang="en-US" sz="2400" dirty="0" smtClean="0"/>
              <a:t>等；</a:t>
            </a:r>
            <a:endParaRPr lang="en-US" altLang="zh-CN" sz="2400" dirty="0" smtClean="0"/>
          </a:p>
          <a:p>
            <a:r>
              <a:rPr lang="zh-CN" altLang="en-US" sz="2400" dirty="0"/>
              <a:t>指责家族过失的语</a:t>
            </a:r>
            <a:r>
              <a:rPr lang="zh-CN" altLang="en-US" sz="2400" dirty="0" smtClean="0"/>
              <a:t>言：“</a:t>
            </a:r>
            <a:r>
              <a:rPr lang="zh-CN" altLang="en-US" sz="2400" dirty="0"/>
              <a:t>你家世恶劣</a:t>
            </a:r>
            <a:r>
              <a:rPr lang="zh-CN" altLang="en-US" sz="2400" dirty="0" smtClean="0"/>
              <a:t>” 等；</a:t>
            </a:r>
            <a:endParaRPr lang="en-US" altLang="zh-CN" sz="2400" dirty="0" smtClean="0"/>
          </a:p>
          <a:p>
            <a:r>
              <a:rPr lang="zh-CN" altLang="en-US" sz="2400" dirty="0"/>
              <a:t>揭露罪业的语</a:t>
            </a:r>
            <a:r>
              <a:rPr lang="zh-CN" altLang="en-US" sz="2400" dirty="0" smtClean="0"/>
              <a:t>言：“</a:t>
            </a:r>
            <a:r>
              <a:rPr lang="zh-CN" altLang="en-US" sz="2400" dirty="0"/>
              <a:t>你的父辈世世代代都如何造恶业”</a:t>
            </a:r>
            <a:r>
              <a:rPr lang="zh-CN" altLang="en-US" sz="2400" dirty="0" smtClean="0"/>
              <a:t>等；</a:t>
            </a:r>
            <a:endParaRPr lang="en-US" altLang="zh-CN" sz="2400" dirty="0" smtClean="0"/>
          </a:p>
          <a:p>
            <a:r>
              <a:rPr lang="zh-CN" altLang="en-US" sz="2400" dirty="0"/>
              <a:t>加以谴责的语</a:t>
            </a:r>
            <a:r>
              <a:rPr lang="zh-CN" altLang="en-US" sz="2400" dirty="0" smtClean="0"/>
              <a:t>言：“</a:t>
            </a:r>
            <a:r>
              <a:rPr lang="zh-CN" altLang="en-US" sz="2400" dirty="0"/>
              <a:t>你是破戒者”、“你是破誓言者</a:t>
            </a:r>
            <a:r>
              <a:rPr lang="zh-CN" altLang="en-US" sz="2400" dirty="0" smtClean="0"/>
              <a:t>” 等；</a:t>
            </a:r>
            <a:endParaRPr lang="en-US" altLang="zh-CN" sz="2400" dirty="0" smtClean="0"/>
          </a:p>
          <a:p>
            <a:r>
              <a:rPr lang="zh-CN" altLang="en-US" sz="2400" dirty="0"/>
              <a:t>指出身体缺陷的语</a:t>
            </a:r>
            <a:r>
              <a:rPr lang="zh-CN" altLang="en-US" sz="2400" dirty="0" smtClean="0"/>
              <a:t>言：“</a:t>
            </a:r>
            <a:r>
              <a:rPr lang="zh-CN" altLang="en-US" sz="2400" dirty="0"/>
              <a:t>聋子”、“瞎子”、“哑巴</a:t>
            </a:r>
            <a:r>
              <a:rPr lang="zh-CN" altLang="en-US" sz="2400" dirty="0" smtClean="0"/>
              <a:t>”、“</a:t>
            </a:r>
            <a:r>
              <a:rPr lang="zh-CN" altLang="en-US" sz="2400" dirty="0"/>
              <a:t>小矮子”、“大个子”、“大胖子”</a:t>
            </a:r>
            <a:r>
              <a:rPr lang="zh-CN" altLang="en-US" sz="2400" dirty="0" smtClean="0"/>
              <a:t>等；</a:t>
            </a:r>
            <a:endParaRPr lang="en-US" altLang="zh-CN" sz="2400" dirty="0" smtClean="0"/>
          </a:p>
          <a:p>
            <a:r>
              <a:rPr lang="zh-CN" altLang="en-US" sz="2400" dirty="0"/>
              <a:t>用旁生比喻人的语</a:t>
            </a:r>
            <a:r>
              <a:rPr lang="zh-CN" altLang="en-US" sz="2400" dirty="0" smtClean="0"/>
              <a:t>言：“</a:t>
            </a:r>
            <a:r>
              <a:rPr lang="zh-CN" altLang="en-US" sz="2400" dirty="0"/>
              <a:t>你的脸像狮子脸一样”、“你的</a:t>
            </a:r>
            <a:r>
              <a:rPr lang="zh-CN" altLang="en-US" sz="2400" dirty="0" smtClean="0"/>
              <a:t>声音</a:t>
            </a:r>
            <a:r>
              <a:rPr lang="zh-CN" altLang="en-US" sz="2400" dirty="0"/>
              <a:t>像狗叫一样”</a:t>
            </a:r>
            <a:r>
              <a:rPr lang="zh-CN" altLang="en-US" sz="2400" dirty="0" smtClean="0"/>
              <a:t>等；</a:t>
            </a:r>
            <a:endParaRPr lang="en-US" altLang="zh-CN" sz="2400" dirty="0" smtClean="0"/>
          </a:p>
          <a:p>
            <a:r>
              <a:rPr lang="zh-CN" altLang="en-US" sz="2400" dirty="0" smtClean="0"/>
              <a:t>无中生</a:t>
            </a:r>
            <a:r>
              <a:rPr lang="zh-CN" altLang="en-US" sz="2400" dirty="0"/>
              <a:t>有、捏造抹杀的语言</a:t>
            </a:r>
            <a:r>
              <a:rPr lang="zh-CN" altLang="en-US" sz="2400" dirty="0" smtClean="0"/>
              <a:t>。</a:t>
            </a:r>
            <a:endParaRPr lang="en-CA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《</a:t>
            </a:r>
            <a:r>
              <a:rPr lang="zh-CN" altLang="en-US" dirty="0"/>
              <a:t>大方等大集经</a:t>
            </a:r>
            <a:r>
              <a:rPr lang="en-US" altLang="zh-CN" dirty="0"/>
              <a:t>》</a:t>
            </a:r>
            <a:r>
              <a:rPr lang="zh-CN" altLang="en-US" dirty="0" smtClean="0"/>
              <a:t>中讲</a:t>
            </a:r>
            <a:r>
              <a:rPr lang="zh-CN" altLang="en-US" dirty="0"/>
              <a:t>了六十四</a:t>
            </a:r>
            <a:r>
              <a:rPr lang="zh-CN" altLang="en-US" dirty="0" smtClean="0"/>
              <a:t>种恶语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/>
              <a:t>粗</a:t>
            </a:r>
            <a:r>
              <a:rPr lang="zh-CN" altLang="en-US" sz="2400" dirty="0"/>
              <a:t>语、软语，非时语，妄语，漏语，大语，高语，轻语，破语，不了语，散语，低语，仰语，错语，恶语，畏语，吃语，译语，馅语，谁语，恼语，怯语，邪语，罪语，哑语，入语，烧语，地语，狱</a:t>
            </a:r>
            <a:r>
              <a:rPr lang="zh-CN" altLang="en-US" sz="2400" dirty="0" smtClean="0"/>
              <a:t>语，虚</a:t>
            </a:r>
            <a:r>
              <a:rPr lang="zh-CN" altLang="en-US" sz="2400" dirty="0"/>
              <a:t>语，慢语，不受语，说罪咎语，失语，别离语，利害语，两舌语，无义语，无护语，喜语，谁语，杀语，害语，系语，闲</a:t>
            </a:r>
            <a:r>
              <a:rPr lang="zh-CN" altLang="en-US" sz="2400" dirty="0" smtClean="0"/>
              <a:t>语，缚</a:t>
            </a:r>
            <a:r>
              <a:rPr lang="zh-CN" altLang="en-US" sz="2400" dirty="0"/>
              <a:t>语，打语，歌语，非法语，自赞叹语，说他过语，说三宝语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dirty="0" smtClean="0"/>
              <a:t>骂</a:t>
            </a:r>
            <a:r>
              <a:rPr lang="zh-CN" altLang="en-US" dirty="0"/>
              <a:t>人恼人的罪过话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恶语的</a:t>
            </a:r>
            <a:r>
              <a:rPr lang="zh-CN" altLang="en-US" dirty="0"/>
              <a:t>严重程度</a:t>
            </a:r>
            <a:r>
              <a:rPr lang="zh-CN" altLang="en-US" dirty="0" smtClean="0"/>
              <a:t>（根据对境不同）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194559"/>
            <a:ext cx="9603275" cy="3774919"/>
          </a:xfrm>
        </p:spPr>
        <p:txBody>
          <a:bodyPr>
            <a:noAutofit/>
          </a:bodyPr>
          <a:lstStyle/>
          <a:p>
            <a:r>
              <a:rPr lang="zh-CN" altLang="en-US" sz="2400" dirty="0"/>
              <a:t>极重恶</a:t>
            </a:r>
            <a:r>
              <a:rPr lang="zh-CN" altLang="en-US" sz="2400" dirty="0" smtClean="0"/>
              <a:t>语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是</a:t>
            </a:r>
            <a:r>
              <a:rPr lang="zh-CN" altLang="en-US" sz="2400" dirty="0"/>
              <a:t>指诋毁佛像</a:t>
            </a:r>
            <a:r>
              <a:rPr lang="zh-CN" altLang="en-US" sz="2400" dirty="0" smtClean="0"/>
              <a:t>、佛</a:t>
            </a:r>
            <a:r>
              <a:rPr lang="zh-CN" altLang="en-US" sz="2400" dirty="0"/>
              <a:t>塔，或者对佛菩萨、比丘、沙弥、上师、</a:t>
            </a:r>
            <a:r>
              <a:rPr lang="zh-CN" altLang="en-US" sz="2400" dirty="0" smtClean="0"/>
              <a:t>父母</a:t>
            </a:r>
            <a:r>
              <a:rPr lang="zh-CN" altLang="en-US" sz="2400" dirty="0"/>
              <a:t>说粗语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/>
              <a:t>中等恶语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对</a:t>
            </a:r>
            <a:r>
              <a:rPr lang="zh-CN" altLang="en-US" sz="2400" dirty="0"/>
              <a:t>破戒的比丘、沙弥或者</a:t>
            </a:r>
            <a:r>
              <a:rPr lang="zh-CN" altLang="en-US" sz="2400" dirty="0" smtClean="0"/>
              <a:t>在家</a:t>
            </a:r>
            <a:r>
              <a:rPr lang="zh-CN" altLang="en-US" sz="2400" dirty="0"/>
              <a:t>男女进行恶语中</a:t>
            </a:r>
            <a:r>
              <a:rPr lang="zh-CN" altLang="en-US" sz="2400" dirty="0" smtClean="0"/>
              <a:t>伤</a:t>
            </a:r>
            <a:endParaRPr lang="en-US" altLang="zh-CN" sz="2400" dirty="0" smtClean="0"/>
          </a:p>
          <a:p>
            <a:r>
              <a:rPr lang="zh-CN" altLang="en-US" sz="2400" dirty="0" smtClean="0"/>
              <a:t>轻恶语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甚</a:t>
            </a:r>
            <a:r>
              <a:rPr lang="zh-CN" altLang="en-US" sz="2400" dirty="0"/>
              <a:t>至对</a:t>
            </a:r>
            <a:r>
              <a:rPr lang="zh-CN" altLang="en-US" sz="2400" dirty="0" smtClean="0"/>
              <a:t>旁生</a:t>
            </a:r>
            <a:r>
              <a:rPr lang="zh-CN" altLang="en-US" sz="2400" dirty="0"/>
              <a:t>说“断角”、“跛足”等恶</a:t>
            </a:r>
            <a:r>
              <a:rPr lang="zh-CN" altLang="en-US" sz="2400" dirty="0" smtClean="0"/>
              <a:t>语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特殊“恶语”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59"/>
            <a:ext cx="9890238" cy="3774919"/>
          </a:xfrm>
        </p:spPr>
        <p:txBody>
          <a:bodyPr>
            <a:noAutofit/>
          </a:bodyPr>
          <a:lstStyle/>
          <a:p>
            <a:r>
              <a:rPr lang="zh-CN" altLang="en-US" sz="2400" dirty="0"/>
              <a:t>上师在传授窍诀教言时，为了调</a:t>
            </a:r>
            <a:r>
              <a:rPr lang="zh-CN" altLang="en-US" sz="2400" dirty="0" smtClean="0"/>
              <a:t>伏弟</a:t>
            </a:r>
            <a:r>
              <a:rPr lang="zh-CN" altLang="en-US" sz="2400" dirty="0"/>
              <a:t>子的相续说粗语是合理的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dirty="0" smtClean="0"/>
              <a:t>阿</a:t>
            </a:r>
            <a:r>
              <a:rPr lang="zh-CN" altLang="en-US" dirty="0"/>
              <a:t>底峡尊者说</a:t>
            </a:r>
            <a:r>
              <a:rPr lang="zh-CN" altLang="en-US" dirty="0" smtClean="0"/>
              <a:t>：“</a:t>
            </a:r>
            <a:r>
              <a:rPr lang="zh-CN" altLang="en-US" dirty="0"/>
              <a:t>殊胜上师为揭露罪恶，殊胜窍诀为击中</a:t>
            </a:r>
            <a:r>
              <a:rPr lang="zh-CN" altLang="en-US" dirty="0" smtClean="0"/>
              <a:t>要害。”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sz="2400" dirty="0" smtClean="0"/>
              <a:t>   </a:t>
            </a:r>
            <a:r>
              <a:rPr lang="zh-CN" altLang="en-US" sz="1800" dirty="0" smtClean="0"/>
              <a:t>（意</a:t>
            </a:r>
            <a:r>
              <a:rPr lang="zh-CN" altLang="en-US" sz="1800" dirty="0"/>
              <a:t>思是，殊胜的上师要直截了当地指出</a:t>
            </a:r>
            <a:r>
              <a:rPr lang="zh-CN" altLang="en-US" sz="1800" dirty="0" smtClean="0"/>
              <a:t>弟子</a:t>
            </a:r>
            <a:r>
              <a:rPr lang="zh-CN" altLang="en-US" sz="1800" dirty="0"/>
              <a:t>的过失，殊胜的窍诀要一针见血地击中要害</a:t>
            </a:r>
            <a:r>
              <a:rPr lang="zh-CN" altLang="en-US" sz="1800" dirty="0" smtClean="0"/>
              <a:t>。）</a:t>
            </a:r>
            <a:endParaRPr lang="en-US" altLang="zh-CN" sz="1800" dirty="0" smtClean="0"/>
          </a:p>
          <a:p>
            <a:r>
              <a:rPr lang="zh-CN" altLang="en-US" sz="2400" dirty="0"/>
              <a:t>如果上师是成就者，他的任何批评和攻击都</a:t>
            </a:r>
            <a:r>
              <a:rPr lang="zh-CN" altLang="en-US" sz="2400" dirty="0" smtClean="0"/>
              <a:t>有殊</a:t>
            </a:r>
            <a:r>
              <a:rPr lang="zh-CN" altLang="en-US" sz="2400" dirty="0"/>
              <a:t>胜的密意，只要弟子有信心，就会从中得</a:t>
            </a:r>
            <a:r>
              <a:rPr lang="zh-CN" altLang="en-US" sz="2400" dirty="0" smtClean="0"/>
              <a:t>到加</a:t>
            </a:r>
            <a:r>
              <a:rPr lang="zh-CN" altLang="en-US" sz="2400" dirty="0"/>
              <a:t>持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dirty="0" smtClean="0"/>
              <a:t>公案：蒋</a:t>
            </a:r>
            <a:r>
              <a:rPr lang="zh-CN" altLang="en-US" dirty="0"/>
              <a:t>扬钦哲旺波尊</a:t>
            </a:r>
            <a:r>
              <a:rPr lang="zh-CN" altLang="en-US" dirty="0" smtClean="0"/>
              <a:t>者的石头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第二阶段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思</a:t>
            </a:r>
            <a:r>
              <a:rPr lang="en-US" altLang="en-US" sz="2400" dirty="0" smtClean="0"/>
              <a:t>维</a:t>
            </a:r>
            <a:r>
              <a:rPr lang="zh-CN" altLang="en-US" sz="2400" dirty="0" smtClean="0"/>
              <a:t>恶语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恶语</a:t>
            </a:r>
            <a:r>
              <a:rPr lang="en-US" altLang="en-US" dirty="0" smtClean="0"/>
              <a:t>的</a:t>
            </a:r>
            <a:r>
              <a:rPr lang="en-US" altLang="en-US" dirty="0"/>
              <a:t>果报 – 异熟果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sz="2400" dirty="0" smtClean="0"/>
              <a:t>无</a:t>
            </a:r>
            <a:r>
              <a:rPr lang="zh-CN" altLang="en-US" sz="2400" dirty="0"/>
              <a:t>论自己说还是煽动他</a:t>
            </a:r>
            <a:r>
              <a:rPr lang="zh-CN" altLang="en-US" sz="2400" dirty="0" smtClean="0"/>
              <a:t>人说</a:t>
            </a:r>
            <a:r>
              <a:rPr lang="zh-CN" altLang="en-US" sz="2400" dirty="0"/>
              <a:t>，果报是完全相同的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 smtClean="0"/>
              <a:t>说</a:t>
            </a:r>
            <a:r>
              <a:rPr lang="zh-CN" altLang="en-US" sz="2400" dirty="0"/>
              <a:t>恶语的等起主要</a:t>
            </a:r>
            <a:r>
              <a:rPr lang="zh-CN" altLang="en-US" sz="2400" dirty="0" smtClean="0"/>
              <a:t>是嗔</a:t>
            </a:r>
            <a:r>
              <a:rPr lang="zh-CN" altLang="en-US" sz="2400" dirty="0"/>
              <a:t>恨心，也有以其他烦恼而说的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 smtClean="0"/>
              <a:t>恶</a:t>
            </a:r>
            <a:r>
              <a:rPr lang="zh-CN" altLang="en-US" sz="2400" dirty="0"/>
              <a:t>语的果</a:t>
            </a:r>
            <a:r>
              <a:rPr lang="zh-CN" altLang="en-US" sz="2400" dirty="0" smtClean="0"/>
              <a:t>报都</a:t>
            </a:r>
            <a:r>
              <a:rPr lang="zh-CN" altLang="en-US" sz="2400" dirty="0"/>
              <a:t>是不悦意</a:t>
            </a:r>
            <a:r>
              <a:rPr lang="zh-CN" altLang="en-US" sz="2400" dirty="0" smtClean="0"/>
              <a:t>的，其</a:t>
            </a:r>
            <a:r>
              <a:rPr lang="zh-CN" altLang="en-US" sz="2400" dirty="0"/>
              <a:t>异熟果是堕入三恶</a:t>
            </a:r>
            <a:r>
              <a:rPr lang="zh-CN" altLang="en-US" sz="2400" dirty="0" smtClean="0"/>
              <a:t>趣：</a:t>
            </a:r>
            <a:endParaRPr lang="en-US" altLang="zh-CN" sz="2400" dirty="0" smtClean="0"/>
          </a:p>
          <a:p>
            <a:r>
              <a:rPr lang="en-US" altLang="zh-CN" sz="2400" dirty="0" smtClean="0"/>
              <a:t>《</a:t>
            </a:r>
            <a:r>
              <a:rPr lang="zh-CN" altLang="en-US" sz="2400" dirty="0" smtClean="0"/>
              <a:t>正法</a:t>
            </a:r>
            <a:r>
              <a:rPr lang="zh-CN" altLang="en-US" sz="2400" dirty="0"/>
              <a:t>念处经</a:t>
            </a:r>
            <a:r>
              <a:rPr lang="en-US" altLang="zh-CN" sz="2400" dirty="0"/>
              <a:t>》</a:t>
            </a:r>
            <a:r>
              <a:rPr lang="zh-CN" altLang="en-US" sz="2400" dirty="0"/>
              <a:t>云：“常说善妙语，舍离垢恶语，</a:t>
            </a:r>
            <a:r>
              <a:rPr lang="zh-CN" altLang="en-US" sz="2400" dirty="0" smtClean="0"/>
              <a:t>垢恶</a:t>
            </a:r>
            <a:r>
              <a:rPr lang="zh-CN" altLang="en-US" sz="2400" dirty="0"/>
              <a:t>语污人，能令到地狱</a:t>
            </a:r>
            <a:r>
              <a:rPr lang="zh-CN" altLang="en-US" sz="2400" dirty="0" smtClean="0"/>
              <a:t>。”</a:t>
            </a:r>
            <a:endParaRPr lang="en-US" altLang="zh-CN" sz="2400" dirty="0" smtClean="0"/>
          </a:p>
          <a:p>
            <a:r>
              <a:rPr lang="zh-CN" altLang="en-US" sz="1900" dirty="0"/>
              <a:t>总的来说，根</a:t>
            </a:r>
            <a:r>
              <a:rPr lang="zh-CN" altLang="en-US" sz="1900" dirty="0" smtClean="0"/>
              <a:t>据烦恼程度和动机大小分为上中下三品，以</a:t>
            </a:r>
            <a:r>
              <a:rPr lang="zh-CN" altLang="en-US" sz="1900" dirty="0"/>
              <a:t>下品贪嗔痴之</a:t>
            </a:r>
            <a:r>
              <a:rPr lang="zh-CN" altLang="en-US" sz="1900" dirty="0" smtClean="0"/>
              <a:t>心说恶语会</a:t>
            </a:r>
            <a:r>
              <a:rPr lang="zh-CN" altLang="en-US" sz="1900" dirty="0"/>
              <a:t>堕入旁生；以中品贪嗔痴之</a:t>
            </a:r>
            <a:r>
              <a:rPr lang="zh-CN" altLang="en-US" sz="1900" dirty="0" smtClean="0"/>
              <a:t>心说恶语会</a:t>
            </a:r>
            <a:r>
              <a:rPr lang="zh-CN" altLang="en-US" sz="1900" dirty="0"/>
              <a:t>堕入饿鬼；以上品贪嗔痴之</a:t>
            </a:r>
            <a:r>
              <a:rPr lang="zh-CN" altLang="en-US" sz="1900" dirty="0" smtClean="0"/>
              <a:t>心说恶语会</a:t>
            </a:r>
            <a:r>
              <a:rPr lang="zh-CN" altLang="en-US" sz="1900" dirty="0"/>
              <a:t>堕入地</a:t>
            </a:r>
            <a:r>
              <a:rPr lang="zh-CN" altLang="en-US" sz="1900" dirty="0" smtClean="0"/>
              <a:t>狱。上品恶业指贪嗔痴极其粗重，平且长期积累。</a:t>
            </a:r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恶语</a:t>
            </a:r>
            <a:r>
              <a:rPr lang="en-US" altLang="en-US" dirty="0" smtClean="0"/>
              <a:t>的</a:t>
            </a:r>
            <a:r>
              <a:rPr lang="en-US" altLang="en-US" dirty="0"/>
              <a:t>果报 – 等流果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69" y="2002559"/>
            <a:ext cx="9603275" cy="3579257"/>
          </a:xfrm>
        </p:spPr>
        <p:txBody>
          <a:bodyPr>
            <a:noAutofit/>
          </a:bodyPr>
          <a:lstStyle/>
          <a:p>
            <a:r>
              <a:rPr lang="en-US" altLang="en-US" sz="2400" dirty="0"/>
              <a:t>感受等流</a:t>
            </a:r>
            <a:r>
              <a:rPr lang="en-US" altLang="en-US" sz="2400" dirty="0" smtClean="0"/>
              <a:t>果</a:t>
            </a:r>
            <a:r>
              <a:rPr lang="zh-CN" altLang="en-US" sz="2400" dirty="0" smtClean="0"/>
              <a:t>：即</a:t>
            </a:r>
            <a:r>
              <a:rPr lang="zh-CN" altLang="en-US" sz="2400" dirty="0"/>
              <a:t>便得到人身，也将转生于</a:t>
            </a:r>
            <a:r>
              <a:rPr lang="zh-CN" altLang="en-US" sz="2400" dirty="0" smtClean="0"/>
              <a:t>恶劣</a:t>
            </a:r>
            <a:r>
              <a:rPr lang="zh-CN" altLang="en-US" sz="2400" dirty="0"/>
              <a:t>的环境，听不到一句悦耳之语，恒时心情</a:t>
            </a:r>
            <a:r>
              <a:rPr lang="zh-CN" altLang="en-US" sz="2400" dirty="0" smtClean="0"/>
              <a:t>烦躁</a:t>
            </a:r>
            <a:r>
              <a:rPr lang="zh-CN" altLang="en-US" sz="2400" dirty="0"/>
              <a:t>，遭受众人的憎恨，经常担惊受怕，犹如</a:t>
            </a:r>
            <a:r>
              <a:rPr lang="zh-CN" altLang="en-US" sz="2400" dirty="0" smtClean="0"/>
              <a:t>野兽</a:t>
            </a:r>
            <a:r>
              <a:rPr lang="zh-CN" altLang="en-US" sz="2400" dirty="0"/>
              <a:t>一样忐忑不安，经常遇到恶</a:t>
            </a:r>
            <a:r>
              <a:rPr lang="zh-CN" altLang="en-US" sz="2400" dirty="0" smtClean="0"/>
              <a:t>友。</a:t>
            </a:r>
            <a:r>
              <a:rPr lang="en-US" altLang="zh-CN" sz="2400" dirty="0" smtClean="0"/>
              <a:t>--《</a:t>
            </a:r>
            <a:r>
              <a:rPr lang="zh-CN" altLang="en-US" sz="2400" dirty="0" smtClean="0"/>
              <a:t>藏传净土法</a:t>
            </a:r>
            <a:r>
              <a:rPr lang="en-US" altLang="zh-CN" sz="2400" dirty="0" smtClean="0"/>
              <a:t>》</a:t>
            </a:r>
            <a:endParaRPr lang="en-US" altLang="zh-CN" sz="2400" dirty="0" smtClean="0"/>
          </a:p>
          <a:p>
            <a:r>
              <a:rPr lang="zh-CN" altLang="en-US" sz="2400" dirty="0"/>
              <a:t>感受等流果</a:t>
            </a:r>
            <a:r>
              <a:rPr lang="zh-CN" altLang="en-US" sz="2400" dirty="0" smtClean="0"/>
              <a:t>：经常听到不悦耳的话语，自己所说的语言也成了争论的话柄。</a:t>
            </a:r>
            <a:r>
              <a:rPr lang="en-US" altLang="zh-CN" sz="2400" dirty="0" smtClean="0"/>
              <a:t>--《</a:t>
            </a:r>
            <a:r>
              <a:rPr lang="zh-CN" altLang="en-US" sz="2400" dirty="0" smtClean="0"/>
              <a:t>大圆满前行</a:t>
            </a:r>
            <a:r>
              <a:rPr lang="en-US" altLang="zh-CN" sz="2400" dirty="0" smtClean="0"/>
              <a:t>》</a:t>
            </a:r>
            <a:endParaRPr lang="en-US" altLang="zh-CN" sz="2400" dirty="0" smtClean="0"/>
          </a:p>
          <a:p>
            <a:r>
              <a:rPr lang="zh-CN" altLang="en-US" sz="2400" dirty="0" smtClean="0"/>
              <a:t>同行等流果：生</a:t>
            </a:r>
            <a:r>
              <a:rPr lang="zh-CN" altLang="en-US" sz="2400" dirty="0"/>
              <a:t>生</a:t>
            </a:r>
            <a:r>
              <a:rPr lang="zh-CN" altLang="en-US" sz="2400" dirty="0" smtClean="0"/>
              <a:t>世世</a:t>
            </a:r>
            <a:r>
              <a:rPr lang="zh-CN" altLang="en-US" sz="2400" dirty="0"/>
              <a:t>喜欢口出恶言。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恶语</a:t>
            </a:r>
            <a:r>
              <a:rPr lang="en-US" altLang="en-US" dirty="0" smtClean="0"/>
              <a:t>的</a:t>
            </a:r>
            <a:r>
              <a:rPr lang="en-US" altLang="en-US" dirty="0"/>
              <a:t>果报 – 增上果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 smtClean="0"/>
              <a:t>口出恶语的人，转生在乱石堆积、荆棘丛生等使人心神不宁的地方。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第三阶段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忏悔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52" y="1690778"/>
            <a:ext cx="10196423" cy="343331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坚信因果，</a:t>
            </a:r>
            <a:r>
              <a:rPr lang="zh-CN" altLang="en-US" sz="2400" dirty="0"/>
              <a:t>恶有恶报，有这样的罪过就一定有这样的果报。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结</a:t>
            </a:r>
            <a:r>
              <a:rPr lang="en-US" altLang="en-US" sz="2400" dirty="0"/>
              <a:t>合自身，尽量忆起所</a:t>
            </a:r>
            <a:r>
              <a:rPr lang="en-US" altLang="en-US" sz="2400" dirty="0" smtClean="0"/>
              <a:t>有</a:t>
            </a:r>
            <a:r>
              <a:rPr lang="zh-CN" altLang="en-US" sz="2400" dirty="0"/>
              <a:t>说过的恶语</a:t>
            </a:r>
            <a:r>
              <a:rPr lang="en-US" altLang="en-US" sz="2400" dirty="0" smtClean="0"/>
              <a:t>，</a:t>
            </a:r>
            <a:r>
              <a:rPr lang="en-US" altLang="en-US" sz="2400" dirty="0"/>
              <a:t>从无始生死以来，能忆起的、不能忆起的，自作的、教他做的、见作随喜的所</a:t>
            </a:r>
            <a:r>
              <a:rPr lang="en-US" altLang="en-US" sz="2400" dirty="0" smtClean="0"/>
              <a:t>有</a:t>
            </a:r>
            <a:r>
              <a:rPr lang="zh-CN" altLang="en-US" sz="2400" dirty="0" smtClean="0"/>
              <a:t>恶语</a:t>
            </a:r>
            <a:r>
              <a:rPr lang="en-US" altLang="en-US" sz="2400" dirty="0" smtClean="0"/>
              <a:t>，</a:t>
            </a:r>
            <a:r>
              <a:rPr lang="en-US" altLang="en-US" sz="2400" dirty="0"/>
              <a:t>都要诚心诚意地忏</a:t>
            </a:r>
            <a:r>
              <a:rPr lang="en-US" altLang="en-US" sz="2400" dirty="0" smtClean="0"/>
              <a:t>悔</a:t>
            </a:r>
            <a:r>
              <a:rPr lang="zh-CN" altLang="en-US" sz="2400" dirty="0" smtClean="0"/>
              <a:t>，并且把所做的所有善行的功德回向给伤害过的众生</a:t>
            </a:r>
            <a:r>
              <a:rPr lang="en-US" altLang="en-US" sz="2400" dirty="0" smtClean="0"/>
              <a:t>。</a:t>
            </a:r>
            <a:endParaRPr lang="en-CA" altLang="en-US" sz="2400" dirty="0"/>
          </a:p>
          <a:p>
            <a:endParaRPr lang="en-CA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十不善业</a:t>
            </a:r>
            <a:r>
              <a:rPr lang="en-US" altLang="en-US" dirty="0" smtClean="0"/>
              <a:t>之</a:t>
            </a:r>
            <a:r>
              <a:rPr lang="zh-CN" altLang="en-US" dirty="0"/>
              <a:t>恶语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456" y="4606506"/>
            <a:ext cx="8506019" cy="1328468"/>
          </a:xfrm>
        </p:spPr>
        <p:txBody>
          <a:bodyPr>
            <a:normAutofit fontScale="92500" lnSpcReduction="20000"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 smtClean="0"/>
              <a:t>2018-06-</a:t>
            </a:r>
            <a:r>
              <a:rPr lang="en-US" altLang="zh-CN" sz="2200" dirty="0" smtClean="0"/>
              <a:t>22</a:t>
            </a:r>
            <a:endParaRPr lang="en-US" altLang="zh-CN" sz="2200" dirty="0" smtClean="0"/>
          </a:p>
          <a:p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52" y="1690778"/>
            <a:ext cx="10196423" cy="3433313"/>
          </a:xfrm>
        </p:spPr>
        <p:txBody>
          <a:bodyPr>
            <a:normAutofit fontScale="92500"/>
          </a:bodyPr>
          <a:lstStyle/>
          <a:p>
            <a:r>
              <a:rPr lang="zh-CN" altLang="en-US" sz="2400" dirty="0" smtClean="0"/>
              <a:t>现</a:t>
            </a:r>
            <a:r>
              <a:rPr lang="zh-CN" altLang="en-US" sz="2400" dirty="0"/>
              <a:t>在很多人根本不知道恶语</a:t>
            </a:r>
            <a:r>
              <a:rPr lang="zh-CN" altLang="en-US" sz="2400" dirty="0" smtClean="0"/>
              <a:t>有如</a:t>
            </a:r>
            <a:r>
              <a:rPr lang="zh-CN" altLang="en-US" sz="2400" dirty="0"/>
              <a:t>此可怕的果报，经常破口骂人，不但不以</a:t>
            </a:r>
            <a:r>
              <a:rPr lang="zh-CN" altLang="en-US" sz="2400" dirty="0" smtClean="0"/>
              <a:t>骂人</a:t>
            </a:r>
            <a:r>
              <a:rPr lang="zh-CN" altLang="en-US" sz="2400" dirty="0"/>
              <a:t>为耻，还以为自己口齿伶俐，非常了不起</a:t>
            </a:r>
            <a:r>
              <a:rPr lang="zh-CN" altLang="en-US" sz="2400" dirty="0" smtClean="0"/>
              <a:t>。这</a:t>
            </a:r>
            <a:r>
              <a:rPr lang="zh-CN" altLang="en-US" sz="2400" dirty="0"/>
              <a:t>些人非常需要学习口业的道理，要认清什</a:t>
            </a:r>
            <a:r>
              <a:rPr lang="zh-CN" altLang="en-US" sz="2400" dirty="0" smtClean="0"/>
              <a:t>么是</a:t>
            </a:r>
            <a:r>
              <a:rPr lang="zh-CN" altLang="en-US" sz="2400" dirty="0"/>
              <a:t>恶</a:t>
            </a:r>
            <a:r>
              <a:rPr lang="zh-CN" altLang="en-US" sz="2400" dirty="0" smtClean="0"/>
              <a:t>语，对恶语罪业的</a:t>
            </a:r>
            <a:r>
              <a:rPr lang="zh-CN" altLang="en-US" sz="2400" dirty="0"/>
              <a:t>过患有深刻的认识，这才有可能改正从前</a:t>
            </a:r>
            <a:r>
              <a:rPr lang="zh-CN" altLang="en-US" sz="2400" dirty="0" smtClean="0"/>
              <a:t>的恶</a:t>
            </a:r>
            <a:r>
              <a:rPr lang="zh-CN" altLang="en-US" sz="2400" dirty="0"/>
              <a:t>行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/>
              <a:t>只要相续中有慈悲心、利他心，所发出的声音肯定对众生直接或间接有利。即使你用粗语在呵斥他人，实际上也能利益不少人，把他相续中的恶劣种子烧尽无余，再也不容易复发以前的恶习。因此，无论我们说什么话，内在的悲心非常重要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    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索达吉堪布</a:t>
            </a:r>
            <a:endParaRPr lang="en-US" altLang="en-US" sz="2400" dirty="0" smtClean="0"/>
          </a:p>
          <a:p>
            <a:endParaRPr lang="en-CA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恶语公案汇总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000" dirty="0" smtClean="0"/>
              <a:t>《</a:t>
            </a:r>
            <a:r>
              <a:rPr lang="zh-CN" altLang="en-US" sz="2000" dirty="0" smtClean="0"/>
              <a:t>藏传净土法</a:t>
            </a:r>
            <a:r>
              <a:rPr lang="en-US" altLang="en-US" sz="2000" dirty="0" smtClean="0"/>
              <a:t>》第</a:t>
            </a:r>
            <a:r>
              <a:rPr lang="en-US" altLang="zh-CN" sz="2000" dirty="0" smtClean="0"/>
              <a:t>54-58</a:t>
            </a:r>
            <a:r>
              <a:rPr lang="en-US" altLang="en-US" sz="2000" dirty="0" smtClean="0"/>
              <a:t>课</a:t>
            </a:r>
            <a:r>
              <a:rPr lang="en-US" altLang="en-US" sz="2000" dirty="0"/>
              <a:t>相关部分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52" y="890546"/>
            <a:ext cx="10196423" cy="469127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一、对境是佛像、佛塔等：</a:t>
            </a:r>
            <a:endParaRPr lang="en-US" altLang="zh-CN" dirty="0" smtClean="0"/>
          </a:p>
          <a:p>
            <a:r>
              <a:rPr lang="zh-CN" altLang="en-US" dirty="0" smtClean="0"/>
              <a:t>案例：断</a:t>
            </a:r>
            <a:r>
              <a:rPr lang="zh-CN" altLang="en-US" dirty="0"/>
              <a:t>指佛</a:t>
            </a:r>
            <a:r>
              <a:rPr lang="zh-CN" altLang="en-US" dirty="0" smtClean="0"/>
              <a:t>；“我</a:t>
            </a:r>
            <a:r>
              <a:rPr lang="zh-CN" altLang="en-US" dirty="0"/>
              <a:t>请一个胖胖的弥勒</a:t>
            </a:r>
            <a:r>
              <a:rPr lang="zh-CN" altLang="en-US" dirty="0" smtClean="0"/>
              <a:t>佛”；“</a:t>
            </a:r>
            <a:r>
              <a:rPr lang="zh-CN" altLang="en-US" dirty="0"/>
              <a:t>这个佛像不好看</a:t>
            </a:r>
            <a:r>
              <a:rPr lang="zh-CN" altLang="en-US" dirty="0" smtClean="0"/>
              <a:t>”；以讥讽的口气说：“</a:t>
            </a:r>
            <a:r>
              <a:rPr lang="zh-CN" altLang="en-US" dirty="0"/>
              <a:t>这个佛塔太大了</a:t>
            </a:r>
            <a:r>
              <a:rPr lang="zh-CN" altLang="en-US" dirty="0" smtClean="0"/>
              <a:t>。”；金西医生说佛陀是仆女之子，死后堕入地狱。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二、对境是僧众（对</a:t>
            </a:r>
            <a:r>
              <a:rPr lang="zh-CN" altLang="en-US" dirty="0"/>
              <a:t>僧众说恶语，感受现世</a:t>
            </a:r>
            <a:r>
              <a:rPr lang="zh-CN" altLang="en-US" dirty="0" smtClean="0"/>
              <a:t>报）：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 </a:t>
            </a:r>
            <a:r>
              <a:rPr lang="zh-CN" altLang="en-US" dirty="0" smtClean="0"/>
              <a:t>   北齐的道秀比丘；汉地一位大智者造论典，将僧众比喻为毒蛇，当世变成蛇；</a:t>
            </a:r>
            <a:endParaRPr lang="en-US" altLang="zh-CN" dirty="0" smtClean="0"/>
          </a:p>
          <a:p>
            <a:r>
              <a:rPr lang="zh-CN" altLang="en-US" dirty="0"/>
              <a:t>把僧众和高僧大德</a:t>
            </a:r>
            <a:r>
              <a:rPr lang="zh-CN" altLang="en-US" dirty="0" smtClean="0"/>
              <a:t>比喻</a:t>
            </a:r>
            <a:r>
              <a:rPr lang="zh-CN" altLang="en-US" dirty="0"/>
              <a:t>成动物</a:t>
            </a:r>
            <a:r>
              <a:rPr lang="zh-CN" altLang="en-US" dirty="0" smtClean="0"/>
              <a:t>，果</a:t>
            </a:r>
            <a:r>
              <a:rPr lang="zh-CN" altLang="en-US" dirty="0"/>
              <a:t>报极为严</a:t>
            </a:r>
            <a:r>
              <a:rPr lang="zh-CN" altLang="en-US" dirty="0" smtClean="0"/>
              <a:t>重：</a:t>
            </a:r>
            <a:r>
              <a:rPr lang="zh-CN" altLang="en-US" dirty="0"/>
              <a:t>牛主尊</a:t>
            </a:r>
            <a:r>
              <a:rPr lang="zh-CN" altLang="en-US" dirty="0" smtClean="0"/>
              <a:t>者；</a:t>
            </a:r>
            <a:endParaRPr lang="en-US" altLang="zh-CN" dirty="0" smtClean="0"/>
          </a:p>
          <a:p>
            <a:r>
              <a:rPr lang="zh-CN" altLang="en-US" dirty="0" smtClean="0"/>
              <a:t>恶口比</a:t>
            </a:r>
            <a:r>
              <a:rPr lang="zh-CN" altLang="en-US" dirty="0"/>
              <a:t>丘堕入地狱变成形</a:t>
            </a:r>
            <a:r>
              <a:rPr lang="zh-CN" altLang="en-US" dirty="0" smtClean="0"/>
              <a:t>似杵</a:t>
            </a:r>
            <a:r>
              <a:rPr lang="zh-CN" altLang="en-US" dirty="0"/>
              <a:t>臼的众</a:t>
            </a:r>
            <a:r>
              <a:rPr lang="zh-CN" altLang="en-US" dirty="0" smtClean="0"/>
              <a:t>生；</a:t>
            </a:r>
            <a:endParaRPr lang="en-US" altLang="zh-CN" dirty="0" smtClean="0"/>
          </a:p>
          <a:p>
            <a:r>
              <a:rPr lang="zh-CN" altLang="en-US" dirty="0"/>
              <a:t>牧童比丘</a:t>
            </a:r>
            <a:r>
              <a:rPr lang="zh-CN" altLang="en-US" dirty="0" smtClean="0"/>
              <a:t>；牧牛人比丘；</a:t>
            </a:r>
            <a:r>
              <a:rPr lang="en-US" altLang="zh-CN" dirty="0" smtClean="0"/>
              <a:t>《</a:t>
            </a:r>
            <a:r>
              <a:rPr lang="zh-CN" altLang="en-US" dirty="0" smtClean="0"/>
              <a:t>贤愚经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中蜜胜比丘公案；</a:t>
            </a:r>
            <a:r>
              <a:rPr lang="en-US" altLang="zh-CN" dirty="0"/>
              <a:t> 《</a:t>
            </a:r>
            <a:r>
              <a:rPr lang="zh-CN" altLang="en-US" dirty="0"/>
              <a:t>仓央嘉</a:t>
            </a:r>
            <a:r>
              <a:rPr lang="zh-CN" altLang="en-US" dirty="0" smtClean="0"/>
              <a:t>措密</a:t>
            </a:r>
            <a:r>
              <a:rPr lang="zh-CN" altLang="en-US" dirty="0"/>
              <a:t>传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中姐姐骂</a:t>
            </a:r>
            <a:r>
              <a:rPr lang="zh-CN" altLang="en-US" dirty="0"/>
              <a:t>仓央嘉</a:t>
            </a:r>
            <a:r>
              <a:rPr lang="zh-CN" altLang="en-US" dirty="0" smtClean="0"/>
              <a:t>措猴子，后转生为猴子；</a:t>
            </a:r>
            <a:r>
              <a:rPr lang="en-US" altLang="zh-CN" dirty="0"/>
              <a:t>《</a:t>
            </a:r>
            <a:r>
              <a:rPr lang="zh-CN" altLang="en-US" dirty="0"/>
              <a:t>贤愚经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中沙</a:t>
            </a:r>
            <a:r>
              <a:rPr lang="zh-CN" altLang="en-US" dirty="0"/>
              <a:t>弥均</a:t>
            </a:r>
            <a:r>
              <a:rPr lang="zh-CN" altLang="en-US" dirty="0" smtClean="0"/>
              <a:t>提公案；</a:t>
            </a:r>
            <a:endParaRPr lang="en-US" altLang="zh-CN" dirty="0" smtClean="0"/>
          </a:p>
          <a:p>
            <a:r>
              <a:rPr lang="zh-CN" altLang="en-US" dirty="0"/>
              <a:t>如果在大庭广众之中说恶语，很可能伤害很多菩萨，在僧人、居士甚至不学佛的人群中都可能有菩萨，这将感受顺现世受业等极为严重的果报。</a:t>
            </a:r>
            <a:endParaRPr lang="en-US" altLang="zh-CN" dirty="0"/>
          </a:p>
          <a:p>
            <a:endParaRPr lang="en-US" altLang="zh-CN" dirty="0" smtClean="0"/>
          </a:p>
          <a:p>
            <a:endParaRPr lang="en-US" altLang="zh-CN" b="1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CA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52" y="1237554"/>
            <a:ext cx="10196423" cy="416138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三、乔</a:t>
            </a:r>
            <a:r>
              <a:rPr lang="zh-CN" altLang="en-US" dirty="0"/>
              <a:t>美仁波</a:t>
            </a:r>
            <a:r>
              <a:rPr lang="zh-CN" altLang="en-US" dirty="0" smtClean="0"/>
              <a:t>切公案；（</a:t>
            </a:r>
            <a:r>
              <a:rPr lang="zh-CN" altLang="en-US" dirty="0"/>
              <a:t>即便是非常了不起的高僧大德，也因为往昔造过口业而在轮回中流转。所以我们不要用马、牛、狗等旁生来骂人，否则自己会堕落为这样的旁生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四</a:t>
            </a:r>
            <a:r>
              <a:rPr lang="zh-CN" altLang="en-US" dirty="0" smtClean="0"/>
              <a:t>、对</a:t>
            </a:r>
            <a:r>
              <a:rPr lang="zh-CN" altLang="en-US" dirty="0"/>
              <a:t>具功德者说恶语的过</a:t>
            </a:r>
            <a:r>
              <a:rPr lang="zh-CN" altLang="en-US" dirty="0" smtClean="0"/>
              <a:t>患尤</a:t>
            </a:r>
            <a:r>
              <a:rPr lang="zh-CN" altLang="en-US" dirty="0"/>
              <a:t>为严重。有些人获得了上师、本尊或护法</a:t>
            </a:r>
            <a:r>
              <a:rPr lang="zh-CN" altLang="en-US" dirty="0" smtClean="0"/>
              <a:t>神的</a:t>
            </a:r>
            <a:r>
              <a:rPr lang="zh-CN" altLang="en-US" dirty="0"/>
              <a:t>加持，对这些人说恶语的过失相当大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麦彭仁波切的弟子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五</a:t>
            </a:r>
            <a:r>
              <a:rPr lang="zh-CN" altLang="en-US" dirty="0" smtClean="0"/>
              <a:t>、后魏时杜</a:t>
            </a:r>
            <a:r>
              <a:rPr lang="zh-CN" altLang="en-US" dirty="0"/>
              <a:t>昌的妻子柳</a:t>
            </a:r>
            <a:r>
              <a:rPr lang="zh-CN" altLang="en-US" dirty="0" smtClean="0"/>
              <a:t>氏；</a:t>
            </a:r>
            <a:r>
              <a:rPr lang="zh-CN" altLang="en-US" dirty="0"/>
              <a:t>梁武帝的夫人因为妒忌、说话恶毒</a:t>
            </a:r>
            <a:r>
              <a:rPr lang="zh-CN" altLang="en-US" dirty="0" smtClean="0"/>
              <a:t>，死</a:t>
            </a:r>
            <a:r>
              <a:rPr lang="zh-CN" altLang="en-US" dirty="0"/>
              <a:t>后堕为蟒身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六、 辩论佛</a:t>
            </a:r>
            <a:r>
              <a:rPr lang="zh-CN" altLang="en-US" dirty="0"/>
              <a:t>法虽然是好事，可以遣除相续中的增益和</a:t>
            </a:r>
            <a:r>
              <a:rPr lang="zh-CN" altLang="en-US" dirty="0" smtClean="0"/>
              <a:t>损减</a:t>
            </a:r>
            <a:r>
              <a:rPr lang="zh-CN" altLang="en-US" dirty="0"/>
              <a:t>，但千万不要在此过程中造口</a:t>
            </a:r>
            <a:r>
              <a:rPr lang="zh-CN" altLang="en-US" dirty="0" smtClean="0"/>
              <a:t>业</a:t>
            </a:r>
            <a:endParaRPr lang="en-US" altLang="zh-CN" dirty="0" smtClean="0"/>
          </a:p>
          <a:p>
            <a:r>
              <a:rPr lang="zh-CN" altLang="en-US" dirty="0"/>
              <a:t>老比</a:t>
            </a:r>
            <a:r>
              <a:rPr lang="zh-CN" altLang="en-US" dirty="0" smtClean="0"/>
              <a:t>丘辩经后变</a:t>
            </a:r>
            <a:r>
              <a:rPr lang="zh-CN" altLang="en-US" dirty="0"/>
              <a:t>成毒蛇的公案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七</a:t>
            </a:r>
            <a:r>
              <a:rPr lang="zh-CN" altLang="en-US" dirty="0" smtClean="0"/>
              <a:t>、</a:t>
            </a:r>
            <a:r>
              <a:rPr lang="zh-CN" altLang="en-US" dirty="0"/>
              <a:t>国外的很多政治活动都充斥着恶</a:t>
            </a:r>
            <a:r>
              <a:rPr lang="zh-CN" altLang="en-US" dirty="0" smtClean="0"/>
              <a:t>语。</a:t>
            </a:r>
            <a:r>
              <a:rPr lang="en-US" altLang="zh-CN" dirty="0"/>
              <a:t>《</a:t>
            </a:r>
            <a:r>
              <a:rPr lang="zh-CN" altLang="en-US" dirty="0"/>
              <a:t>分别</a:t>
            </a:r>
            <a:r>
              <a:rPr lang="zh-CN" altLang="en-US" dirty="0" smtClean="0"/>
              <a:t>业报</a:t>
            </a:r>
            <a:r>
              <a:rPr lang="zh-CN" altLang="en-US" dirty="0"/>
              <a:t>略经</a:t>
            </a:r>
            <a:r>
              <a:rPr lang="en-US" altLang="zh-CN" dirty="0"/>
              <a:t>》</a:t>
            </a:r>
            <a:r>
              <a:rPr lang="zh-CN" altLang="en-US" dirty="0"/>
              <a:t>中说：“粗言触恼人，好发他阴私，</a:t>
            </a:r>
            <a:r>
              <a:rPr lang="zh-CN" altLang="en-US" dirty="0" smtClean="0"/>
              <a:t>刚强</a:t>
            </a:r>
            <a:r>
              <a:rPr lang="zh-CN" altLang="en-US" dirty="0"/>
              <a:t>难调伏，生焰口饿鬼。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b="1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CA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52" y="1237554"/>
            <a:ext cx="10196423" cy="34333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八、</a:t>
            </a:r>
            <a:r>
              <a:rPr lang="zh-CN" altLang="en-US" dirty="0"/>
              <a:t>取恶名的罪过也是极为严</a:t>
            </a:r>
            <a:r>
              <a:rPr lang="zh-CN" altLang="en-US" dirty="0" smtClean="0"/>
              <a:t>重</a:t>
            </a:r>
            <a:endParaRPr lang="en-US" altLang="zh-CN" dirty="0" smtClean="0"/>
          </a:p>
          <a:p>
            <a:r>
              <a:rPr lang="zh-CN" altLang="en-US" dirty="0"/>
              <a:t>迦叶佛时代</a:t>
            </a:r>
            <a:r>
              <a:rPr lang="zh-CN" altLang="en-US" dirty="0" smtClean="0"/>
              <a:t>，精</a:t>
            </a:r>
            <a:r>
              <a:rPr lang="zh-CN" altLang="en-US" dirty="0"/>
              <a:t>通三藏的比丘</a:t>
            </a:r>
            <a:r>
              <a:rPr lang="zh-CN" altLang="en-US" dirty="0" smtClean="0"/>
              <a:t>名叫</a:t>
            </a:r>
            <a:r>
              <a:rPr lang="zh-CN" altLang="en-US" dirty="0"/>
              <a:t>西哦色嘉，他以马头、牛头、狗头、猪头</a:t>
            </a:r>
            <a:r>
              <a:rPr lang="zh-CN" altLang="en-US" dirty="0" smtClean="0"/>
              <a:t>、骆</a:t>
            </a:r>
            <a:r>
              <a:rPr lang="zh-CN" altLang="en-US" dirty="0"/>
              <a:t>驼头、豹子头、老虎头、狮子头等十八种</a:t>
            </a:r>
            <a:r>
              <a:rPr lang="zh-CN" altLang="en-US" dirty="0" smtClean="0"/>
              <a:t>旁生</a:t>
            </a:r>
            <a:r>
              <a:rPr lang="zh-CN" altLang="en-US" dirty="0"/>
              <a:t>头来辱骂很多圣</a:t>
            </a:r>
            <a:r>
              <a:rPr lang="zh-CN" altLang="en-US" dirty="0" smtClean="0"/>
              <a:t>者。</a:t>
            </a:r>
            <a:r>
              <a:rPr lang="zh-CN" altLang="en-US" dirty="0"/>
              <a:t>以此恶业，他死后转生为有十八</a:t>
            </a:r>
            <a:r>
              <a:rPr lang="zh-CN" altLang="en-US" dirty="0" smtClean="0"/>
              <a:t>种动</a:t>
            </a:r>
            <a:r>
              <a:rPr lang="zh-CN" altLang="en-US" dirty="0"/>
              <a:t>物头、三十六只眼睛的大鲸鱼，从人寿二</a:t>
            </a:r>
            <a:r>
              <a:rPr lang="zh-CN" altLang="en-US" dirty="0" smtClean="0"/>
              <a:t>万岁</a:t>
            </a:r>
            <a:r>
              <a:rPr lang="zh-CN" altLang="en-US" dirty="0"/>
              <a:t>迦叶佛时代到人寿百岁释迦牟尼佛时代，</a:t>
            </a:r>
            <a:r>
              <a:rPr lang="zh-CN" altLang="en-US" dirty="0" smtClean="0"/>
              <a:t>一直</a:t>
            </a:r>
            <a:r>
              <a:rPr lang="zh-CN" altLang="en-US" dirty="0"/>
              <a:t>在感受无量的痛苦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US" altLang="zh-CN" dirty="0"/>
              <a:t>《</a:t>
            </a:r>
            <a:r>
              <a:rPr lang="zh-CN" altLang="en-US" dirty="0"/>
              <a:t>贤愚经</a:t>
            </a:r>
            <a:r>
              <a:rPr lang="en-US" altLang="zh-CN" dirty="0"/>
              <a:t>》</a:t>
            </a:r>
            <a:r>
              <a:rPr lang="zh-CN" altLang="en-US" dirty="0"/>
              <a:t>里有一个</a:t>
            </a:r>
            <a:r>
              <a:rPr lang="en-US" altLang="zh-CN" dirty="0"/>
              <a:t>《</a:t>
            </a:r>
            <a:r>
              <a:rPr lang="zh-CN" altLang="en-US" dirty="0"/>
              <a:t>迦毗梨百头缘品</a:t>
            </a:r>
            <a:r>
              <a:rPr lang="en-US" altLang="zh-CN" dirty="0"/>
              <a:t>》</a:t>
            </a:r>
            <a:r>
              <a:rPr lang="zh-CN" altLang="en-US" dirty="0" smtClean="0"/>
              <a:t>，与以上公</a:t>
            </a:r>
            <a:r>
              <a:rPr lang="zh-CN" altLang="en-US" dirty="0"/>
              <a:t>案非常类</a:t>
            </a:r>
            <a:r>
              <a:rPr lang="zh-CN" altLang="en-US" dirty="0" smtClean="0"/>
              <a:t>似。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九</a:t>
            </a:r>
            <a:r>
              <a:rPr lang="zh-CN" altLang="en-US" dirty="0" smtClean="0"/>
              <a:t>、</a:t>
            </a:r>
            <a:r>
              <a:rPr lang="zh-CN" altLang="en-US" dirty="0"/>
              <a:t>对父母口出</a:t>
            </a:r>
            <a:r>
              <a:rPr lang="zh-CN" altLang="en-US" dirty="0" smtClean="0"/>
              <a:t>恶言</a:t>
            </a:r>
            <a:r>
              <a:rPr lang="zh-CN" altLang="en-US" dirty="0"/>
              <a:t>也将感受极为严重的果</a:t>
            </a:r>
            <a:r>
              <a:rPr lang="zh-CN" altLang="en-US" dirty="0" smtClean="0"/>
              <a:t>报：珠辛</a:t>
            </a:r>
            <a:r>
              <a:rPr lang="zh-CN" altLang="en-US" dirty="0"/>
              <a:t>吉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十</a:t>
            </a:r>
            <a:r>
              <a:rPr lang="zh-CN" altLang="en-US" dirty="0" smtClean="0"/>
              <a:t>、</a:t>
            </a:r>
            <a:r>
              <a:rPr lang="zh-CN" altLang="en-US" dirty="0"/>
              <a:t>对旁</a:t>
            </a:r>
            <a:r>
              <a:rPr lang="zh-CN" altLang="en-US" dirty="0" smtClean="0"/>
              <a:t>生以</a:t>
            </a:r>
            <a:r>
              <a:rPr lang="zh-CN" altLang="en-US" dirty="0"/>
              <a:t>恶语指</a:t>
            </a:r>
            <a:r>
              <a:rPr lang="zh-CN" altLang="en-US" dirty="0" smtClean="0"/>
              <a:t>责的果报：“断角”，“断尾”的故事</a:t>
            </a:r>
            <a:endParaRPr lang="en-US" altLang="zh-CN" dirty="0"/>
          </a:p>
          <a:p>
            <a:endParaRPr lang="en-US" altLang="zh-CN" b="1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CA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恶语的教证</a:t>
            </a:r>
            <a:r>
              <a:rPr lang="en-US" altLang="en-US" dirty="0" smtClean="0"/>
              <a:t>：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828800"/>
            <a:ext cx="9603275" cy="403131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 smtClean="0">
                <a:solidFill>
                  <a:srgbClr val="C00000"/>
                </a:solidFill>
              </a:rPr>
              <a:t> </a:t>
            </a:r>
            <a:r>
              <a:rPr lang="zh-CN" altLang="en-US" sz="2400" b="1" dirty="0">
                <a:solidFill>
                  <a:srgbClr val="C00000"/>
                </a:solidFill>
              </a:rPr>
              <a:t>“伤害他人之恶语，即使怨敌亦勿说，否则如同谷回声，立即自受报复也。”</a:t>
            </a:r>
            <a:r>
              <a:rPr lang="en-US" altLang="zh-CN" sz="2400" dirty="0"/>
              <a:t>--</a:t>
            </a:r>
            <a:r>
              <a:rPr lang="zh-CN" altLang="en-US" sz="2400" dirty="0"/>
              <a:t>萨迦班智达</a:t>
            </a:r>
            <a:r>
              <a:rPr lang="zh-CN" altLang="en-US" sz="2400" dirty="0" smtClean="0"/>
              <a:t>。</a:t>
            </a:r>
            <a:endParaRPr lang="en-US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400" dirty="0" smtClean="0"/>
              <a:t>《</a:t>
            </a:r>
            <a:r>
              <a:rPr lang="zh-CN" altLang="en-US" sz="2400" dirty="0"/>
              <a:t>大宝积经</a:t>
            </a:r>
            <a:r>
              <a:rPr lang="en-US" altLang="zh-CN" sz="2400" dirty="0"/>
              <a:t>》</a:t>
            </a:r>
            <a:r>
              <a:rPr lang="zh-CN" altLang="en-US" sz="2400" dirty="0"/>
              <a:t>云：</a:t>
            </a:r>
            <a:r>
              <a:rPr lang="zh-CN" altLang="en-US" sz="2400" b="1" dirty="0">
                <a:solidFill>
                  <a:srgbClr val="C00000"/>
                </a:solidFill>
              </a:rPr>
              <a:t>“不求他过失，亦不举人罪，离麤语悭吝，是人当解脱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。”</a:t>
            </a:r>
            <a:endParaRPr lang="en-US" altLang="zh-CN" sz="2400" b="1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400" dirty="0" smtClean="0"/>
              <a:t>《</a:t>
            </a:r>
            <a:r>
              <a:rPr lang="zh-CN" altLang="en-US" sz="2400" dirty="0"/>
              <a:t>正法念处经</a:t>
            </a:r>
            <a:r>
              <a:rPr lang="en-US" altLang="zh-CN" sz="2400" dirty="0"/>
              <a:t>》</a:t>
            </a:r>
            <a:r>
              <a:rPr lang="zh-CN" altLang="en-US" sz="2400" dirty="0"/>
              <a:t>云</a:t>
            </a:r>
            <a:r>
              <a:rPr lang="zh-CN" altLang="en-US" sz="2400" b="1" dirty="0"/>
              <a:t>：</a:t>
            </a:r>
            <a:r>
              <a:rPr lang="zh-CN" altLang="en-US" sz="2400" b="1" dirty="0">
                <a:solidFill>
                  <a:srgbClr val="C00000"/>
                </a:solidFill>
              </a:rPr>
              <a:t>“恶口破慈心，智者能舍离，常乐说软语，则生于天上。”</a:t>
            </a:r>
            <a:endParaRPr lang="en-US" altLang="zh-CN" sz="2400" dirty="0" smtClean="0"/>
          </a:p>
          <a:p>
            <a:r>
              <a:rPr lang="en-US" altLang="zh-CN" sz="2400" dirty="0" smtClean="0"/>
              <a:t>《</a:t>
            </a:r>
            <a:r>
              <a:rPr lang="zh-CN" altLang="en-US" sz="2400" dirty="0"/>
              <a:t>正法念处经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中</a:t>
            </a:r>
            <a:r>
              <a:rPr lang="zh-CN" altLang="en-US" sz="2400" dirty="0"/>
              <a:t>说：</a:t>
            </a:r>
            <a:r>
              <a:rPr lang="zh-CN" altLang="en-US" sz="2400" b="1" dirty="0">
                <a:solidFill>
                  <a:srgbClr val="C00000"/>
                </a:solidFill>
              </a:rPr>
              <a:t>“恶口第一恶，说已到地狱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。”</a:t>
            </a:r>
            <a:endParaRPr lang="en-US" altLang="zh-CN" sz="2400" b="1" dirty="0" smtClean="0">
              <a:solidFill>
                <a:srgbClr val="C00000"/>
              </a:solidFill>
            </a:endParaRPr>
          </a:p>
          <a:p>
            <a:r>
              <a:rPr lang="en-US" altLang="zh-CN" sz="2400" dirty="0" smtClean="0"/>
              <a:t>《</a:t>
            </a:r>
            <a:r>
              <a:rPr lang="zh-CN" altLang="en-US" sz="2400" dirty="0"/>
              <a:t>法华经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中</a:t>
            </a:r>
            <a:r>
              <a:rPr lang="zh-CN" altLang="en-US" sz="2400" dirty="0"/>
              <a:t>说：</a:t>
            </a:r>
            <a:r>
              <a:rPr lang="zh-CN" altLang="en-US" sz="2400" b="1" dirty="0">
                <a:solidFill>
                  <a:srgbClr val="C00000"/>
                </a:solidFill>
              </a:rPr>
              <a:t>“若有恶口骂詈诽谤，获大罪报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。</a:t>
            </a:r>
            <a:r>
              <a:rPr lang="zh-CN" altLang="en-US" sz="2400" b="1" dirty="0">
                <a:solidFill>
                  <a:srgbClr val="C00000"/>
                </a:solidFill>
              </a:rPr>
              <a:t>”</a:t>
            </a:r>
            <a:endParaRPr lang="en-US" altLang="zh-CN" sz="2400" b="1" dirty="0">
              <a:solidFill>
                <a:srgbClr val="C00000"/>
              </a:solidFill>
            </a:endParaRPr>
          </a:p>
          <a:p>
            <a:r>
              <a:rPr lang="en-US" altLang="zh-CN" sz="2400" dirty="0" smtClean="0"/>
              <a:t>《</a:t>
            </a:r>
            <a:r>
              <a:rPr lang="zh-CN" altLang="en-US" sz="2400" dirty="0"/>
              <a:t>正法念处经</a:t>
            </a:r>
            <a:r>
              <a:rPr lang="en-US" altLang="zh-CN" sz="2400" dirty="0"/>
              <a:t>》</a:t>
            </a:r>
            <a:r>
              <a:rPr lang="zh-CN" altLang="en-US" sz="2400" dirty="0"/>
              <a:t>中说：</a:t>
            </a:r>
            <a:r>
              <a:rPr lang="zh-CN" altLang="en-US" sz="2400" b="1" dirty="0">
                <a:solidFill>
                  <a:srgbClr val="C00000"/>
                </a:solidFill>
              </a:rPr>
              <a:t>“刀火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毒等</a:t>
            </a:r>
            <a:r>
              <a:rPr lang="zh-CN" altLang="en-US" sz="2400" b="1" dirty="0">
                <a:solidFill>
                  <a:srgbClr val="C00000"/>
                </a:solidFill>
              </a:rPr>
              <a:t>恶，此恶非大恶，若人恶口说，此恶是大恶。”</a:t>
            </a:r>
            <a:endParaRPr lang="zh-CN" altLang="en-US" sz="2400" b="1" dirty="0">
              <a:solidFill>
                <a:srgbClr val="C00000"/>
              </a:solidFill>
            </a:endParaRP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最胜佛顶陀罗尼净除业障咒经</a:t>
            </a:r>
            <a:r>
              <a:rPr lang="en-US" altLang="zh-CN" sz="2400" dirty="0"/>
              <a:t>》</a:t>
            </a:r>
            <a:r>
              <a:rPr lang="zh-CN" altLang="en-US" sz="2400" dirty="0"/>
              <a:t>中也说</a:t>
            </a:r>
            <a:r>
              <a:rPr lang="zh-CN" altLang="en-US" sz="2400" b="1" dirty="0">
                <a:solidFill>
                  <a:srgbClr val="C00000"/>
                </a:solidFill>
              </a:rPr>
              <a:t>：“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当</a:t>
            </a:r>
            <a:r>
              <a:rPr lang="zh-CN" altLang="en-US" sz="2400" b="1" dirty="0">
                <a:solidFill>
                  <a:srgbClr val="C00000"/>
                </a:solidFill>
              </a:rPr>
              <a:t>知恶骂甚于猛火。而此猛火但焚七珍之财，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但焚</a:t>
            </a:r>
            <a:r>
              <a:rPr lang="zh-CN" altLang="en-US" sz="2400" b="1" dirty="0">
                <a:solidFill>
                  <a:srgbClr val="C00000"/>
                </a:solidFill>
              </a:rPr>
              <a:t>世间资玩等物；恶口猛火能烧七圣之财，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能烧</a:t>
            </a:r>
            <a:r>
              <a:rPr lang="zh-CN" altLang="en-US" sz="2400" b="1" dirty="0">
                <a:solidFill>
                  <a:srgbClr val="C00000"/>
                </a:solidFill>
              </a:rPr>
              <a:t>出世一切功德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。”</a:t>
            </a:r>
            <a:endParaRPr lang="en-US" altLang="zh-CN" sz="2400" b="1" dirty="0" smtClean="0">
              <a:solidFill>
                <a:srgbClr val="C00000"/>
              </a:solidFill>
            </a:endParaRP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法苑珠林</a:t>
            </a:r>
            <a:r>
              <a:rPr lang="en-US" altLang="zh-CN" sz="2400" dirty="0"/>
              <a:t>》</a:t>
            </a:r>
            <a:r>
              <a:rPr lang="zh-CN" altLang="en-US" sz="2400" dirty="0"/>
              <a:t>里说：</a:t>
            </a:r>
            <a:r>
              <a:rPr lang="zh-CN" altLang="en-US" sz="2400" b="1" dirty="0">
                <a:solidFill>
                  <a:srgbClr val="C00000"/>
                </a:solidFill>
              </a:rPr>
              <a:t>“恶口如毒箭，着物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则破</a:t>
            </a:r>
            <a:r>
              <a:rPr lang="zh-CN" altLang="en-US" sz="2400" b="1" dirty="0">
                <a:solidFill>
                  <a:srgbClr val="C00000"/>
                </a:solidFill>
              </a:rPr>
              <a:t>伤，地狱开门待，投之以镬汤。</a:t>
            </a:r>
            <a:endParaRPr lang="en-US" altLang="zh-CN" sz="2400" b="1" dirty="0" smtClean="0">
              <a:solidFill>
                <a:srgbClr val="C00000"/>
              </a:solidFill>
            </a:endParaRP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思考讨论题：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828800"/>
            <a:ext cx="9603275" cy="4031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 smtClean="0"/>
              <a:t>1</a:t>
            </a:r>
            <a:r>
              <a:rPr lang="zh-CN" altLang="en-US" sz="2400" dirty="0" smtClean="0"/>
              <a:t>，什</a:t>
            </a:r>
            <a:r>
              <a:rPr lang="zh-CN" altLang="en-US" sz="2400" dirty="0"/>
              <a:t>么样的语言算是恶语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2</a:t>
            </a:r>
            <a:r>
              <a:rPr lang="zh-CN" altLang="en-US" sz="2400" dirty="0" smtClean="0"/>
              <a:t>，说</a:t>
            </a:r>
            <a:r>
              <a:rPr lang="zh-CN" altLang="en-US" sz="2400" dirty="0"/>
              <a:t>恶语有什么过患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3</a:t>
            </a:r>
            <a:r>
              <a:rPr lang="zh-CN" altLang="en-US" sz="2400" dirty="0" smtClean="0"/>
              <a:t>，怎</a:t>
            </a:r>
            <a:r>
              <a:rPr lang="zh-CN" altLang="en-US" sz="2400" dirty="0"/>
              <a:t>样才能断除这种劣习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4</a:t>
            </a:r>
            <a:r>
              <a:rPr lang="zh-CN" altLang="en-US" sz="2400" dirty="0" smtClean="0"/>
              <a:t>，学习了恶语的佛法后，你对以前艺术地给人或者动物起外号有什么新的认识？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859573"/>
          </a:xfrm>
        </p:spPr>
        <p:txBody>
          <a:bodyPr/>
          <a:lstStyle/>
          <a:p>
            <a:r>
              <a:rPr lang="zh-CN" altLang="en-US" dirty="0" smtClean="0"/>
              <a:t>公案讨论：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1591323"/>
            <a:ext cx="9603275" cy="3744001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/>
              <a:t>明朝末年，苏州有个姓秦的书生，聪明好学，多才多艺，尤其擅长作诗词。他才思敏捷，可以即刻写成文章。但他个性轻狂刻薄，说话不让人。见人有缺点，就写诗攻击对方，听到某人做事可笑，就写成歌词进行讽刺。</a:t>
            </a:r>
            <a:endParaRPr lang="en-CA" dirty="0"/>
          </a:p>
          <a:p>
            <a:r>
              <a:rPr lang="zh-CN" altLang="en-US" dirty="0"/>
              <a:t>他有位邻居，在男女的事上有失检点。他知道之后，当即写了十首</a:t>
            </a:r>
            <a:r>
              <a:rPr lang="en-US" altLang="zh-CN" dirty="0"/>
              <a:t>《</a:t>
            </a:r>
            <a:r>
              <a:rPr lang="zh-CN" altLang="en-US" dirty="0"/>
              <a:t>黄莺儿</a:t>
            </a:r>
            <a:r>
              <a:rPr lang="en-US" altLang="zh-CN" dirty="0"/>
              <a:t>》</a:t>
            </a:r>
            <a:r>
              <a:rPr lang="zh-CN" altLang="en-US" dirty="0"/>
              <a:t>的词调笑，内容绘声绘色，写得很露骨。这首词远近流传，因为此事，他多次当街挨打，甚至被人剥开衣服痛打。还有一次因填词成歌，讽刺他人的行为，被人诬告吃官司。</a:t>
            </a:r>
            <a:endParaRPr lang="en-CA" dirty="0"/>
          </a:p>
          <a:p>
            <a:r>
              <a:rPr lang="zh-CN" altLang="en-US" dirty="0"/>
              <a:t>因为宿世习气太坚固，他一直改不过来。到晚年时，他染上了疟疾病。病好不久就精神错乱，常吃自己的粪便，又拿刀割自己的舌头。幸亏被家人发现，及时夺下他的刀。家人没有办法，只好把他关进一间空房子里。他找不到刀，就一点一点嚼自己的舌头，再和着血吐出来，从房间里传出一股难闻的臭气，让人作呕，而秦生自己却一点也没知觉。有一天，他从窗户的缝隙中看见一把劈柴用的斧头，就破窗而出，举斧把自己砍死了。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24291" y="952578"/>
            <a:ext cx="8830592" cy="53116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3554083" y="1639018"/>
            <a:ext cx="4261449" cy="4347713"/>
          </a:xfrm>
        </p:spPr>
        <p:txBody>
          <a:bodyPr>
            <a:normAutofit lnSpcReduction="10000"/>
          </a:bodyPr>
          <a:lstStyle/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endParaRPr lang="en-US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884543" y="2415395"/>
            <a:ext cx="2380891" cy="2484408"/>
          </a:xfrm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参考资料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en-US" altLang="en-US" sz="2400" dirty="0" smtClean="0"/>
              <a:t>慈</a:t>
            </a:r>
            <a:r>
              <a:rPr lang="en-US" altLang="en-US" sz="2400" dirty="0"/>
              <a:t>诚罗珠堪布《慧灯禅修班教材》（三）</a:t>
            </a:r>
            <a:endParaRPr lang="en-CA" altLang="en-US" sz="2400" dirty="0"/>
          </a:p>
          <a:p>
            <a:r>
              <a:rPr lang="en-US" altLang="en-US" sz="2400" dirty="0" smtClean="0"/>
              <a:t>索</a:t>
            </a:r>
            <a:r>
              <a:rPr lang="en-US" altLang="en-US" sz="2400" dirty="0"/>
              <a:t>达吉堪布《大圆满前行》「普贤上师言教」</a:t>
            </a:r>
            <a:endParaRPr lang="en-CA" altLang="en-US" sz="2400" dirty="0"/>
          </a:p>
          <a:p>
            <a:r>
              <a:rPr lang="en-US" altLang="en-US" sz="2400" dirty="0" smtClean="0"/>
              <a:t>索</a:t>
            </a:r>
            <a:r>
              <a:rPr lang="en-US" altLang="en-US" sz="2400" dirty="0"/>
              <a:t>达吉堪布《前行广释》第</a:t>
            </a:r>
            <a:r>
              <a:rPr lang="en-US" altLang="en-US" sz="2400" dirty="0" smtClean="0"/>
              <a:t>6</a:t>
            </a:r>
            <a:r>
              <a:rPr lang="en-US" altLang="zh-CN" sz="2400" dirty="0" smtClean="0"/>
              <a:t>3</a:t>
            </a:r>
            <a:r>
              <a:rPr lang="en-US" altLang="en-US" sz="2400" dirty="0" smtClean="0"/>
              <a:t>课</a:t>
            </a:r>
            <a:r>
              <a:rPr lang="en-US" altLang="en-US" sz="2400" dirty="0"/>
              <a:t>视频及讲义</a:t>
            </a:r>
            <a:endParaRPr lang="en-CA" altLang="en-US" sz="2400" dirty="0"/>
          </a:p>
          <a:p>
            <a:r>
              <a:rPr lang="en-US" altLang="en-US" sz="2400" dirty="0"/>
              <a:t>索达吉堪布《藏传净土法》第</a:t>
            </a:r>
            <a:r>
              <a:rPr lang="en-US" altLang="en-US" sz="2400" dirty="0" smtClean="0"/>
              <a:t>5</a:t>
            </a:r>
            <a:r>
              <a:rPr lang="en-US" altLang="zh-CN" sz="2400" dirty="0" smtClean="0"/>
              <a:t>4-58</a:t>
            </a:r>
            <a:r>
              <a:rPr lang="en-US" altLang="en-US" sz="2400" dirty="0" smtClean="0"/>
              <a:t>课</a:t>
            </a:r>
            <a:r>
              <a:rPr lang="en-US" altLang="en-US" sz="2400" dirty="0"/>
              <a:t>讲义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十不善业修法回顾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742535"/>
            <a:ext cx="9462967" cy="400265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三阶段思维：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第一阶段：思维什么是十不善中</a:t>
            </a:r>
            <a:r>
              <a:rPr lang="en-US" altLang="en-US" dirty="0" smtClean="0"/>
              <a:t>的</a:t>
            </a:r>
            <a:r>
              <a:rPr lang="zh-CN" altLang="en-US" dirty="0" smtClean="0"/>
              <a:t>恶语</a:t>
            </a:r>
            <a:r>
              <a:rPr lang="en-US" altLang="en-US" dirty="0" smtClean="0"/>
              <a:t>？</a:t>
            </a:r>
            <a:r>
              <a:rPr lang="en-US" altLang="en-US" dirty="0"/>
              <a:t>结合自身，尽量详细回忆以往</a:t>
            </a:r>
            <a:r>
              <a:rPr lang="en-US" altLang="en-US" dirty="0" smtClean="0"/>
              <a:t>所</a:t>
            </a:r>
            <a:r>
              <a:rPr lang="zh-CN" altLang="en-US" dirty="0" smtClean="0"/>
              <a:t>说过的恶语</a:t>
            </a:r>
            <a:r>
              <a:rPr lang="en-US" altLang="en-US" dirty="0" smtClean="0"/>
              <a:t>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第二阶段：思</a:t>
            </a:r>
            <a:r>
              <a:rPr lang="en-US" altLang="en-US" dirty="0" smtClean="0"/>
              <a:t>维</a:t>
            </a:r>
            <a:r>
              <a:rPr lang="zh-CN" altLang="en-US" dirty="0" smtClean="0"/>
              <a:t>恶语</a:t>
            </a:r>
            <a:r>
              <a:rPr lang="en-US" altLang="en-US" dirty="0" smtClean="0"/>
              <a:t>的</a:t>
            </a:r>
            <a:r>
              <a:rPr lang="en-US" altLang="en-US" dirty="0"/>
              <a:t>果报；结合自身，思维自己</a:t>
            </a:r>
            <a:r>
              <a:rPr lang="en-US" altLang="en-US" dirty="0" smtClean="0"/>
              <a:t>所</a:t>
            </a:r>
            <a:r>
              <a:rPr lang="zh-CN" altLang="en-US" dirty="0" smtClean="0"/>
              <a:t>说恶语的罪业</a:t>
            </a:r>
            <a:r>
              <a:rPr lang="en-US" altLang="en-US" dirty="0" smtClean="0"/>
              <a:t>属</a:t>
            </a:r>
            <a:r>
              <a:rPr lang="en-US" altLang="en-US" dirty="0"/>
              <a:t>于什么程度，可能会成熟在哪一道？果报如此可怕，自己应该怎么办；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第三阶段：忏悔。尽量忆起所有此类恶业，诚心诚意地忏悔，发誓不再造或尽量少造。</a:t>
            </a:r>
            <a:endParaRPr lang="en-CA" alt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两个结果：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第一、</a:t>
            </a:r>
            <a:r>
              <a:rPr lang="en-US" altLang="en-US" dirty="0" smtClean="0"/>
              <a:t>坚</a:t>
            </a:r>
            <a:r>
              <a:rPr lang="zh-CN" altLang="en-US" dirty="0" smtClean="0"/>
              <a:t>信</a:t>
            </a:r>
            <a:r>
              <a:rPr lang="en-US" altLang="en-US" dirty="0" smtClean="0"/>
              <a:t>因</a:t>
            </a:r>
            <a:r>
              <a:rPr lang="en-US" altLang="en-US" dirty="0"/>
              <a:t>果。有这样的罪过，就会有这样的果报；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第二、我曾经造过这样的罪过，要下定决心忏悔。</a:t>
            </a:r>
            <a:endParaRPr lang="en-CA" alt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以上总结自慈诚罗珠堪布《慧灯禅修课（16）》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第一阶段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思维什么是十不善业中</a:t>
            </a:r>
            <a:r>
              <a:rPr lang="en-US" altLang="en-US" sz="2400" dirty="0" smtClean="0"/>
              <a:t>的</a:t>
            </a:r>
            <a:r>
              <a:rPr lang="zh-CN" altLang="en-US" sz="2400" dirty="0" smtClean="0"/>
              <a:t>恶语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97146" y="1656272"/>
            <a:ext cx="10351699" cy="38094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/>
              <a:t>学习索达吉堪布《前行广释》第</a:t>
            </a:r>
            <a:r>
              <a:rPr lang="en-US" altLang="en-US" sz="2800" dirty="0" smtClean="0"/>
              <a:t>6</a:t>
            </a:r>
            <a:r>
              <a:rPr lang="en-US" altLang="zh-CN" sz="2800" dirty="0" smtClean="0"/>
              <a:t>3</a:t>
            </a:r>
            <a:r>
              <a:rPr lang="en-US" altLang="en-US" sz="2800" dirty="0" smtClean="0"/>
              <a:t>课</a:t>
            </a:r>
            <a:r>
              <a:rPr lang="en-US" altLang="en-US" sz="2800" dirty="0"/>
              <a:t>之相关开示</a:t>
            </a:r>
            <a:r>
              <a:rPr lang="en-US" altLang="en-US" sz="2800" dirty="0" smtClean="0"/>
              <a:t>：</a:t>
            </a:r>
            <a:endParaRPr lang="en-US" alt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altLang="en-US" sz="2800" u="sng" dirty="0">
                <a:solidFill>
                  <a:srgbClr val="00B0F0"/>
                </a:solidFill>
                <a:hlinkClick r:id="rId1"/>
              </a:rPr>
              <a:t>https://www.zhibeifw.com/jx/kt/qx/dymqxjj</a:t>
            </a:r>
            <a:r>
              <a:rPr lang="en-CA" altLang="en-US" sz="2800" u="sng" dirty="0" smtClean="0">
                <a:solidFill>
                  <a:srgbClr val="00B0F0"/>
                </a:solidFill>
                <a:hlinkClick r:id="rId1"/>
              </a:rPr>
              <a:t>/</a:t>
            </a:r>
            <a:endParaRPr lang="en-CA" altLang="en-US" sz="2800" u="sng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CA" altLang="en-US" sz="2800" u="sng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恶语的定义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171768"/>
            <a:ext cx="10526342" cy="36803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/>
              <a:t>对于相貌丑陋的人，公开宣扬他们的缺</a:t>
            </a:r>
            <a:r>
              <a:rPr lang="zh-CN" altLang="en-US" sz="2400" dirty="0" smtClean="0"/>
              <a:t>点</a:t>
            </a:r>
            <a:r>
              <a:rPr lang="zh-CN" altLang="en-US" sz="2400" dirty="0"/>
              <a:t>；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 smtClean="0"/>
              <a:t>对</a:t>
            </a:r>
            <a:r>
              <a:rPr lang="zh-CN" altLang="en-US" sz="2400" dirty="0"/>
              <a:t>生理有缺陷的盲人、聋人等，当面称呼为“瞎子”、“聋子</a:t>
            </a:r>
            <a:r>
              <a:rPr lang="zh-CN" altLang="en-US" sz="2400" dirty="0" smtClean="0"/>
              <a:t>”；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/>
              <a:t>凡是指责对方的过失或者口出不</a:t>
            </a:r>
            <a:r>
              <a:rPr lang="zh-CN" altLang="en-US" sz="2400" dirty="0" smtClean="0"/>
              <a:t>逊</a:t>
            </a:r>
            <a:r>
              <a:rPr lang="zh-CN" altLang="en-US" sz="2400" dirty="0"/>
              <a:t>；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/>
              <a:t>尽管不是粗恶语</a:t>
            </a:r>
            <a:r>
              <a:rPr lang="zh-CN" altLang="en-US" sz="2400" dirty="0" smtClean="0"/>
              <a:t>，</a:t>
            </a:r>
            <a:r>
              <a:rPr lang="zh-CN" altLang="en-US" sz="2400" dirty="0"/>
              <a:t>但是通过温和的方式使对方心不愉</a:t>
            </a:r>
            <a:r>
              <a:rPr lang="zh-CN" altLang="en-US" sz="2400" dirty="0" smtClean="0"/>
              <a:t>快；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/>
              <a:t>特别是在上师、善知识、高僧大德们面前说乱七八糟的刺耳话</a:t>
            </a:r>
            <a:r>
              <a:rPr lang="zh-CN" altLang="en-US" sz="2400" dirty="0" smtClean="0"/>
              <a:t>，</a:t>
            </a:r>
            <a:r>
              <a:rPr lang="zh-CN" altLang="en-US" sz="2400" dirty="0"/>
              <a:t>罪过更大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恶语的教证和公案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1789044"/>
            <a:ext cx="9603275" cy="4222142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/>
              <a:t>现在世间上有些人，常根据他人身体的缺陷起绰号，把别人叫做“跛子”、“矮子”、“大个子”、“塌鼻子”、“大耳朵”、“瘦子”、“大胖子”等。表面上看来</a:t>
            </a:r>
            <a:r>
              <a:rPr lang="zh-CN" altLang="en-US" sz="2400" dirty="0" smtClean="0"/>
              <a:t>，似</a:t>
            </a:r>
            <a:r>
              <a:rPr lang="zh-CN" altLang="en-US" sz="2400" dirty="0"/>
              <a:t>乎是一种说话艺术，但实际上，这种语言的过失相当大。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 smtClean="0"/>
              <a:t>我</a:t>
            </a:r>
            <a:r>
              <a:rPr lang="zh-CN" altLang="en-US" sz="2400" dirty="0"/>
              <a:t>们不仅不能说别人的生理缺陷，就算是嘲笑他人像猴子、牦牛、恶狗、猪等，也有相当大的过失</a:t>
            </a:r>
            <a:r>
              <a:rPr lang="zh-CN" altLang="en-US" sz="2400" dirty="0" smtClean="0"/>
              <a:t>。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公案：蜜胜比丘；</a:t>
            </a:r>
            <a:r>
              <a:rPr lang="zh-CN" altLang="en-US" sz="2400" dirty="0"/>
              <a:t>第一世噶玛巴的长</a:t>
            </a:r>
            <a:r>
              <a:rPr lang="zh-CN" altLang="en-US" sz="2400" dirty="0" smtClean="0"/>
              <a:t>相。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 smtClean="0"/>
              <a:t>凡是伤害他人的语言：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  “</a:t>
            </a:r>
            <a:r>
              <a:rPr lang="zh-CN" altLang="en-US" sz="2400" b="1" dirty="0">
                <a:solidFill>
                  <a:srgbClr val="C00000"/>
                </a:solidFill>
              </a:rPr>
              <a:t>伤害他人之恶语，即使怨敌亦勿说，否则如同谷回声，立即自受报复也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。”</a:t>
            </a:r>
            <a:r>
              <a:rPr lang="en-US" altLang="zh-CN" sz="2400" dirty="0" smtClean="0"/>
              <a:t>--</a:t>
            </a:r>
            <a:r>
              <a:rPr lang="zh-CN" altLang="en-US" sz="2400" dirty="0"/>
              <a:t>萨迦班智</a:t>
            </a:r>
            <a:r>
              <a:rPr lang="zh-CN" altLang="en-US" sz="2400" dirty="0" smtClean="0"/>
              <a:t>达。凡</a:t>
            </a:r>
            <a:r>
              <a:rPr lang="zh-CN" altLang="en-US" sz="2400" dirty="0"/>
              <a:t>能伤害他人的恶劣言语，即使对怨敌也不要说，否则，就算你让他一时哑口无言、无地自容</a:t>
            </a:r>
            <a:r>
              <a:rPr lang="zh-CN" altLang="en-US" sz="2400" dirty="0" smtClean="0"/>
              <a:t>，但</a:t>
            </a:r>
            <a:r>
              <a:rPr lang="zh-CN" altLang="en-US" sz="2400" dirty="0"/>
              <a:t>你所骂他的那些话，就如同空谷的回声一样，最终会成熟在自己身上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 smtClean="0"/>
              <a:t>指责对方的过失：</a:t>
            </a:r>
            <a:r>
              <a:rPr lang="en-US" altLang="zh-CN" sz="2400" dirty="0" smtClean="0"/>
              <a:t>《</a:t>
            </a:r>
            <a:r>
              <a:rPr lang="zh-CN" altLang="en-US" sz="2400" dirty="0"/>
              <a:t>大宝积经</a:t>
            </a:r>
            <a:r>
              <a:rPr lang="en-US" altLang="zh-CN" sz="2400" dirty="0"/>
              <a:t>》</a:t>
            </a:r>
            <a:r>
              <a:rPr lang="zh-CN" altLang="en-US" sz="2400" dirty="0"/>
              <a:t>云：</a:t>
            </a:r>
            <a:r>
              <a:rPr lang="zh-CN" altLang="en-US" sz="2400" b="1" dirty="0">
                <a:solidFill>
                  <a:srgbClr val="C00000"/>
                </a:solidFill>
              </a:rPr>
              <a:t>“不求他过失，亦不举人罪，离麤语悭吝，是人当解脱。”</a:t>
            </a:r>
            <a:r>
              <a:rPr lang="zh-CN" altLang="en-US" sz="2400" dirty="0"/>
              <a:t>若能不指责他人的过失，也不举发别人的罪过，远离粗语和悭吝，这种人就会得到解脱</a:t>
            </a:r>
            <a:r>
              <a:rPr lang="en-CA" sz="2400" dirty="0"/>
              <a:t> </a:t>
            </a:r>
            <a:r>
              <a:rPr lang="zh-CN" altLang="en-US" sz="2400" dirty="0"/>
              <a:t>通“粗</a:t>
            </a:r>
            <a:r>
              <a:rPr lang="zh-CN" altLang="en-US" sz="2400" dirty="0" smtClean="0"/>
              <a:t>”。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/>
              <a:t>但若通过温和的方式，使对方心不愉</a:t>
            </a:r>
            <a:r>
              <a:rPr lang="zh-CN" altLang="en-US" sz="2400" dirty="0" smtClean="0"/>
              <a:t>快：</a:t>
            </a:r>
            <a:r>
              <a:rPr lang="en-US" altLang="zh-CN" sz="2400" dirty="0" smtClean="0"/>
              <a:t>《</a:t>
            </a:r>
            <a:r>
              <a:rPr lang="zh-CN" altLang="en-US" sz="2400" dirty="0"/>
              <a:t>正法念处经</a:t>
            </a:r>
            <a:r>
              <a:rPr lang="en-US" altLang="zh-CN" sz="2400" dirty="0"/>
              <a:t>》</a:t>
            </a:r>
            <a:r>
              <a:rPr lang="zh-CN" altLang="en-US" sz="2400" dirty="0"/>
              <a:t>云</a:t>
            </a:r>
            <a:r>
              <a:rPr lang="zh-CN" altLang="en-US" sz="2400" b="1" dirty="0"/>
              <a:t>：</a:t>
            </a:r>
            <a:r>
              <a:rPr lang="zh-CN" altLang="en-US" sz="2400" b="1" dirty="0">
                <a:solidFill>
                  <a:srgbClr val="C00000"/>
                </a:solidFill>
              </a:rPr>
              <a:t>“恶口破慈心，智者能舍离，常乐说软语，则生于天上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。”</a:t>
            </a:r>
            <a:r>
              <a:rPr lang="zh-CN" altLang="en-US" sz="2400" dirty="0" smtClean="0"/>
              <a:t> 常</a:t>
            </a:r>
            <a:r>
              <a:rPr lang="zh-CN" altLang="en-US" sz="2400" dirty="0"/>
              <a:t>说柔言软语的人，来世定会转生于天上。</a:t>
            </a:r>
            <a:endParaRPr lang="en-CA" sz="2400" dirty="0"/>
          </a:p>
          <a:p>
            <a:pP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97146" y="1656272"/>
            <a:ext cx="10351699" cy="38094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/>
              <a:t>学习索达吉堪布</a:t>
            </a:r>
            <a:r>
              <a:rPr lang="en-US" altLang="en-US" sz="2800" dirty="0" smtClean="0"/>
              <a:t>《</a:t>
            </a:r>
            <a:r>
              <a:rPr lang="zh-CN" altLang="en-US" sz="2800" dirty="0" smtClean="0"/>
              <a:t>藏传净土法</a:t>
            </a:r>
            <a:r>
              <a:rPr lang="en-US" altLang="en-US" sz="2800" dirty="0" smtClean="0"/>
              <a:t>》</a:t>
            </a:r>
            <a:r>
              <a:rPr lang="zh-CN" altLang="en-US" sz="2800" dirty="0" smtClean="0"/>
              <a:t>第</a:t>
            </a:r>
            <a:r>
              <a:rPr lang="en-US" altLang="zh-CN" sz="2800" dirty="0" smtClean="0"/>
              <a:t>54-58</a:t>
            </a:r>
            <a:r>
              <a:rPr lang="zh-CN" altLang="en-US" sz="2800" dirty="0" smtClean="0"/>
              <a:t>课</a:t>
            </a:r>
            <a:r>
              <a:rPr lang="en-US" altLang="en-US" sz="2800" dirty="0" smtClean="0"/>
              <a:t>之</a:t>
            </a:r>
            <a:r>
              <a:rPr lang="en-US" altLang="en-US" sz="2800" dirty="0"/>
              <a:t>相关开示</a:t>
            </a:r>
            <a:r>
              <a:rPr lang="en-US" altLang="en-US" sz="2800" dirty="0" smtClean="0"/>
              <a:t>：</a:t>
            </a:r>
            <a:endParaRPr lang="en-US" alt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altLang="en-US" sz="2800" u="sng" dirty="0">
                <a:solidFill>
                  <a:srgbClr val="0070C0"/>
                </a:solidFill>
                <a:hlinkClick r:id="rId1"/>
              </a:rPr>
              <a:t>https://www.zhibeifw.com/jx/kt/jt/zcjtfjj</a:t>
            </a:r>
            <a:r>
              <a:rPr lang="en-CA" altLang="en-US" sz="2800" u="sng" dirty="0" smtClean="0">
                <a:solidFill>
                  <a:srgbClr val="0070C0"/>
                </a:solidFill>
                <a:hlinkClick r:id="rId1"/>
              </a:rPr>
              <a:t>/</a:t>
            </a:r>
            <a:endParaRPr lang="en-CA" altLang="en-US" sz="2800" u="sng" dirty="0" smtClean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en-US" sz="2800" u="sng" dirty="0">
              <a:solidFill>
                <a:srgbClr val="00B0F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800" dirty="0" smtClean="0"/>
              <a:t>文本（藏传净土法</a:t>
            </a:r>
            <a:r>
              <a:rPr lang="en-US" altLang="zh-CN" sz="2800" dirty="0" smtClean="0"/>
              <a:t>03</a:t>
            </a:r>
            <a:r>
              <a:rPr lang="zh-CN" altLang="en-US" sz="2800" dirty="0" smtClean="0"/>
              <a:t>）下载链接：</a:t>
            </a: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altLang="en-US" sz="2800" u="sng" dirty="0">
                <a:solidFill>
                  <a:srgbClr val="0070C0"/>
                </a:solidFill>
              </a:rPr>
              <a:t>https://cloud.zhibeifw.com/s/q6qpjgac</a:t>
            </a:r>
            <a:endParaRPr lang="en-CA" altLang="en-US" sz="2800" u="sng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{0E815330-21DB-F448-A2DD-2A3FD7CB204A}tf10001119</Template>
  <TotalTime>0</TotalTime>
  <Words>4354</Words>
  <Application>WPS 演示</Application>
  <PresentationFormat>Custom</PresentationFormat>
  <Paragraphs>219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0" baseType="lpstr">
      <vt:lpstr>Arial</vt:lpstr>
      <vt:lpstr>宋体</vt:lpstr>
      <vt:lpstr>Wingdings</vt:lpstr>
      <vt:lpstr>华文隶书</vt:lpstr>
      <vt:lpstr>等线 Light</vt:lpstr>
      <vt:lpstr>Century Gothic</vt:lpstr>
      <vt:lpstr>等线</vt:lpstr>
      <vt:lpstr>微软雅黑</vt:lpstr>
      <vt:lpstr>Arial Unicode MS</vt:lpstr>
      <vt:lpstr>Calibri</vt:lpstr>
      <vt:lpstr>Gallery</vt:lpstr>
      <vt:lpstr>发心偈</vt:lpstr>
      <vt:lpstr>十不善业之恶语</vt:lpstr>
      <vt:lpstr>参考资料</vt:lpstr>
      <vt:lpstr>十不善业修法回顾</vt:lpstr>
      <vt:lpstr>第一阶段</vt:lpstr>
      <vt:lpstr>PowerPoint 演示文稿</vt:lpstr>
      <vt:lpstr>恶语的定义</vt:lpstr>
      <vt:lpstr>恶语的教证和公案</vt:lpstr>
      <vt:lpstr>PowerPoint 演示文稿</vt:lpstr>
      <vt:lpstr>恶语的种类—补充</vt:lpstr>
      <vt:lpstr>《大方等大集经》中讲了六十四种恶语</vt:lpstr>
      <vt:lpstr>恶语的严重程度（根据对境不同）</vt:lpstr>
      <vt:lpstr>特殊“恶语”</vt:lpstr>
      <vt:lpstr>第二阶段</vt:lpstr>
      <vt:lpstr>恶语的果报 – 异熟果</vt:lpstr>
      <vt:lpstr>恶语的果报 – 等流果</vt:lpstr>
      <vt:lpstr>恶语的果报 – 增上果</vt:lpstr>
      <vt:lpstr>第三阶段</vt:lpstr>
      <vt:lpstr>PowerPoint 演示文稿</vt:lpstr>
      <vt:lpstr>PowerPoint 演示文稿</vt:lpstr>
      <vt:lpstr>恶语公案汇总</vt:lpstr>
      <vt:lpstr>PowerPoint 演示文稿</vt:lpstr>
      <vt:lpstr>PowerPoint 演示文稿</vt:lpstr>
      <vt:lpstr>PowerPoint 演示文稿</vt:lpstr>
      <vt:lpstr>恶语的教证：</vt:lpstr>
      <vt:lpstr>思考讨论题：</vt:lpstr>
      <vt:lpstr>公案讨论：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62</cp:revision>
  <dcterms:created xsi:type="dcterms:W3CDTF">2018-05-30T19:21:00Z</dcterms:created>
  <dcterms:modified xsi:type="dcterms:W3CDTF">2018-07-07T03:21:36Z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2052-10.1.0.7401</vt:lpwstr>
  </property>
</Properties>
</file>