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6" r:id="rId3"/>
    <p:sldId id="256" r:id="rId4"/>
    <p:sldId id="280" r:id="rId5"/>
    <p:sldId id="257" r:id="rId6"/>
    <p:sldId id="277" r:id="rId7"/>
    <p:sldId id="258" r:id="rId8"/>
    <p:sldId id="259" r:id="rId9"/>
    <p:sldId id="294" r:id="rId10"/>
    <p:sldId id="293" r:id="rId11"/>
    <p:sldId id="282" r:id="rId12"/>
    <p:sldId id="283" r:id="rId13"/>
    <p:sldId id="260" r:id="rId14"/>
    <p:sldId id="284" r:id="rId15"/>
    <p:sldId id="297" r:id="rId16"/>
    <p:sldId id="295" r:id="rId17"/>
    <p:sldId id="298" r:id="rId18"/>
    <p:sldId id="262" r:id="rId19"/>
    <p:sldId id="296" r:id="rId20"/>
    <p:sldId id="279" r:id="rId21"/>
    <p:sldId id="270" r:id="rId22"/>
    <p:sldId id="299" r:id="rId23"/>
    <p:sldId id="271" r:id="rId24"/>
    <p:sldId id="300" r:id="rId25"/>
    <p:sldId id="301" r:id="rId26"/>
    <p:sldId id="302" r:id="rId27"/>
    <p:sldId id="272" r:id="rId28"/>
    <p:sldId id="274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66"/>
    <p:restoredTop sz="94690"/>
  </p:normalViewPr>
  <p:slideViewPr>
    <p:cSldViewPr snapToGrid="0" snapToObjects="1">
      <p:cViewPr>
        <p:scale>
          <a:sx n="96" d="100"/>
          <a:sy n="96" d="100"/>
        </p:scale>
        <p:origin x="-2672" y="-10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1639-B2D6-4652-B8C3-1B4C224A7BAF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6" name="Picture 15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5" name="Picture 14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7" name="Picture 16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>
            <a:fillRect/>
          </a:stretch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82FF5DD9-2C52-442D-92E2-8072C0C3D7CD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24" name="Picture 23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61B7-6B89-48AB-966F-622E2788EECC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6" name="Picture 15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6" name="Picture 15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8" name="Picture 17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4" name="Picture 13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6" name="Picture 15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AB334A90-EB03-42F3-8859-2C2B2724C05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22" name="Picture 21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>
            <a:fillRect/>
          </a:stretch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3.jpeg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7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>
            <a:fillRect/>
          </a:stretch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hyperlink" Target="https://www.zhibeifw.com/jx/kt/qx/dymqxjj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 idx="4294967295"/>
          </p:nvPr>
        </p:nvSpPr>
        <p:spPr>
          <a:xfrm>
            <a:off x="5020576" y="414068"/>
            <a:ext cx="6142006" cy="534838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dirty="0"/>
              <a:t>发心偈</a:t>
            </a:r>
            <a:endParaRPr kumimoji="1" lang="zh-CN" altLang="en-US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4294967295"/>
          </p:nvPr>
        </p:nvSpPr>
        <p:spPr>
          <a:xfrm>
            <a:off x="5400136" y="1121434"/>
            <a:ext cx="5434641" cy="491878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顶礼本师释迦牟尼佛！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顶礼文殊智慧勇识</a:t>
            </a:r>
            <a:r>
              <a:rPr kumimoji="1" lang="zh-CN" altLang="zh-CN" dirty="0">
                <a:latin typeface="+mn-ea"/>
                <a:cs typeface="华文隶书" panose="02010800040101010101" charset="-122"/>
              </a:rPr>
              <a:t>！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顶礼传承大恩上师！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无上甚深微妙法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百千万劫难遭遇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我今见闻得受持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愿解如来真实义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endParaRPr kumimoji="1" lang="en-CA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为度化一切众生，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请大家发无上殊胜的菩提心！</a:t>
            </a:r>
            <a:endParaRPr kumimoji="1" lang="zh-CN" altLang="en-US" dirty="0">
              <a:latin typeface="+mn-ea"/>
              <a:cs typeface="华文隶书" panose="02010800040101010101" charset="-122"/>
            </a:endParaRPr>
          </a:p>
          <a:p>
            <a:endParaRPr kumimoji="1" lang="zh-CN" altLang="en-US" sz="2000" dirty="0"/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337" y="307198"/>
            <a:ext cx="3950082" cy="5733024"/>
          </a:xfrm>
          <a:prstGeom prst="rect">
            <a:avLst/>
          </a:prstGeom>
          <a:effectLst>
            <a:softEdge rad="31750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0270" y="953325"/>
            <a:ext cx="9603275" cy="568104"/>
          </a:xfrm>
        </p:spPr>
        <p:txBody>
          <a:bodyPr>
            <a:normAutofit/>
          </a:bodyPr>
          <a:lstStyle/>
          <a:p>
            <a:r>
              <a:rPr lang="zh-CN" altLang="en-US" sz="2400" dirty="0" smtClean="0"/>
              <a:t>绮语的内容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270" y="1521428"/>
            <a:ext cx="9603275" cy="4489758"/>
          </a:xfrm>
        </p:spPr>
        <p:txBody>
          <a:bodyPr>
            <a:normAutofit/>
          </a:bodyPr>
          <a:lstStyle/>
          <a:p>
            <a:r>
              <a:rPr lang="zh-CN" altLang="zh-CN" dirty="0" smtClean="0"/>
              <a:t>在</a:t>
            </a:r>
            <a:r>
              <a:rPr lang="zh-CN" altLang="zh-CN" dirty="0"/>
              <a:t>《菩提道次第广论》中也提到七种绮语：</a:t>
            </a:r>
            <a:endParaRPr lang="en-US" altLang="zh-CN" dirty="0"/>
          </a:p>
          <a:p>
            <a:r>
              <a:rPr lang="zh-CN" altLang="zh-CN" dirty="0"/>
              <a:t>一、斗讼竞诤语，宣说斗争、诉讼、竞争的语言。</a:t>
            </a:r>
            <a:endParaRPr lang="en-US" altLang="zh-CN" dirty="0"/>
          </a:p>
          <a:p>
            <a:r>
              <a:rPr lang="zh-CN" altLang="zh-CN" dirty="0"/>
              <a:t>二、恶咒术语，如对婆罗门的论典和咒语以爱乐心受持讽诵。</a:t>
            </a:r>
            <a:endParaRPr lang="en-US" altLang="zh-CN" dirty="0"/>
          </a:p>
          <a:p>
            <a:r>
              <a:rPr lang="zh-CN" altLang="zh-CN" dirty="0"/>
              <a:t>三、苦所逼语，为痛苦所逼迫而发出的语言。</a:t>
            </a:r>
            <a:endParaRPr lang="en-US" altLang="zh-CN" dirty="0"/>
          </a:p>
          <a:p>
            <a:r>
              <a:rPr lang="zh-CN" altLang="zh-CN" dirty="0"/>
              <a:t>四、戏笑游乐语，戏笑、游乐、歌舞、影视方面的语言。</a:t>
            </a:r>
            <a:endParaRPr lang="en-US" altLang="zh-CN" dirty="0"/>
          </a:p>
          <a:p>
            <a:r>
              <a:rPr lang="zh-CN" altLang="zh-CN" dirty="0"/>
              <a:t>五、处众杂语，在大众场合说世间的杂语。</a:t>
            </a:r>
            <a:endParaRPr lang="en-US" altLang="zh-CN" dirty="0"/>
          </a:p>
          <a:p>
            <a:r>
              <a:rPr lang="zh-CN" altLang="zh-CN" dirty="0"/>
              <a:t>六、颠狂语，犹如心识不正常者发出的迷乱的语言。</a:t>
            </a:r>
            <a:endParaRPr lang="en-US" altLang="zh-CN" dirty="0"/>
          </a:p>
          <a:p>
            <a:r>
              <a:rPr lang="zh-CN" altLang="zh-CN" dirty="0"/>
              <a:t>七、邪命语，为得到名闻利养而说的五种邪命之语。</a:t>
            </a:r>
            <a:endParaRPr lang="en-US" altLang="zh-CN" dirty="0"/>
          </a:p>
          <a:p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97146" y="1084844"/>
            <a:ext cx="10351699" cy="438091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zh-CN" altLang="zh-CN" sz="2800" dirty="0"/>
              <a:t>在《瑜伽师地论》</a:t>
            </a:r>
            <a:r>
              <a:rPr lang="zh-CN" altLang="zh-CN" sz="2800" dirty="0" smtClean="0"/>
              <a:t>中</a:t>
            </a:r>
            <a:r>
              <a:rPr lang="zh-CN" altLang="en-US" sz="2800" dirty="0" smtClean="0"/>
              <a:t>还</a:t>
            </a:r>
            <a:r>
              <a:rPr lang="zh-CN" altLang="zh-CN" sz="2800" dirty="0" smtClean="0"/>
              <a:t>提</a:t>
            </a:r>
            <a:r>
              <a:rPr lang="zh-CN" altLang="zh-CN" sz="2800" dirty="0"/>
              <a:t>到，绮语</a:t>
            </a:r>
            <a:r>
              <a:rPr lang="zh-CN" altLang="zh-CN" sz="2800" dirty="0" smtClean="0"/>
              <a:t>有</a:t>
            </a:r>
            <a:r>
              <a:rPr lang="zh-CN" altLang="en-US" sz="2800" dirty="0" smtClean="0"/>
              <a:t>：</a:t>
            </a:r>
            <a:endParaRPr lang="en-US" altLang="zh-CN" sz="2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zh-CN" sz="2800" dirty="0" smtClean="0"/>
              <a:t>非时语、</a:t>
            </a:r>
            <a:endParaRPr lang="en-US" altLang="zh-CN" sz="2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zh-CN" sz="2800" dirty="0" smtClean="0"/>
              <a:t>非实语、</a:t>
            </a:r>
            <a:endParaRPr lang="en-US" altLang="zh-CN" sz="2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zh-CN" sz="2800" dirty="0" smtClean="0"/>
              <a:t>非义语、</a:t>
            </a:r>
            <a:endParaRPr lang="en-US" altLang="zh-CN" sz="2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zh-CN" sz="2800" dirty="0" smtClean="0"/>
              <a:t>非法语、</a:t>
            </a:r>
            <a:endParaRPr lang="en-US" altLang="zh-CN" sz="2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zh-CN" sz="2800" dirty="0" smtClean="0"/>
              <a:t>非静语</a:t>
            </a:r>
            <a:r>
              <a:rPr lang="zh-CN" altLang="zh-CN" sz="2800" dirty="0"/>
              <a:t>等。</a:t>
            </a:r>
            <a:endParaRPr lang="en-US" altLang="zh-CN" sz="2800" dirty="0"/>
          </a:p>
          <a:p>
            <a:pPr>
              <a:buFont typeface="Wingdings" panose="05000000000000000000" pitchFamily="2" charset="2"/>
              <a:buChar char="§"/>
            </a:pPr>
            <a:endParaRPr lang="en-US" alt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634253"/>
          </a:xfrm>
        </p:spPr>
        <p:txBody>
          <a:bodyPr/>
          <a:lstStyle/>
          <a:p>
            <a:r>
              <a:rPr lang="zh-CN" altLang="zh-CN" dirty="0"/>
              <a:t>绮语的过患</a:t>
            </a:r>
            <a:r>
              <a:rPr lang="en-US" altLang="zh-CN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270" y="1915095"/>
            <a:ext cx="9603275" cy="4035931"/>
          </a:xfrm>
        </p:spPr>
        <p:txBody>
          <a:bodyPr>
            <a:normAutofit/>
          </a:bodyPr>
          <a:lstStyle/>
          <a:p>
            <a:r>
              <a:rPr lang="zh-CN" altLang="zh-CN" sz="2400" dirty="0"/>
              <a:t>在一切绮语中，以在闻法或者念诵仪轨、咒语时胡言乱语、东拉西扯的罪过最为严重</a:t>
            </a:r>
            <a:r>
              <a:rPr lang="zh-CN" altLang="zh-CN" sz="2400" dirty="0" smtClean="0"/>
              <a:t>。</a:t>
            </a:r>
            <a:endParaRPr lang="en-US" altLang="zh-CN" sz="2400" dirty="0" smtClean="0"/>
          </a:p>
          <a:p>
            <a:r>
              <a:rPr lang="zh-CN" altLang="zh-CN" sz="2400" dirty="0"/>
              <a:t>在闻法诵咒时，若夹杂闲言碎语、喝茶、吸烟，则罪过与舍法罪相同，</a:t>
            </a:r>
            <a:r>
              <a:rPr lang="en-US" altLang="zh-CN" sz="2400" dirty="0"/>
              <a:t> </a:t>
            </a:r>
            <a:r>
              <a:rPr lang="en-US" altLang="zh-CN" sz="2400" dirty="0" smtClean="0"/>
              <a:t> </a:t>
            </a:r>
            <a:endParaRPr lang="en-US" altLang="zh-CN" sz="2400" dirty="0" smtClean="0"/>
          </a:p>
          <a:p>
            <a:r>
              <a:rPr lang="zh-CN" altLang="en-US" sz="2400" dirty="0" smtClean="0"/>
              <a:t>对说绮语</a:t>
            </a:r>
            <a:r>
              <a:rPr lang="zh-CN" altLang="en-US" sz="2400" dirty="0"/>
              <a:t>的人，善神远离，恶鬼轻视。护法神护持的是正法，不会拥护说染污法造作黑业</a:t>
            </a:r>
            <a:r>
              <a:rPr lang="zh-CN" altLang="en-US" sz="2400" dirty="0" smtClean="0"/>
              <a:t>的人。</a:t>
            </a:r>
            <a:endParaRPr lang="en-US" altLang="zh-CN" sz="2400" dirty="0" smtClean="0"/>
          </a:p>
          <a:p>
            <a:r>
              <a:rPr lang="zh-CN" altLang="zh-CN" sz="2400" dirty="0"/>
              <a:t>人们常说：“一切语言均是由欲望而说。”所以绮语大多是自赞毁他的语言。这样的绮语会导致贪嗔之心强烈、懈怠懒惰等许多过患。尤其对修行人来说，绮语会令念修的功德大打折扣。</a:t>
            </a:r>
            <a:r>
              <a:rPr lang="en-US" altLang="zh-CN" sz="2400" dirty="0"/>
              <a:t> </a:t>
            </a:r>
            <a:endParaRPr lang="en-CA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绮语的过患</a:t>
            </a:r>
            <a:r>
              <a:rPr lang="en-US" altLang="zh-CN" dirty="0"/>
              <a:t>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CN" dirty="0"/>
              <a:t>如果仔细观察就会发现， </a:t>
            </a:r>
            <a:r>
              <a:rPr lang="zh-CN" altLang="zh-CN" dirty="0" smtClean="0"/>
              <a:t>大多数绮语都是由贪心与嗔心引起</a:t>
            </a:r>
            <a:r>
              <a:rPr lang="zh-CN" altLang="zh-CN" dirty="0"/>
              <a:t>的，在 说绮语的过程中自他相续中萌生了多少贪嗔， 罪业就有多大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zh-CN" altLang="zh-CN" dirty="0"/>
              <a:t>如果与好说绮语之人交往相处，将断掉自己的善根，最终自己会被引入恶趣。《入行论》中说：“伴愚必然生，自赞毁他过，好谈世间乐，无义不善事。”（若与凡愚交往，必然会导致自赞毁他，以及喜好谈论世间享乐、无义事、不善事等诸多过患。）所以</a:t>
            </a:r>
            <a:r>
              <a:rPr lang="zh-CN" altLang="zh-CN" dirty="0" smtClean="0"/>
              <a:t>，</a:t>
            </a:r>
            <a:r>
              <a:rPr lang="zh-CN" altLang="en-US" dirty="0" smtClean="0"/>
              <a:t>既使交了爱说绮语的</a:t>
            </a:r>
            <a:r>
              <a:rPr lang="zh-CN" altLang="zh-CN" dirty="0" smtClean="0"/>
              <a:t>恶友</a:t>
            </a:r>
            <a:r>
              <a:rPr lang="zh-CN" altLang="en-US" dirty="0" smtClean="0"/>
              <a:t>，</a:t>
            </a:r>
            <a:r>
              <a:rPr lang="zh-CN" altLang="zh-CN" dirty="0" smtClean="0"/>
              <a:t>影响</a:t>
            </a:r>
            <a:r>
              <a:rPr lang="zh-CN" altLang="en-US" dirty="0" smtClean="0"/>
              <a:t>也</a:t>
            </a:r>
            <a:r>
              <a:rPr lang="zh-CN" altLang="zh-CN" dirty="0" smtClean="0"/>
              <a:t>很</a:t>
            </a:r>
            <a:r>
              <a:rPr lang="zh-CN" altLang="zh-CN" dirty="0"/>
              <a:t>大，能很快摧毁自己的善根和道心。</a:t>
            </a:r>
            <a:r>
              <a:rPr lang="en-US" altLang="zh-CN" dirty="0"/>
              <a:t> </a:t>
            </a:r>
            <a:r>
              <a:rPr lang="zh-CN" altLang="zh-CN" dirty="0" smtClean="0"/>
              <a:t> </a:t>
            </a:r>
            <a:endParaRPr lang="en-US" altLang="zh-CN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   </a:t>
            </a:r>
            <a:br>
              <a:rPr lang="en-US" altLang="en-US" dirty="0" smtClean="0"/>
            </a:br>
            <a:r>
              <a:rPr lang="en-US" altLang="en-US" dirty="0"/>
              <a:t> </a:t>
            </a:r>
            <a:r>
              <a:rPr lang="en-US" altLang="en-US" dirty="0" smtClean="0"/>
              <a:t>   第二阶段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 smtClean="0"/>
              <a:t>思维</a:t>
            </a:r>
            <a:r>
              <a:rPr lang="zh-CN" altLang="en-US" sz="2400" dirty="0" smtClean="0"/>
              <a:t>绮语</a:t>
            </a:r>
            <a:r>
              <a:rPr lang="en-US" altLang="en-US" sz="2400" dirty="0"/>
              <a:t>的果报</a:t>
            </a:r>
            <a:endParaRPr lang="en-US" altLang="zh-CN" sz="2400" dirty="0"/>
          </a:p>
          <a:p>
            <a:endParaRPr kumimoji="1" lang="zh-CN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30270" y="953325"/>
            <a:ext cx="9603275" cy="687172"/>
          </a:xfrm>
        </p:spPr>
        <p:txBody>
          <a:bodyPr/>
          <a:lstStyle/>
          <a:p>
            <a:r>
              <a:rPr lang="zh-CN" altLang="zh-CN" dirty="0" smtClean="0"/>
              <a:t>绮语</a:t>
            </a:r>
            <a:r>
              <a:rPr lang="zh-CN" altLang="en-US" dirty="0" smtClean="0"/>
              <a:t>的</a:t>
            </a:r>
            <a:r>
              <a:rPr lang="zh-CN" altLang="zh-CN" dirty="0" smtClean="0"/>
              <a:t>果报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0270" y="1640497"/>
            <a:ext cx="9603275" cy="3825848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异熟果：</a:t>
            </a:r>
            <a:r>
              <a:rPr lang="zh-CN" altLang="zh-CN" dirty="0" smtClean="0"/>
              <a:t>因为绮语是以贪嗔痴而产生的</a:t>
            </a:r>
            <a:r>
              <a:rPr lang="zh-CN" altLang="zh-CN" dirty="0"/>
              <a:t>，所以其异熟果报是堕入地狱、饿鬼、旁生</a:t>
            </a:r>
            <a:r>
              <a:rPr lang="zh-CN" altLang="zh-CN" dirty="0" smtClean="0"/>
              <a:t>。</a:t>
            </a:r>
            <a:r>
              <a:rPr lang="zh-CN" altLang="zh-CN" dirty="0"/>
              <a:t>如佛经云：“绮语之罪，亦令众生堕三恶道。”</a:t>
            </a:r>
            <a:r>
              <a:rPr lang="en-US" altLang="zh-CN" dirty="0"/>
              <a:t> </a:t>
            </a:r>
            <a:r>
              <a:rPr lang="en-US" altLang="zh-CN" dirty="0" smtClean="0"/>
              <a:t> </a:t>
            </a:r>
            <a:endParaRPr lang="en-US" altLang="zh-CN" dirty="0" smtClean="0"/>
          </a:p>
          <a:p>
            <a:r>
              <a:rPr lang="zh-CN" altLang="zh-CN" dirty="0" smtClean="0"/>
              <a:t>等流果</a:t>
            </a:r>
            <a:r>
              <a:rPr lang="en-US" altLang="zh-CN" dirty="0" smtClean="0"/>
              <a:t> </a:t>
            </a:r>
            <a:r>
              <a:rPr lang="zh-CN" altLang="en-US" dirty="0" smtClean="0"/>
              <a:t>：</a:t>
            </a:r>
            <a:r>
              <a:rPr lang="zh-CN" altLang="zh-CN" dirty="0" smtClean="0"/>
              <a:t>即便转生为人</a:t>
            </a:r>
            <a:r>
              <a:rPr lang="zh-CN" altLang="zh-CN" dirty="0"/>
              <a:t>，也会令众人不喜，如疯子般言繁语杂，心烦意乱，谁也不相信他的话，生生世世爱说绮语。佛经中说：“（绮语者）若生人中，得二种果报：一者言无人信，二者语不明了。</a:t>
            </a:r>
            <a:r>
              <a:rPr lang="zh-CN" altLang="zh-CN" dirty="0" smtClean="0"/>
              <a:t>”</a:t>
            </a:r>
            <a:r>
              <a:rPr lang="zh-CN" altLang="zh-CN" dirty="0"/>
              <a:t>现在有些人说话别人不相信，语言也没有条理，这就是因为他们前世绮语说得太多，这些人如果继续说绮语，来世还会感受这些不悦意的果报。</a:t>
            </a:r>
            <a:r>
              <a:rPr lang="en-US" altLang="zh-CN" dirty="0"/>
              <a:t> </a:t>
            </a:r>
            <a:endParaRPr lang="en-US" altLang="zh-CN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绮语</a:t>
            </a:r>
            <a:r>
              <a:rPr lang="zh-CN" altLang="en-US" dirty="0"/>
              <a:t>的</a:t>
            </a:r>
            <a:r>
              <a:rPr lang="zh-CN" altLang="zh-CN" dirty="0"/>
              <a:t>果报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绮语的增上果：是转</a:t>
            </a:r>
            <a:r>
              <a:rPr lang="zh-CN" altLang="en-US" dirty="0"/>
              <a:t>生在树不生果、季节颠倒、气候不稳定的地方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绮语的士用果：也是生生世世积累恶业</a:t>
            </a:r>
            <a:r>
              <a:rPr lang="zh-CN" altLang="en-US" dirty="0"/>
              <a:t>，增长果报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kumimoji="1" lang="en-US" altLang="zh-CN" dirty="0"/>
          </a:p>
          <a:p>
            <a:r>
              <a:rPr lang="zh-CN" altLang="zh-CN" dirty="0"/>
              <a:t>《正法念处经》中也说：“多集绮语句，能令心意乱，破坏于梵行，妨碍涅槃道。”意思是，多说绮语会令心情烦乱，破坏自己的梵行，障碍自己获得解脱。</a:t>
            </a:r>
            <a:endParaRPr lang="en-US" altLang="zh-CN" dirty="0"/>
          </a:p>
          <a:p>
            <a:endParaRPr kumimoji="1" lang="zh-CN" altLang="en-US" dirty="0"/>
          </a:p>
          <a:p>
            <a:pPr marL="0" indent="0">
              <a:buNone/>
            </a:pPr>
            <a:endParaRPr kumimoji="1" lang="zh-CN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0270" y="953325"/>
            <a:ext cx="9603275" cy="647482"/>
          </a:xfrm>
        </p:spPr>
        <p:txBody>
          <a:bodyPr>
            <a:normAutofit/>
          </a:bodyPr>
          <a:lstStyle/>
          <a:p>
            <a:r>
              <a:rPr lang="zh-CN" altLang="zh-CN" sz="2800" dirty="0" smtClean="0"/>
              <a:t>断除绮语</a:t>
            </a:r>
            <a:r>
              <a:rPr lang="zh-CN" altLang="en-US" sz="2800" dirty="0" smtClean="0"/>
              <a:t>的功德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270" y="1746335"/>
            <a:ext cx="9603275" cy="4223144"/>
          </a:xfrm>
        </p:spPr>
        <p:txBody>
          <a:bodyPr>
            <a:noAutofit/>
          </a:bodyPr>
          <a:lstStyle/>
          <a:p>
            <a:r>
              <a:rPr lang="zh-CN" altLang="zh-CN" dirty="0"/>
              <a:t>生生世世会转生于贵族之家，受到众人拥戴，说话前后连贯，语言不会有过错，能言善辩，与正法不相违，所说之语犹如蜂蜜一般相合众人心意。</a:t>
            </a:r>
            <a:endParaRPr lang="en-US" altLang="zh-CN" dirty="0"/>
          </a:p>
          <a:p>
            <a:r>
              <a:rPr lang="zh-CN" altLang="zh-CN" dirty="0"/>
              <a:t>如《大智度论》中说：“若欲广多闻，为人所信受，是故当至诚，不应作绮语。”也就是说，断除绮语可获得广闻博学和为人信受的功德</a:t>
            </a:r>
            <a:endParaRPr lang="en-US" altLang="zh-CN" dirty="0"/>
          </a:p>
          <a:p>
            <a:r>
              <a:rPr lang="zh-CN" altLang="zh-CN" dirty="0"/>
              <a:t>《大集经》中说断除绮语有十种功德：</a:t>
            </a:r>
            <a:endParaRPr lang="en-US" altLang="zh-CN" dirty="0"/>
          </a:p>
          <a:p>
            <a:r>
              <a:rPr lang="zh-CN" altLang="zh-CN" dirty="0"/>
              <a:t>一、天人爱敬。</a:t>
            </a:r>
            <a:endParaRPr lang="en-US" altLang="zh-CN" dirty="0"/>
          </a:p>
          <a:p>
            <a:r>
              <a:rPr lang="zh-CN" altLang="zh-CN" dirty="0"/>
              <a:t>二、明人（即智者）随喜。</a:t>
            </a:r>
            <a:endParaRPr lang="en-US" altLang="zh-CN" dirty="0"/>
          </a:p>
          <a:p>
            <a:r>
              <a:rPr lang="zh-CN" altLang="zh-CN" dirty="0"/>
              <a:t>三、常乐实事。</a:t>
            </a:r>
            <a:endParaRPr lang="en-US" altLang="zh-CN" dirty="0"/>
          </a:p>
          <a:p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30270" y="953325"/>
            <a:ext cx="9603275" cy="409346"/>
          </a:xfrm>
        </p:spPr>
        <p:txBody>
          <a:bodyPr>
            <a:normAutofit fontScale="90000"/>
          </a:bodyPr>
          <a:lstStyle/>
          <a:p>
            <a:r>
              <a:rPr lang="zh-CN" altLang="zh-CN" dirty="0"/>
              <a:t>断除绮语</a:t>
            </a:r>
            <a:r>
              <a:rPr lang="zh-CN" altLang="en-US" dirty="0"/>
              <a:t>的功德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0270" y="1746334"/>
            <a:ext cx="9603275" cy="3720011"/>
          </a:xfrm>
        </p:spPr>
        <p:txBody>
          <a:bodyPr>
            <a:normAutofit/>
          </a:bodyPr>
          <a:lstStyle/>
          <a:p>
            <a:r>
              <a:rPr lang="zh-CN" altLang="zh-CN" dirty="0" smtClean="0"/>
              <a:t>四</a:t>
            </a:r>
            <a:r>
              <a:rPr lang="zh-CN" altLang="zh-CN" dirty="0"/>
              <a:t>、不为明人所嫌，共住不离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zh-CN" altLang="zh-CN" dirty="0" smtClean="0"/>
              <a:t>五</a:t>
            </a:r>
            <a:r>
              <a:rPr lang="zh-CN" altLang="zh-CN" dirty="0"/>
              <a:t>、闻言悉能领受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zh-CN" altLang="zh-CN" dirty="0" smtClean="0"/>
              <a:t>六</a:t>
            </a:r>
            <a:r>
              <a:rPr lang="zh-CN" altLang="zh-CN" dirty="0"/>
              <a:t>、常得他人尊重爱敬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zh-CN" altLang="zh-CN" dirty="0" smtClean="0"/>
              <a:t>七</a:t>
            </a:r>
            <a:r>
              <a:rPr lang="zh-CN" altLang="zh-CN" dirty="0"/>
              <a:t>、常乐阿兰若处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zh-CN" altLang="zh-CN" dirty="0" smtClean="0"/>
              <a:t>八</a:t>
            </a:r>
            <a:r>
              <a:rPr lang="zh-CN" altLang="zh-CN" dirty="0"/>
              <a:t>、爱乐贤圣默然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zh-CN" altLang="zh-CN" dirty="0" smtClean="0"/>
              <a:t>九</a:t>
            </a:r>
            <a:r>
              <a:rPr lang="zh-CN" altLang="zh-CN" dirty="0"/>
              <a:t>、远离恶人，亲近贤圣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zh-CN" altLang="zh-CN" dirty="0" smtClean="0"/>
              <a:t>十</a:t>
            </a:r>
            <a:r>
              <a:rPr lang="zh-CN" altLang="zh-CN" dirty="0"/>
              <a:t>、身坏命终得生善道。</a:t>
            </a:r>
            <a:r>
              <a:rPr lang="en-US" altLang="zh-CN" dirty="0"/>
              <a:t> </a:t>
            </a:r>
            <a:endParaRPr lang="en-US" altLang="zh-CN" dirty="0"/>
          </a:p>
          <a:p>
            <a:endParaRPr kumimoji="1" lang="zh-CN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第三阶段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/>
              <a:t>忏悔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 smtClean="0"/>
              <a:t>十不善业之</a:t>
            </a:r>
            <a:r>
              <a:rPr lang="zh-CN" altLang="en-US" dirty="0" smtClean="0"/>
              <a:t>绮语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456" y="4606506"/>
            <a:ext cx="8506019" cy="1328468"/>
          </a:xfrm>
        </p:spPr>
        <p:txBody>
          <a:bodyPr>
            <a:normAutofit fontScale="92500" lnSpcReduction="20000"/>
          </a:bodyPr>
          <a:lstStyle/>
          <a:p>
            <a:endParaRPr lang="en-CA" altLang="en-US" dirty="0"/>
          </a:p>
          <a:p>
            <a:r>
              <a:rPr lang="en-US" altLang="en-US" sz="2200" dirty="0"/>
              <a:t>慧灯禅修二班</a:t>
            </a:r>
            <a:endParaRPr lang="en-CA" altLang="en-US" sz="2200" dirty="0"/>
          </a:p>
          <a:p>
            <a:r>
              <a:rPr lang="en-US" altLang="en-US" sz="2200" dirty="0" smtClean="0"/>
              <a:t>2018-06-</a:t>
            </a:r>
            <a:r>
              <a:rPr lang="en-US" altLang="zh-CN" sz="2200" dirty="0" smtClean="0"/>
              <a:t>29</a:t>
            </a:r>
            <a:endParaRPr lang="en-US" altLang="zh-CN" sz="2200" dirty="0" smtClean="0"/>
          </a:p>
          <a:p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31652" y="1217142"/>
            <a:ext cx="10196423" cy="390694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/>
              <a:t>坚信因果，</a:t>
            </a:r>
            <a:r>
              <a:rPr lang="zh-CN" altLang="en-US" sz="2400" dirty="0"/>
              <a:t>恶有恶报，有这样的罪过就一定有这样的果报。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 smtClean="0"/>
              <a:t>结</a:t>
            </a:r>
            <a:r>
              <a:rPr lang="en-US" altLang="en-US" sz="2400" dirty="0"/>
              <a:t>合自身，尽量忆起所</a:t>
            </a:r>
            <a:r>
              <a:rPr lang="en-US" altLang="en-US" sz="2400" dirty="0" smtClean="0"/>
              <a:t>有</a:t>
            </a:r>
            <a:r>
              <a:rPr lang="zh-CN" altLang="en-US" sz="2400" dirty="0"/>
              <a:t>说过</a:t>
            </a:r>
            <a:r>
              <a:rPr lang="zh-CN" altLang="en-US" sz="2400" dirty="0" smtClean="0"/>
              <a:t>的绮语</a:t>
            </a:r>
            <a:r>
              <a:rPr lang="en-US" altLang="en-US" sz="2400" dirty="0" smtClean="0"/>
              <a:t>，</a:t>
            </a:r>
            <a:r>
              <a:rPr lang="en-US" altLang="en-US" sz="2400" dirty="0"/>
              <a:t>从无始生死以来，能忆起的、不能忆起的，自作的、教他做的、见作随喜的</a:t>
            </a:r>
            <a:r>
              <a:rPr lang="en-US" altLang="en-US" sz="2400" dirty="0" smtClean="0"/>
              <a:t>所有</a:t>
            </a:r>
            <a:r>
              <a:rPr lang="zh-CN" altLang="en-US" sz="2400" dirty="0" smtClean="0"/>
              <a:t>绮语</a:t>
            </a:r>
            <a:r>
              <a:rPr lang="en-US" altLang="en-US" sz="2400" dirty="0" smtClean="0"/>
              <a:t>，</a:t>
            </a:r>
            <a:r>
              <a:rPr lang="en-US" altLang="en-US" sz="2400" dirty="0"/>
              <a:t>都要诚心诚意地忏</a:t>
            </a:r>
            <a:r>
              <a:rPr lang="en-US" altLang="en-US" sz="2400" dirty="0" smtClean="0"/>
              <a:t>悔</a:t>
            </a:r>
            <a:r>
              <a:rPr lang="zh-CN" altLang="en-US" sz="2400" dirty="0" smtClean="0"/>
              <a:t>，并且把所做的所有善行的功德回向给伤害过的众生</a:t>
            </a:r>
            <a:r>
              <a:rPr lang="en-US" altLang="en-US" sz="2400" dirty="0" smtClean="0"/>
              <a:t>。</a:t>
            </a:r>
            <a:endParaRPr lang="en-US" altLang="en-US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dirty="0" smtClean="0"/>
              <a:t>按照佛经中的教导去做</a:t>
            </a:r>
            <a:r>
              <a:rPr lang="zh-CN" altLang="zh-CN" sz="2400" dirty="0" smtClean="0"/>
              <a:t>：</a:t>
            </a:r>
            <a:r>
              <a:rPr lang="zh-CN" altLang="zh-CN" sz="2400" dirty="0"/>
              <a:t>“设若能断除，无义诸绮语，恒时讲正法，彼士转善趣。”《正法念处经》中也说：“观绮语如刀，一切常远离，常行于正语，是人生善道。”</a:t>
            </a:r>
            <a:endParaRPr lang="en-US" altLang="zh-CN" sz="2400" dirty="0"/>
          </a:p>
          <a:p>
            <a:pPr>
              <a:buFont typeface="Wingdings" panose="05000000000000000000" pitchFamily="2" charset="2"/>
              <a:buChar char="§"/>
            </a:pPr>
            <a:endParaRPr lang="en-CA" altLang="en-US" sz="2400" dirty="0"/>
          </a:p>
          <a:p>
            <a:endParaRPr lang="en-CA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362567" y="899627"/>
            <a:ext cx="9471827" cy="47891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1203822" y="899626"/>
            <a:ext cx="9630572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/>
              <a:buChar char="•"/>
            </a:pPr>
            <a:r>
              <a:rPr lang="zh-CN" altLang="en-US" sz="2000" dirty="0" smtClean="0"/>
              <a:t>通过学习，</a:t>
            </a:r>
            <a:r>
              <a:rPr lang="zh-CN" altLang="zh-CN" sz="2000" dirty="0" smtClean="0"/>
              <a:t>绮语和非绮语</a:t>
            </a:r>
            <a:r>
              <a:rPr lang="zh-CN" altLang="zh-CN" sz="2000" dirty="0"/>
              <a:t>的好坏可谓一目了然，所以我们应舍弃具过患的绮语，以具功德的非绮语进行交流，这样会给自己带来快乐</a:t>
            </a:r>
            <a:r>
              <a:rPr lang="zh-CN" altLang="zh-CN" sz="2000" dirty="0" smtClean="0"/>
              <a:t>。</a:t>
            </a:r>
            <a:endParaRPr lang="en-US" altLang="zh-CN" sz="2000" dirty="0" smtClean="0"/>
          </a:p>
          <a:p>
            <a:pPr marL="342900" indent="-342900">
              <a:buFont typeface="Arial" panose="020B0604020202020204"/>
              <a:buChar char="•"/>
            </a:pPr>
            <a:r>
              <a:rPr lang="zh-CN" altLang="zh-CN" sz="2000" dirty="0"/>
              <a:t>佛陀曾说：“详察细审而言说，未经观察切莫说。”因此，如果要开口说话，必须事先详细观察、深思熟虑</a:t>
            </a:r>
            <a:r>
              <a:rPr lang="en-US" altLang="zh-CN" sz="2000" dirty="0"/>
              <a:t> 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endParaRPr lang="en-US" altLang="zh-CN" sz="2000" dirty="0" smtClean="0"/>
          </a:p>
          <a:p>
            <a:r>
              <a:rPr lang="zh-CN" altLang="zh-CN" sz="2000" dirty="0" smtClean="0"/>
              <a:t>发愿</a:t>
            </a:r>
            <a:r>
              <a:rPr lang="zh-CN" altLang="zh-CN" sz="2000" dirty="0"/>
              <a:t>非常重要，平时做完念经、顶礼等善法，</a:t>
            </a:r>
            <a:r>
              <a:rPr lang="zh-CN" altLang="zh-CN" sz="2000" dirty="0" smtClean="0"/>
              <a:t>都要以这些善根发愿：</a:t>
            </a:r>
            <a:endParaRPr lang="en-US" altLang="zh-CN" sz="2000" dirty="0" smtClean="0"/>
          </a:p>
          <a:p>
            <a:endParaRPr lang="en-US" altLang="zh-CN" sz="2000" dirty="0" smtClean="0"/>
          </a:p>
          <a:p>
            <a:pPr marL="342900" indent="-342900">
              <a:buFont typeface="Arial" panose="020B0604020202020204"/>
              <a:buChar char="•"/>
            </a:pPr>
            <a:r>
              <a:rPr lang="zh-CN" altLang="zh-CN" sz="2000" dirty="0" smtClean="0"/>
              <a:t>愿</a:t>
            </a:r>
            <a:r>
              <a:rPr lang="zh-CN" altLang="zh-CN" sz="2000" dirty="0"/>
              <a:t>我的相续中一刹那也不产生世间的分别念</a:t>
            </a:r>
            <a:r>
              <a:rPr lang="zh-CN" altLang="zh-CN" sz="2000" dirty="0" smtClean="0"/>
              <a:t>，</a:t>
            </a:r>
            <a:endParaRPr lang="en-US" altLang="zh-CN" sz="2000" dirty="0" smtClean="0"/>
          </a:p>
          <a:p>
            <a:pPr marL="342900" indent="-342900">
              <a:buFont typeface="Arial" panose="020B0604020202020204"/>
              <a:buChar char="•"/>
            </a:pPr>
            <a:r>
              <a:rPr lang="zh-CN" altLang="zh-CN" sz="2000" dirty="0" smtClean="0"/>
              <a:t>愿</a:t>
            </a:r>
            <a:r>
              <a:rPr lang="zh-CN" altLang="zh-CN" sz="2000" dirty="0"/>
              <a:t>我的所作所为悉能成办一切众生的利益</a:t>
            </a:r>
            <a:r>
              <a:rPr lang="zh-CN" altLang="zh-CN" sz="2000" dirty="0" smtClean="0"/>
              <a:t>，</a:t>
            </a:r>
            <a:endParaRPr lang="en-US" altLang="zh-CN" sz="2000" dirty="0" smtClean="0"/>
          </a:p>
          <a:p>
            <a:pPr marL="342900" indent="-342900">
              <a:buFont typeface="Arial" panose="020B0604020202020204"/>
              <a:buChar char="•"/>
            </a:pPr>
            <a:r>
              <a:rPr lang="zh-CN" altLang="zh-CN" sz="2000" dirty="0" smtClean="0"/>
              <a:t>愿</a:t>
            </a:r>
            <a:r>
              <a:rPr lang="zh-CN" altLang="zh-CN" sz="2000" dirty="0"/>
              <a:t>我早日产生出离心、菩提心和无二慧</a:t>
            </a:r>
            <a:r>
              <a:rPr lang="zh-CN" altLang="zh-CN" sz="2000" dirty="0" smtClean="0"/>
              <a:t>，</a:t>
            </a:r>
            <a:endParaRPr lang="en-US" altLang="zh-CN" sz="2000" dirty="0" smtClean="0"/>
          </a:p>
          <a:p>
            <a:pPr marL="342900" indent="-342900">
              <a:buFont typeface="Arial" panose="020B0604020202020204"/>
              <a:buChar char="•"/>
            </a:pPr>
            <a:r>
              <a:rPr lang="zh-CN" altLang="zh-CN" sz="2000" dirty="0" smtClean="0"/>
              <a:t>愿</a:t>
            </a:r>
            <a:r>
              <a:rPr lang="zh-CN" altLang="zh-CN" sz="2000" dirty="0"/>
              <a:t>我生生世世不害任何众生</a:t>
            </a:r>
            <a:r>
              <a:rPr lang="zh-CN" altLang="zh-CN" sz="2000" dirty="0" smtClean="0"/>
              <a:t>，</a:t>
            </a:r>
            <a:endParaRPr lang="en-US" altLang="zh-CN" sz="2000" dirty="0" smtClean="0"/>
          </a:p>
          <a:p>
            <a:pPr marL="342900" indent="-342900">
              <a:buFont typeface="Arial" panose="020B0604020202020204"/>
              <a:buChar char="•"/>
            </a:pPr>
            <a:r>
              <a:rPr lang="zh-CN" altLang="zh-CN" sz="2000" dirty="0" smtClean="0"/>
              <a:t>愿</a:t>
            </a:r>
            <a:r>
              <a:rPr lang="zh-CN" altLang="zh-CN" sz="2000" dirty="0"/>
              <a:t>我的善根尽快成熟并利益到众生</a:t>
            </a:r>
            <a:r>
              <a:rPr lang="zh-CN" altLang="zh-CN" sz="2000" dirty="0" smtClean="0"/>
              <a:t>，</a:t>
            </a:r>
            <a:endParaRPr lang="en-US" altLang="zh-CN" sz="2000" dirty="0" smtClean="0"/>
          </a:p>
          <a:p>
            <a:pPr marL="342900" indent="-342900">
              <a:buFont typeface="Arial" panose="020B0604020202020204"/>
              <a:buChar char="•"/>
            </a:pPr>
            <a:r>
              <a:rPr lang="zh-CN" altLang="zh-CN" sz="2000" dirty="0" smtClean="0"/>
              <a:t>愿</a:t>
            </a:r>
            <a:r>
              <a:rPr lang="zh-CN" altLang="zh-CN" sz="2000" dirty="0"/>
              <a:t>我生生世世不离三宝的光明</a:t>
            </a:r>
            <a:r>
              <a:rPr lang="zh-CN" altLang="zh-CN" sz="2000" dirty="0" smtClean="0"/>
              <a:t>，</a:t>
            </a:r>
            <a:r>
              <a:rPr lang="en-US" altLang="zh-CN" sz="2000" dirty="0" smtClean="0"/>
              <a:t> </a:t>
            </a:r>
            <a:endParaRPr lang="en-US" altLang="zh-CN" sz="2000" dirty="0" smtClean="0"/>
          </a:p>
          <a:p>
            <a:endParaRPr lang="en-US" altLang="zh-CN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绮语公案汇总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000" dirty="0" smtClean="0"/>
              <a:t>《</a:t>
            </a:r>
            <a:r>
              <a:rPr lang="zh-CN" altLang="en-US" sz="2000" dirty="0" smtClean="0"/>
              <a:t>藏传净土法</a:t>
            </a:r>
            <a:r>
              <a:rPr lang="en-US" altLang="en-US" sz="2000" dirty="0" smtClean="0"/>
              <a:t>》第</a:t>
            </a:r>
            <a:r>
              <a:rPr lang="en-US" altLang="zh-CN" sz="2000" dirty="0" smtClean="0"/>
              <a:t>59</a:t>
            </a:r>
            <a:r>
              <a:rPr lang="en-US" altLang="en-US" sz="2000" dirty="0" smtClean="0"/>
              <a:t>课相关</a:t>
            </a:r>
            <a:r>
              <a:rPr lang="en-US" altLang="en-US" sz="2000" dirty="0"/>
              <a:t>部分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29167" y="1442049"/>
            <a:ext cx="8619060" cy="3095774"/>
          </a:xfrm>
        </p:spPr>
        <p:txBody>
          <a:bodyPr>
            <a:normAutofit fontScale="90000"/>
          </a:bodyPr>
          <a:lstStyle/>
          <a:p>
            <a:r>
              <a:rPr lang="en-US" altLang="zh-CN" sz="2000" dirty="0" smtClean="0">
                <a:solidFill>
                  <a:schemeClr val="accent3">
                    <a:lumMod val="50000"/>
                  </a:schemeClr>
                </a:solidFill>
              </a:rPr>
              <a:t>         </a:t>
            </a:r>
            <a:r>
              <a:rPr lang="zh-CN" altLang="zh-CN" sz="2000" dirty="0" smtClean="0">
                <a:solidFill>
                  <a:schemeClr val="accent3">
                    <a:lumMod val="50000"/>
                  </a:schemeClr>
                </a:solidFill>
              </a:rPr>
              <a:t>莲</a:t>
            </a:r>
            <a:r>
              <a:rPr lang="zh-CN" altLang="zh-CN" sz="2000" dirty="0">
                <a:solidFill>
                  <a:schemeClr val="accent3">
                    <a:lumMod val="50000"/>
                  </a:schemeClr>
                </a:solidFill>
              </a:rPr>
              <a:t>池大师在《竹窗随笔》里讲了一个公案：明朝总兵戚继光常念《金刚经》，当他镇守苏浙的三江一带时，一夜梦见一位阵亡的兵士对他说：“明天我遣妻子来拜见您，求您为我诵经一卷，使我脱离冥道之苦。”第二天，果然有一妇人哭哭啼啼地来求见戚继光，恳请他为亡夫念一卷《金刚经》，戚公便答应了她的请求。次日清晨，他就为那位兵士诵经回向。当天夜里，戚公梦见那位兵士对他说：“承蒙您为我诵《金刚经》，可惜只得半卷功德，因为经中夹杂了‘不用’二字。”戚公觉得奇怪，仔细回想，才记起诵经到一半时，夫人派婢女送茶饼，自己远远见了，挥手示意令拿回去。当时口中虽然没说，但心中起了“不用”的念头。第二天早晨，戚公事先把门关好，至诚诵经回向，夜里又梦见那位兵士前来道谢，说己经获得超度了。莲池大师说，这件事是他听一个叫东林的僧人说的，东林很诚实，很有道行，绝不会妄语，因此这件事应该是真实不虚的。</a:t>
            </a:r>
            <a:endParaRPr lang="en-US" altLang="zh-CN" sz="2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29166" y="4537823"/>
            <a:ext cx="8619060" cy="281301"/>
          </a:xfrm>
        </p:spPr>
        <p:txBody>
          <a:bodyPr>
            <a:normAutofit fontScale="47500" lnSpcReduction="20000"/>
          </a:bodyPr>
          <a:lstStyle/>
          <a:p>
            <a:endParaRPr kumimoji="1" lang="zh-CN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29167" y="1336211"/>
            <a:ext cx="8619060" cy="2725339"/>
          </a:xfrm>
        </p:spPr>
        <p:txBody>
          <a:bodyPr>
            <a:normAutofit/>
          </a:bodyPr>
          <a:lstStyle/>
          <a:p>
            <a:r>
              <a:rPr lang="zh-CN" altLang="zh-CN" sz="2400" dirty="0">
                <a:solidFill>
                  <a:srgbClr val="043F3E"/>
                </a:solidFill>
              </a:rPr>
              <a:t>《缁门崇行录》里有一个公案：宋朝的光孝安禅师曾担任清泰寺住持，一次他在定中看到两个僧人倚着栏杆交谈，开始的时候，有天神护卫并恭听他们谈论，一段时间后天神便离去了，不久听到恶鬼在旁边谩骂他们，并扫除他们走过的脚印。禅师出定后询问二人，方知他俩最初讨论佛法，所以天神护卫倾听，接着谈论家常，所以天神便离去了，最后谈到财物供养，恶鬼也不屑地唾骂他们。禅师知道此事后，终生不再谈世俗琐事</a:t>
            </a:r>
            <a:r>
              <a:rPr lang="zh-CN" altLang="zh-CN" sz="2400" dirty="0"/>
              <a:t>。</a:t>
            </a:r>
            <a:r>
              <a:rPr lang="en-US" altLang="zh-CN" sz="2400" dirty="0"/>
              <a:t> </a:t>
            </a:r>
            <a:endParaRPr kumimoji="1" lang="zh-CN" altLang="en-US" sz="2400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29166" y="4630432"/>
            <a:ext cx="8619060" cy="188692"/>
          </a:xfrm>
        </p:spPr>
        <p:txBody>
          <a:bodyPr>
            <a:normAutofit fontScale="25000" lnSpcReduction="20000"/>
          </a:bodyPr>
          <a:lstStyle/>
          <a:p>
            <a:endParaRPr kumimoji="1" lang="zh-CN" alt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29167" y="1256831"/>
            <a:ext cx="8619060" cy="3056085"/>
          </a:xfrm>
        </p:spPr>
        <p:txBody>
          <a:bodyPr>
            <a:normAutofit fontScale="90000"/>
          </a:bodyPr>
          <a:lstStyle/>
          <a:p>
            <a:r>
              <a:rPr lang="zh-CN" altLang="zh-CN" sz="2000" dirty="0">
                <a:solidFill>
                  <a:srgbClr val="043F3E"/>
                </a:solidFill>
              </a:rPr>
              <a:t>《法句譬喻经》里有一个公案：以前有七个老人从远方来到舍卫国，他们苦苦哀求佛陀让他们出家，世尊答应了他们的请求。（昨天有一个老人对我说：“好多寺院都不收老人，你们这里收不收老人啊？”我说：“我们这里收是收，但你有没有房子？”他说：“房子应该是上师您老人家安排，如果您不安排，那怎么能叫上师呢？”也许他认为上师是招待所的负责人。）七个老人出家后不精进办道，整天谈论以前的事，而且大声说笑，影响其他比丘的修行。世尊知道后告诫他们：“世间人以五种事而自恃：一是青春年少，二是相貌端严，三是身体健康，四是金银财宝，五是种姓高贵。这五种法你们都没有，你们为什么还多言世事、大声戏笑呢？”世尊又为他们宣说了人身无常坏灭、老病死苦的教言。听了佛的开示，七个老人顿时心开意解，获得阿罗汉果。</a:t>
            </a:r>
            <a:br>
              <a:rPr lang="en-US" altLang="zh-CN" sz="2000" dirty="0">
                <a:solidFill>
                  <a:srgbClr val="043F3E"/>
                </a:solidFill>
              </a:rPr>
            </a:br>
            <a:endParaRPr kumimoji="1" lang="zh-CN" altLang="en-US" sz="2000" dirty="0">
              <a:solidFill>
                <a:srgbClr val="043F3E"/>
              </a:solidFill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29166" y="4577512"/>
            <a:ext cx="8619060" cy="241612"/>
          </a:xfrm>
        </p:spPr>
        <p:txBody>
          <a:bodyPr>
            <a:normAutofit fontScale="32500" lnSpcReduction="20000"/>
          </a:bodyPr>
          <a:lstStyle/>
          <a:p>
            <a:endParaRPr kumimoji="1" lang="zh-CN" alt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思考讨论题：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30270" y="1828800"/>
            <a:ext cx="9603275" cy="4031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400" dirty="0" smtClean="0"/>
              <a:t>1</a:t>
            </a:r>
            <a:r>
              <a:rPr lang="zh-CN" altLang="en-US" sz="2400" dirty="0" smtClean="0"/>
              <a:t>，</a:t>
            </a:r>
            <a:r>
              <a:rPr lang="zh-CN" altLang="en-US" sz="2400" dirty="0"/>
              <a:t>绮语包括哪些方面？为什么说现在社会上处处都是绮语？请举例说明。</a:t>
            </a:r>
            <a:br>
              <a:rPr lang="zh-CN" altLang="en-US" sz="2400" dirty="0"/>
            </a:br>
            <a:r>
              <a:rPr lang="zh-CN" altLang="zh-CN" sz="2400" dirty="0" smtClean="0"/>
              <a:t>2</a:t>
            </a:r>
            <a:r>
              <a:rPr lang="zh-CN" altLang="en-US" sz="2400" dirty="0" smtClean="0"/>
              <a:t>，在诵经念咒等时</a:t>
            </a:r>
            <a:r>
              <a:rPr lang="zh-CN" altLang="en-US" sz="2400" dirty="0"/>
              <a:t>，什么样的语言属于绮语？它有什么过失？你平时是怎么做的</a:t>
            </a:r>
            <a:r>
              <a:rPr lang="zh-CN" altLang="en-US" sz="2400" dirty="0" smtClean="0"/>
              <a:t>？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en-US" altLang="zh-CN" sz="2400" dirty="0" smtClean="0"/>
              <a:t>3</a:t>
            </a:r>
            <a:r>
              <a:rPr lang="zh-CN" altLang="en-US" sz="2400" dirty="0" smtClean="0"/>
              <a:t>，怎</a:t>
            </a:r>
            <a:r>
              <a:rPr lang="zh-CN" altLang="en-US" sz="2400" dirty="0"/>
              <a:t>样才能断除这种劣习</a:t>
            </a:r>
            <a:r>
              <a:rPr lang="zh-CN" altLang="en-US" sz="2400" dirty="0" smtClean="0"/>
              <a:t>？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en-US" altLang="zh-CN" sz="2400" dirty="0" smtClean="0"/>
              <a:t>4</a:t>
            </a:r>
            <a:r>
              <a:rPr lang="zh-CN" altLang="en-US" sz="2400" dirty="0" smtClean="0"/>
              <a:t>，断除了绮语，生活是否会变得乏味？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124291" y="952578"/>
            <a:ext cx="8830592" cy="53116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latin typeface="+mj-ea"/>
              </a:rPr>
              <a:t>回向偈</a:t>
            </a:r>
            <a:endParaRPr lang="en-US" sz="2800" b="1" dirty="0">
              <a:latin typeface="+mj-ea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>
          <a:xfrm>
            <a:off x="3554083" y="1639018"/>
            <a:ext cx="4261449" cy="4347713"/>
          </a:xfrm>
        </p:spPr>
        <p:txBody>
          <a:bodyPr>
            <a:normAutofit lnSpcReduction="10000"/>
          </a:bodyPr>
          <a:lstStyle/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文殊师利勇猛智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普贤慧行亦复然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随彼一切常修学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三世诸佛所称叹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如是最胜诸大愿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为得普贤殊胜行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endParaRPr lang="en-US" dirty="0"/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7884543" y="2415395"/>
            <a:ext cx="2380891" cy="2484408"/>
          </a:xfrm>
          <a:effectLst>
            <a:softEdge rad="635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参考资料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270" y="2002560"/>
            <a:ext cx="9603275" cy="3880656"/>
          </a:xfrm>
        </p:spPr>
        <p:txBody>
          <a:bodyPr>
            <a:normAutofit/>
          </a:bodyPr>
          <a:lstStyle/>
          <a:p>
            <a:r>
              <a:rPr lang="en-US" altLang="en-US" sz="2400" dirty="0" smtClean="0"/>
              <a:t>慈</a:t>
            </a:r>
            <a:r>
              <a:rPr lang="en-US" altLang="en-US" sz="2400" dirty="0"/>
              <a:t>诚罗珠堪布《慧灯禅修班教材》（三）</a:t>
            </a:r>
            <a:endParaRPr lang="en-CA" altLang="en-US" sz="2400" dirty="0"/>
          </a:p>
          <a:p>
            <a:r>
              <a:rPr lang="en-US" altLang="en-US" sz="2400" dirty="0" smtClean="0"/>
              <a:t>索</a:t>
            </a:r>
            <a:r>
              <a:rPr lang="en-US" altLang="en-US" sz="2400" dirty="0"/>
              <a:t>达吉堪布《大圆满前行</a:t>
            </a:r>
            <a:r>
              <a:rPr lang="en-US" altLang="en-US" sz="2400" dirty="0" smtClean="0"/>
              <a:t>》</a:t>
            </a:r>
            <a:r>
              <a:rPr lang="zh-CN" altLang="en-US" sz="2400" dirty="0" smtClean="0"/>
              <a:t>讲解第</a:t>
            </a:r>
            <a:r>
              <a:rPr lang="en-US" altLang="zh-CN" sz="2400" dirty="0" smtClean="0"/>
              <a:t>66</a:t>
            </a:r>
            <a:r>
              <a:rPr lang="zh-CN" altLang="en-US" sz="2400" dirty="0" smtClean="0"/>
              <a:t>课</a:t>
            </a:r>
            <a:r>
              <a:rPr lang="en-US" altLang="en-US" sz="2400" dirty="0" smtClean="0"/>
              <a:t>「</a:t>
            </a:r>
            <a:r>
              <a:rPr lang="en-US" altLang="en-US" sz="2400" dirty="0"/>
              <a:t>普贤上师言教」</a:t>
            </a:r>
            <a:endParaRPr lang="en-CA" altLang="en-US" sz="2400" dirty="0"/>
          </a:p>
          <a:p>
            <a:r>
              <a:rPr lang="en-US" altLang="en-US" sz="2400" dirty="0" smtClean="0"/>
              <a:t>索</a:t>
            </a:r>
            <a:r>
              <a:rPr lang="en-US" altLang="en-US" sz="2400" dirty="0"/>
              <a:t>达吉堪布《前行广释》第</a:t>
            </a:r>
            <a:r>
              <a:rPr lang="en-US" altLang="en-US" sz="2400" dirty="0" smtClean="0"/>
              <a:t>6</a:t>
            </a:r>
            <a:r>
              <a:rPr lang="en-US" altLang="zh-CN" sz="2400" dirty="0" smtClean="0"/>
              <a:t>3</a:t>
            </a:r>
            <a:r>
              <a:rPr lang="en-US" altLang="en-US" sz="2400" dirty="0" smtClean="0"/>
              <a:t>课讲义</a:t>
            </a:r>
            <a:endParaRPr lang="en-CA" altLang="en-US" sz="2400" dirty="0"/>
          </a:p>
          <a:p>
            <a:r>
              <a:rPr lang="en-US" altLang="en-US" sz="2400" dirty="0"/>
              <a:t>索达吉堪布《藏传净土法》第</a:t>
            </a:r>
            <a:r>
              <a:rPr lang="en-US" altLang="en-US" sz="2400" dirty="0" smtClean="0"/>
              <a:t>5</a:t>
            </a:r>
            <a:r>
              <a:rPr lang="zh-CN" altLang="zh-CN" sz="2400" dirty="0"/>
              <a:t>9</a:t>
            </a:r>
            <a:r>
              <a:rPr lang="en-US" altLang="en-US" sz="2400" dirty="0" smtClean="0"/>
              <a:t>课讲义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十不善业修法回顾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30270" y="1742535"/>
            <a:ext cx="9462967" cy="4002657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dirty="0"/>
              <a:t>三阶段思维：</a:t>
            </a:r>
            <a:endParaRPr lang="en-CA" alt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第一阶段：思维什么是十</a:t>
            </a:r>
            <a:r>
              <a:rPr lang="en-US" altLang="en-US" dirty="0" smtClean="0"/>
              <a:t>不善中的</a:t>
            </a:r>
            <a:r>
              <a:rPr lang="zh-CN" altLang="en-US" dirty="0" smtClean="0">
                <a:solidFill>
                  <a:srgbClr val="FF0000"/>
                </a:solidFill>
              </a:rPr>
              <a:t>绮语</a:t>
            </a:r>
            <a:r>
              <a:rPr lang="en-US" altLang="en-US" dirty="0" smtClean="0"/>
              <a:t>？</a:t>
            </a:r>
            <a:r>
              <a:rPr lang="en-US" altLang="en-US" dirty="0"/>
              <a:t>结合自身，尽量详细回忆以往</a:t>
            </a:r>
            <a:r>
              <a:rPr lang="en-US" altLang="en-US" dirty="0" smtClean="0"/>
              <a:t>所</a:t>
            </a:r>
            <a:r>
              <a:rPr lang="zh-CN" altLang="en-US" dirty="0" smtClean="0"/>
              <a:t>说过的</a:t>
            </a:r>
            <a:r>
              <a:rPr lang="zh-CN" altLang="en-US" dirty="0" smtClean="0">
                <a:solidFill>
                  <a:srgbClr val="FF0000"/>
                </a:solidFill>
              </a:rPr>
              <a:t>绮语</a:t>
            </a:r>
            <a:r>
              <a:rPr lang="en-US" altLang="en-US" dirty="0" smtClean="0"/>
              <a:t>；</a:t>
            </a:r>
            <a:endParaRPr lang="en-CA" alt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第二阶段：</a:t>
            </a:r>
            <a:r>
              <a:rPr lang="en-US" altLang="en-US" dirty="0" smtClean="0"/>
              <a:t>思维</a:t>
            </a:r>
            <a:r>
              <a:rPr lang="zh-CN" altLang="en-US" dirty="0" smtClean="0"/>
              <a:t>绮语</a:t>
            </a:r>
            <a:r>
              <a:rPr lang="en-US" altLang="en-US" dirty="0" smtClean="0"/>
              <a:t>的</a:t>
            </a:r>
            <a:r>
              <a:rPr lang="en-US" altLang="en-US" dirty="0"/>
              <a:t>果报；结合自身，</a:t>
            </a:r>
            <a:r>
              <a:rPr lang="en-US" altLang="en-US" dirty="0" smtClean="0"/>
              <a:t>思维自己所</a:t>
            </a:r>
            <a:r>
              <a:rPr lang="zh-CN" altLang="en-US" dirty="0" smtClean="0"/>
              <a:t>说绮语的罪业</a:t>
            </a:r>
            <a:r>
              <a:rPr lang="en-US" altLang="en-US" dirty="0" smtClean="0"/>
              <a:t>属</a:t>
            </a:r>
            <a:r>
              <a:rPr lang="en-US" altLang="en-US" dirty="0"/>
              <a:t>于什么程度，可能会成熟在哪一道？果报如此可怕，自己应该怎么办；</a:t>
            </a:r>
            <a:endParaRPr lang="en-CA" alt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第三阶段：忏悔。尽量忆起所有此类恶业，诚心诚意地忏悔，发誓不再造或尽量少造。</a:t>
            </a:r>
            <a:endParaRPr lang="en-CA" alt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dirty="0"/>
              <a:t>两个结果：</a:t>
            </a:r>
            <a:endParaRPr lang="en-CA" alt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第一、</a:t>
            </a:r>
            <a:r>
              <a:rPr lang="en-US" altLang="en-US" dirty="0" smtClean="0"/>
              <a:t>坚</a:t>
            </a:r>
            <a:r>
              <a:rPr lang="zh-CN" altLang="en-US" dirty="0" smtClean="0"/>
              <a:t>信</a:t>
            </a:r>
            <a:r>
              <a:rPr lang="en-US" altLang="en-US" dirty="0" smtClean="0"/>
              <a:t>因</a:t>
            </a:r>
            <a:r>
              <a:rPr lang="en-US" altLang="en-US" dirty="0"/>
              <a:t>果。有这样的罪过，就会有这样的果报；</a:t>
            </a:r>
            <a:endParaRPr lang="en-CA" alt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第二、我曾经造过这样的罪过，要下定决心忏悔。</a:t>
            </a:r>
            <a:endParaRPr lang="en-CA" alt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dirty="0"/>
              <a:t>以上总结自慈诚罗珠堪布《慧灯禅修课（16）》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第一阶段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/>
              <a:t>思维什么是</a:t>
            </a:r>
            <a:r>
              <a:rPr lang="en-US" altLang="en-US" sz="2400" dirty="0" smtClean="0"/>
              <a:t>十不善业中的</a:t>
            </a:r>
            <a:r>
              <a:rPr lang="zh-CN" altLang="en-US" sz="2400" dirty="0" smtClean="0"/>
              <a:t>绮语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97146" y="1656272"/>
            <a:ext cx="10351699" cy="380949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800" dirty="0"/>
              <a:t>学习索达吉堪布《前行广释》第</a:t>
            </a:r>
            <a:r>
              <a:rPr lang="en-US" altLang="en-US" sz="2800" dirty="0" smtClean="0"/>
              <a:t>6</a:t>
            </a:r>
            <a:r>
              <a:rPr lang="en-US" altLang="zh-CN" sz="2800" dirty="0" smtClean="0"/>
              <a:t>3</a:t>
            </a:r>
            <a:r>
              <a:rPr lang="en-US" altLang="en-US" sz="2800" dirty="0" smtClean="0"/>
              <a:t>课</a:t>
            </a:r>
            <a:r>
              <a:rPr lang="en-US" altLang="en-US" sz="2800" dirty="0"/>
              <a:t>之相关开示</a:t>
            </a:r>
            <a:r>
              <a:rPr lang="en-US" altLang="en-US" sz="2800" dirty="0" smtClean="0"/>
              <a:t>：</a:t>
            </a:r>
            <a:endParaRPr lang="en-US" altLang="en-US" sz="2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CA" altLang="en-US" sz="2800" u="sng" dirty="0">
                <a:solidFill>
                  <a:srgbClr val="00B0F0"/>
                </a:solidFill>
                <a:hlinkClick r:id="rId1"/>
              </a:rPr>
              <a:t>https://www.zhibeifw.com/jx/kt/qx/dymqxjj</a:t>
            </a:r>
            <a:r>
              <a:rPr lang="en-CA" altLang="en-US" sz="2800" u="sng" dirty="0" smtClean="0">
                <a:solidFill>
                  <a:srgbClr val="00B0F0"/>
                </a:solidFill>
                <a:hlinkClick r:id="rId1"/>
              </a:rPr>
              <a:t>/</a:t>
            </a:r>
            <a:endParaRPr lang="en-CA" altLang="en-US" sz="2800" u="sng" dirty="0" smtClean="0">
              <a:solidFill>
                <a:srgbClr val="00B0F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800" dirty="0"/>
              <a:t>学习索达吉堪布</a:t>
            </a:r>
            <a:r>
              <a:rPr lang="en-US" altLang="en-US" sz="2800" dirty="0" smtClean="0"/>
              <a:t>《</a:t>
            </a:r>
            <a:r>
              <a:rPr lang="zh-CN" altLang="en-US" sz="2800" dirty="0" smtClean="0"/>
              <a:t>藏</a:t>
            </a:r>
            <a:r>
              <a:rPr lang="zh-CN" altLang="en-US" sz="2800" dirty="0" smtClean="0">
                <a:latin typeface="+mj-lt"/>
              </a:rPr>
              <a:t>传净土法</a:t>
            </a:r>
            <a:r>
              <a:rPr lang="en-US" altLang="en-US" sz="2800" dirty="0" smtClean="0"/>
              <a:t>》第</a:t>
            </a:r>
            <a:r>
              <a:rPr lang="zh-CN" altLang="en-US" sz="2800" dirty="0" smtClean="0"/>
              <a:t>5</a:t>
            </a:r>
            <a:r>
              <a:rPr lang="en-US" altLang="zh-CN" sz="2800" dirty="0" smtClean="0"/>
              <a:t>9</a:t>
            </a:r>
            <a:r>
              <a:rPr lang="en-US" altLang="en-US" sz="2800" dirty="0" smtClean="0"/>
              <a:t>课之相关开示</a:t>
            </a:r>
            <a:endParaRPr lang="en-US" altLang="en-US" sz="2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800" b="1" u="sng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</a:rPr>
              <a:t>https://</a:t>
            </a:r>
            <a:r>
              <a:rPr lang="en-US" altLang="en-US" sz="2800" b="1" u="sng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</a:rPr>
              <a:t>cloud.zhibeifw.com</a:t>
            </a:r>
            <a:r>
              <a:rPr lang="en-US" altLang="en-US" sz="2800" b="1" u="sng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</a:rPr>
              <a:t>/s/</a:t>
            </a:r>
            <a:r>
              <a:rPr lang="en-US" altLang="en-US" sz="2800" b="1" u="sng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</a:rPr>
              <a:t>MQjyeUjzKQ</a:t>
            </a:r>
            <a:endParaRPr lang="en-CA" altLang="en-US" sz="2800" b="1" u="sng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CA" altLang="en-US" sz="2800" u="sng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0270" y="953325"/>
            <a:ext cx="9603275" cy="660712"/>
          </a:xfrm>
        </p:spPr>
        <p:txBody>
          <a:bodyPr/>
          <a:lstStyle/>
          <a:p>
            <a:r>
              <a:rPr lang="zh-CN" altLang="en-US" dirty="0" smtClean="0"/>
              <a:t>绮语的定义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270" y="1759564"/>
            <a:ext cx="10526342" cy="4092595"/>
          </a:xfrm>
        </p:spPr>
        <p:txBody>
          <a:bodyPr>
            <a:normAutofit/>
          </a:bodyPr>
          <a:lstStyle/>
          <a:p>
            <a:endParaRPr lang="en-US" altLang="zh-CN" sz="2400" dirty="0" smtClean="0"/>
          </a:p>
          <a:p>
            <a:r>
              <a:rPr lang="en-US" altLang="zh-CN" sz="2400" dirty="0" smtClean="0"/>
              <a:t>     </a:t>
            </a:r>
            <a:r>
              <a:rPr lang="zh-CN" altLang="en-US" sz="2400" dirty="0" smtClean="0"/>
              <a:t>凡</a:t>
            </a:r>
            <a:r>
              <a:rPr lang="zh-CN" altLang="en-US" sz="2400" dirty="0"/>
              <a:t>是不能引生利益的语言，都属于绮语。依此衡量，不具足正法涵义的语言，都是绮语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endParaRPr lang="en-US" altLang="zh-CN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zh-CN" sz="2400" dirty="0" smtClean="0"/>
              <a:t>从狭义来讲</a:t>
            </a:r>
            <a:r>
              <a:rPr lang="zh-CN" altLang="zh-CN" sz="2400" dirty="0"/>
              <a:t>，吃喝玩乐等与佛法和解脱无关</a:t>
            </a:r>
            <a:r>
              <a:rPr lang="zh-CN" altLang="zh-CN" sz="2400" dirty="0" smtClean="0"/>
              <a:t>的语言属于绮语。</a:t>
            </a:r>
            <a:endParaRPr lang="en-US" altLang="zh-CN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zh-CN" sz="2400" dirty="0" smtClean="0"/>
              <a:t>从广义来讲</a:t>
            </a:r>
            <a:r>
              <a:rPr lang="zh-CN" altLang="zh-CN" sz="2400" dirty="0"/>
              <a:t>，不仅如此，连妄语、离间语、恶语也都包括在绮语中</a:t>
            </a:r>
            <a:r>
              <a:rPr lang="zh-CN" altLang="zh-CN" sz="2400" dirty="0" smtClean="0"/>
              <a:t>。</a:t>
            </a:r>
            <a:endParaRPr lang="en-US" altLang="zh-CN" sz="24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§"/>
            </a:pPr>
            <a:endParaRPr lang="en-US" altLang="zh-CN" sz="28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altLang="zh-CN" dirty="0"/>
          </a:p>
          <a:p>
            <a:pPr>
              <a:buFont typeface="Wingdings" panose="05000000000000000000" pitchFamily="2" charset="2"/>
              <a:buChar char="§"/>
            </a:pPr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726861"/>
          </a:xfrm>
        </p:spPr>
        <p:txBody>
          <a:bodyPr/>
          <a:lstStyle/>
          <a:p>
            <a:r>
              <a:rPr lang="zh-CN" altLang="en-US" dirty="0"/>
              <a:t>绮语</a:t>
            </a:r>
            <a:r>
              <a:rPr lang="zh-CN" altLang="en-US" dirty="0" smtClean="0"/>
              <a:t>的范围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 smtClean="0"/>
              <a:t>       </a:t>
            </a:r>
            <a:r>
              <a:rPr lang="zh-CN" altLang="zh-CN" sz="2400" dirty="0" smtClean="0"/>
              <a:t>绮语所</a:t>
            </a:r>
            <a:r>
              <a:rPr lang="zh-CN" altLang="zh-CN" sz="2400" dirty="0"/>
              <a:t>包括的范围比较广泛，比如，婆罗 门的咒语等本来不是正法反而认为它是正法 的，或娼妇妓女的淫秽语言、撩起自他贪心的 靡靡之音、关于军事武力抢劫盗窃之类的高谈 阔论，诸如此类凡是能引生贪嗔痴的无稽之谈， 通通属于绮语的范畴。</a:t>
            </a:r>
            <a:r>
              <a:rPr lang="zh-CN" altLang="zh-CN" sz="2400" dirty="0" smtClean="0"/>
              <a:t>尤其值得提醒的</a:t>
            </a:r>
            <a:r>
              <a:rPr lang="zh-CN" altLang="zh-CN" sz="2400" dirty="0"/>
              <a:t>是， 在别人诵经念咒等时，口若悬河地谈论许多令 他们心思散乱的无关话题，会断绝别人行善的 资粮，罪过极其严重 </a:t>
            </a:r>
            <a:endParaRPr lang="en-US" altLang="zh-CN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607793"/>
          </a:xfrm>
        </p:spPr>
        <p:txBody>
          <a:bodyPr>
            <a:normAutofit/>
          </a:bodyPr>
          <a:lstStyle/>
          <a:p>
            <a:r>
              <a:rPr lang="zh-CN" altLang="en-US" sz="2800" dirty="0"/>
              <a:t>绮语的内容</a:t>
            </a:r>
            <a:endParaRPr kumimoji="1" lang="zh-CN" altLang="en-US" sz="2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0270" y="1561118"/>
            <a:ext cx="9603275" cy="39052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zh-CN" dirty="0"/>
              <a:t>在《弥勒菩萨所问经论》中提到了七种绮语：</a:t>
            </a:r>
            <a:endParaRPr lang="en-US" altLang="zh-CN" dirty="0"/>
          </a:p>
          <a:p>
            <a:r>
              <a:rPr lang="zh-CN" altLang="zh-CN" dirty="0"/>
              <a:t>一、依不善意语，以烦恼心说的语言。</a:t>
            </a:r>
            <a:endParaRPr lang="en-US" altLang="zh-CN" dirty="0"/>
          </a:p>
          <a:p>
            <a:r>
              <a:rPr lang="zh-CN" altLang="zh-CN" dirty="0"/>
              <a:t>二、无义语，没有意义或无关紧要的语言。</a:t>
            </a:r>
            <a:endParaRPr lang="en-US" altLang="zh-CN" dirty="0"/>
          </a:p>
          <a:p>
            <a:r>
              <a:rPr lang="zh-CN" altLang="zh-CN" dirty="0"/>
              <a:t>三、非时语，语言虽然有意义，但说的时间不恰当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zh-CN" altLang="zh-CN" dirty="0"/>
              <a:t>四、恶法相应语，一切与不善法——唱歌、跳舞、战争等——相应的语言。</a:t>
            </a:r>
            <a:endParaRPr lang="en-US" altLang="zh-CN" dirty="0"/>
          </a:p>
          <a:p>
            <a:r>
              <a:rPr lang="zh-CN" altLang="zh-CN" dirty="0"/>
              <a:t>五、作语。</a:t>
            </a:r>
            <a:endParaRPr lang="en-US" altLang="zh-CN" dirty="0"/>
          </a:p>
          <a:p>
            <a:r>
              <a:rPr lang="zh-CN" altLang="zh-CN" dirty="0"/>
              <a:t>六、不作语。</a:t>
            </a:r>
            <a:endParaRPr lang="en-US" altLang="zh-CN" dirty="0"/>
          </a:p>
          <a:p>
            <a:r>
              <a:rPr lang="zh-CN" altLang="zh-CN" dirty="0"/>
              <a:t>七、无作语</a:t>
            </a:r>
            <a:r>
              <a:rPr lang="zh-CN" altLang="zh-CN" dirty="0" smtClean="0"/>
              <a:t>。</a:t>
            </a:r>
            <a:r>
              <a:rPr lang="en-US" altLang="zh-CN" dirty="0" smtClean="0"/>
              <a:t> </a:t>
            </a:r>
            <a:endParaRPr lang="en-US" altLang="zh-CN" dirty="0"/>
          </a:p>
          <a:p>
            <a:endParaRPr kumimoji="1" lang="zh-CN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{0E815330-21DB-F448-A2DD-2A3FD7CB204A}tf10001119</Template>
  <TotalTime>0</TotalTime>
  <Words>3779</Words>
  <Application>WPS 演示</Application>
  <PresentationFormat>自定义</PresentationFormat>
  <Paragraphs>200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9" baseType="lpstr">
      <vt:lpstr>Arial</vt:lpstr>
      <vt:lpstr>宋体</vt:lpstr>
      <vt:lpstr>Wingdings</vt:lpstr>
      <vt:lpstr>华文隶书</vt:lpstr>
      <vt:lpstr>等线 Light</vt:lpstr>
      <vt:lpstr>Century Gothic</vt:lpstr>
      <vt:lpstr>等线</vt:lpstr>
      <vt:lpstr>微软雅黑</vt:lpstr>
      <vt:lpstr>Arial Unicode MS</vt:lpstr>
      <vt:lpstr>Calibri</vt:lpstr>
      <vt:lpstr>Arial</vt:lpstr>
      <vt:lpstr>Gallery</vt:lpstr>
      <vt:lpstr>发心偈</vt:lpstr>
      <vt:lpstr>十不善业之绮语</vt:lpstr>
      <vt:lpstr>参考资料</vt:lpstr>
      <vt:lpstr>十不善业修法回顾</vt:lpstr>
      <vt:lpstr>第一阶段</vt:lpstr>
      <vt:lpstr>PowerPoint 演示文稿</vt:lpstr>
      <vt:lpstr>绮语的定义</vt:lpstr>
      <vt:lpstr>绮语的范围</vt:lpstr>
      <vt:lpstr>绮语的内容</vt:lpstr>
      <vt:lpstr>绮语的内容</vt:lpstr>
      <vt:lpstr>PowerPoint 演示文稿</vt:lpstr>
      <vt:lpstr>绮语的过患 </vt:lpstr>
      <vt:lpstr>绮语的过患 </vt:lpstr>
      <vt:lpstr>        第二阶段</vt:lpstr>
      <vt:lpstr>绮语的果报</vt:lpstr>
      <vt:lpstr>绮语的果报</vt:lpstr>
      <vt:lpstr>断除绮语的功德</vt:lpstr>
      <vt:lpstr>断除绮语的功德</vt:lpstr>
      <vt:lpstr>第三阶段</vt:lpstr>
      <vt:lpstr>PowerPoint 演示文稿</vt:lpstr>
      <vt:lpstr>PowerPoint 演示文稿</vt:lpstr>
      <vt:lpstr>绮语公案汇总</vt:lpstr>
      <vt:lpstr>         莲池大师在《竹窗随笔》里讲了一个公案：明朝总兵戚继光常念《金刚经》，当他镇守苏浙的三江一带时，一夜梦见一位阵亡的兵士对他说：“明天我遣妻子来拜见您，求您为我诵经一卷，使我脱离冥道之苦。”第二天，果然有一妇人哭哭啼啼地来求见戚继光，恳请他为亡夫念一卷《金刚经》，戚公便答应了她的请求。次日清晨，他就为那位兵士诵经回向。当天夜里，戚公梦见那位兵士对他说：“承蒙您为我诵《金刚经》，可惜只得半卷功德，因为经中夹杂了‘不用’二字。”戚公觉得奇怪，仔细回想，才记起诵经到一半时，夫人派婢女送茶饼，自己远远见了，挥手示意令拿回去。当时口中虽然没说，但心中起了“不用”的念头。第二天早晨，戚公事先把门关好，至诚诵经回向，夜里又梦见那位兵士前来道谢，说己经获得超度了。莲池大师说，这件事是他听一个叫东林的僧人说的，东林很诚实，很有道行，绝不会妄语，因此这件事应该是真实不虚的。</vt:lpstr>
      <vt:lpstr>《缁门崇行录》里有一个公案：宋朝的光孝安禅师曾担任清泰寺住持，一次他在定中看到两个僧人倚着栏杆交谈，开始的时候，有天神护卫并恭听他们谈论，一段时间后天神便离去了，不久听到恶鬼在旁边谩骂他们，并扫除他们走过的脚印。禅师出定后询问二人，方知他俩最初讨论佛法，所以天神护卫倾听，接着谈论家常，所以天神便离去了，最后谈到财物供养，恶鬼也不屑地唾骂他们。禅师知道此事后，终生不再谈世俗琐事。 </vt:lpstr>
      <vt:lpstr>《法句譬喻经》里有一个公案：以前有七个老人从远方来到舍卫国，他们苦苦哀求佛陀让他们出家，世尊答应了他们的请求。（昨天有一个老人对我说：“好多寺院都不收老人，你们这里收不收老人啊？”我说：“我们这里收是收，但你有没有房子？”他说：“房子应该是上师您老人家安排，如果您不安排，那怎么能叫上师呢？”也许他认为上师是招待所的负责人。）七个老人出家后不精进办道，整天谈论以前的事，而且大声说笑，影响其他比丘的修行。世尊知道后告诫他们：“世间人以五种事而自恃：一是青春年少，二是相貌端严，三是身体健康，四是金银财宝，五是种姓高贵。这五种法你们都没有，你们为什么还多言世事、大声戏笑呢？”世尊又为他们宣说了人身无常坏灭、老病死苦的教言。听了佛的开示，七个老人顿时心开意解，获得阿罗汉果。 </vt:lpstr>
      <vt:lpstr>思考讨论题：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十不善业之邪淫</dc:title>
  <dc:creator>Microsoft Office User</dc:creator>
  <cp:lastModifiedBy>赵娟</cp:lastModifiedBy>
  <cp:revision>83</cp:revision>
  <dcterms:created xsi:type="dcterms:W3CDTF">2018-05-30T19:21:00Z</dcterms:created>
  <dcterms:modified xsi:type="dcterms:W3CDTF">2018-07-07T03:22:10Z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2052-10.1.0.7401</vt:lpwstr>
  </property>
</Properties>
</file>