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79" r:id="rId3"/>
    <p:sldId id="256" r:id="rId4"/>
    <p:sldId id="345" r:id="rId5"/>
    <p:sldId id="346" r:id="rId6"/>
    <p:sldId id="347" r:id="rId7"/>
    <p:sldId id="349" r:id="rId8"/>
    <p:sldId id="363" r:id="rId9"/>
    <p:sldId id="350" r:id="rId10"/>
    <p:sldId id="305" r:id="rId11"/>
    <p:sldId id="364" r:id="rId13"/>
    <p:sldId id="280" r:id="rId14"/>
  </p:sldIdLst>
  <p:sldSz cx="9144000" cy="6858000" type="screen4x3"/>
  <p:notesSz cx="6858000" cy="9144000"/>
  <p:defaultTextStyle>
    <a:defPPr>
      <a:defRPr lang="zh-CN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微软雅黑" panose="020B0503020204020204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84" d="100"/>
          <a:sy n="84" d="100"/>
        </p:scale>
        <p:origin x="-1402" y="-48"/>
      </p:cViewPr>
      <p:guideLst>
        <p:guide orient="horz" pos="2160"/>
        <p:guide pos="28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42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2060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2083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4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85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25" name="Date Placeholder 3"/>
          <p:cNvSpPr>
            <a:spLocks noGrp="1"/>
          </p:cNvSpPr>
          <p:nvPr>
            <p:ph type="dt" sz="half" idx="2"/>
          </p:nvPr>
        </p:nvSpPr>
        <p:spPr>
          <a:xfrm>
            <a:off x="4738688" y="1516063"/>
            <a:ext cx="2133600" cy="752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24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838" y="5719763"/>
            <a:ext cx="283051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5719763"/>
            <a:ext cx="642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solidFill>
                  <a:schemeClr val="accent1"/>
                </a:solidFill>
                <a:latin typeface="Century Gothic" panose="020B0502020202020204" pitchFamily="34" charset="0"/>
              </a:rPr>
            </a:fld>
            <a:endParaRPr lang="zh-CN" altLang="en-US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3084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3107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8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3109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二级</a:t>
            </a:r>
            <a:endParaRPr lang="zh-CN" altLang="en-US" smtClean="0"/>
          </a:p>
          <a:p>
            <a:pPr lvl="2"/>
            <a:r>
              <a:rPr lang="zh-CN" altLang="en-US" smtClean="0"/>
              <a:t>三级</a:t>
            </a:r>
            <a:endParaRPr lang="zh-CN" altLang="en-US" smtClean="0"/>
          </a:p>
          <a:p>
            <a:pPr lvl="3"/>
            <a:r>
              <a:rPr lang="zh-CN" altLang="en-US" smtClean="0"/>
              <a:t>四级</a:t>
            </a:r>
            <a:endParaRPr lang="zh-CN" altLang="en-US" smtClean="0"/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12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43"/>
          <p:cNvGrpSpPr/>
          <p:nvPr/>
        </p:nvGrpSpPr>
        <p:grpSpPr>
          <a:xfrm>
            <a:off x="-382587" y="0"/>
            <a:ext cx="9932987" cy="6858000"/>
            <a:chOff x="-382404" y="0"/>
            <a:chExt cx="9932332" cy="6858000"/>
          </a:xfrm>
        </p:grpSpPr>
        <p:grpSp>
          <p:nvGrpSpPr>
            <p:cNvPr id="4108" name="Group 44"/>
            <p:cNvGrpSpPr/>
            <p:nvPr/>
          </p:nvGrpSpPr>
          <p:grpSpPr>
            <a:xfrm>
              <a:off x="159" y="0"/>
              <a:ext cx="9143396" cy="6858000"/>
              <a:chOff x="159" y="0"/>
              <a:chExt cx="9143396" cy="6858000"/>
            </a:xfrm>
          </p:grpSpPr>
          <p:grpSp>
            <p:nvGrpSpPr>
              <p:cNvPr id="4131" name="Group 4"/>
              <p:cNvGrpSpPr/>
              <p:nvPr/>
            </p:nvGrpSpPr>
            <p:grpSpPr>
              <a:xfrm>
                <a:off x="159" y="0"/>
                <a:ext cx="2514434" cy="6858000"/>
                <a:chOff x="159" y="0"/>
                <a:chExt cx="2514434" cy="6858000"/>
              </a:xfrm>
            </p:grpSpPr>
            <p:sp>
              <p:nvSpPr>
                <p:cNvPr id="118" name="Rectangle 117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2" name="Group 5"/>
              <p:cNvGrpSpPr/>
              <p:nvPr/>
            </p:nvGrpSpPr>
            <p:grpSpPr>
              <a:xfrm>
                <a:off x="422406" y="0"/>
                <a:ext cx="2514434" cy="6858000"/>
                <a:chOff x="-504" y="0"/>
                <a:chExt cx="2514434" cy="685800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6" name="Rectangle 11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16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133" name="Group 9"/>
              <p:cNvGrpSpPr/>
              <p:nvPr/>
            </p:nvGrpSpPr>
            <p:grpSpPr>
              <a:xfrm rot="10800000">
                <a:off x="6629121" y="0"/>
                <a:ext cx="2514434" cy="6858000"/>
                <a:chOff x="445" y="0"/>
                <a:chExt cx="2514434" cy="6858000"/>
              </a:xfrm>
            </p:grpSpPr>
            <p:sp>
              <p:nvSpPr>
                <p:cNvPr id="94" name="Rectangle 9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9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3" name="Freeform 62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Freeform 63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Freeform 66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3" name="Hexagon 7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Hexagon 7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Hexagon 7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Freeform 7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Hexagon 7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Hexagon 7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Hexagon 7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Hexagon 7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Hexagon 8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Hexagon 8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Hexagon 8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Hexagon 8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Hexagon 8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Freeform 8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anose="05020102010507070707" pitchFamily="18" charset="2"/>
              <a:buNone/>
              <a:defRPr/>
            </a:pPr>
            <a:r>
              <a:rPr kumimoji="0" lang="zh-CN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将图片拖动到占位符，或单击添加图标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25" name="Date Placeholder 4"/>
          <p:cNvSpPr>
            <a:spLocks noGrp="1"/>
          </p:cNvSpPr>
          <p:nvPr>
            <p:ph type="dt" sz="half" idx="1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41850" y="5724525"/>
            <a:ext cx="34925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>
                <a:alpha val="100000"/>
              </a:srgbClr>
            </a:gs>
            <a:gs pos="62000">
              <a:srgbClr val="92BE3F">
                <a:alpha val="100000"/>
              </a:srgbClr>
            </a:gs>
            <a:gs pos="100000">
              <a:srgbClr val="80A33D">
                <a:alpha val="100000"/>
              </a:srgbClr>
            </a:gs>
          </a:gsLst>
          <a:lin ang="540000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/>
          <p:nvPr/>
        </p:nvGrpSpPr>
        <p:grpSpPr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59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60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/>
            <a:r>
              <a:rPr lang="zh-CN" altLang="en-US" dirty="0"/>
              <a:t>单击此处编辑母版标题样式</a:t>
            </a:r>
            <a:endParaRPr lang="en-US" altLang="x-none" dirty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en-US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rgbClr val="FEFEFE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EFEFE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200">
                <a:solidFill>
                  <a:srgbClr val="FEFEFE"/>
                </a:solidFill>
                <a:latin typeface="Century Gothic" panose="020B0502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anose="020B0502020202020204" pitchFamily="34" charset="0"/>
          <a:ea typeface="微软雅黑" panose="020B0503020204020204" pitchFamily="34" charset="-122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anose="05020102010507070707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anose="05020102010507070707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3"/>
          <p:cNvSpPr>
            <a:spLocks noGrp="1"/>
          </p:cNvSpPr>
          <p:nvPr>
            <p:ph type="title"/>
          </p:nvPr>
        </p:nvSpPr>
        <p:spPr>
          <a:xfrm>
            <a:off x="4740275" y="655638"/>
            <a:ext cx="3303588" cy="5191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发心偈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5123" name="文本占位符 5"/>
          <p:cNvSpPr>
            <a:spLocks noGrp="1"/>
          </p:cNvSpPr>
          <p:nvPr>
            <p:ph type="body" sz="half" idx="2"/>
          </p:nvPr>
        </p:nvSpPr>
        <p:spPr>
          <a:xfrm>
            <a:off x="4737100" y="1447800"/>
            <a:ext cx="3298825" cy="4206875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顶礼本师释迦牟尼佛！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顶礼文殊智慧勇识</a:t>
            </a:r>
            <a:r>
              <a:rPr lang="zh-CN" altLang="zh-CN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顶礼传承大恩上师！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无上甚深微妙法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百千万劫难遭遇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我今见闻得受持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愿解如来真实义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为度化一切众生，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请大家发无上殊胜的</a:t>
            </a:r>
            <a:endParaRPr lang="en-US" altLang="zh-CN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buSzPct val="76000"/>
            </a:pPr>
            <a:r>
              <a:rPr lang="zh-CN" altLang="en-US" sz="20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菩提心！</a:t>
            </a:r>
            <a:endParaRPr lang="zh-CN" altLang="en-US" sz="20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buSzPct val="76000"/>
            </a:pPr>
            <a:endParaRPr lang="zh-CN" altLang="en-US" sz="20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124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9788" y="519113"/>
            <a:ext cx="3630612" cy="5734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5" name="Content Placeholder 7"/>
          <p:cNvSpPr>
            <a:spLocks noGrp="1"/>
          </p:cNvSpPr>
          <p:nvPr>
            <p:ph idx="1"/>
          </p:nvPr>
        </p:nvSpPr>
        <p:spPr>
          <a:xfrm>
            <a:off x="1146175" y="857250"/>
            <a:ext cx="3090863" cy="5149850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en-US" altLang="x-none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5045" y="646430"/>
            <a:ext cx="6986905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95300" y="1405255"/>
            <a:ext cx="8152130" cy="5027295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b="1" dirty="0" smtClean="0"/>
              <a:t>修法摄义</a:t>
            </a:r>
            <a:endParaRPr lang="zh-CN" altLang="en-US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1. </a:t>
            </a:r>
            <a:r>
              <a:rPr lang="zh-CN" altLang="en-US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了解贪心及其过患</a:t>
            </a:r>
            <a:endParaRPr lang="zh-CN" altLang="en-US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800" dirty="0" smtClean="0"/>
              <a:t>*</a:t>
            </a:r>
            <a:r>
              <a:rPr lang="en-US" altLang="zh-CN" sz="1600" dirty="0" smtClean="0"/>
              <a:t> </a:t>
            </a:r>
            <a:r>
              <a:rPr lang="zh-CN" altLang="en-US" sz="1600" dirty="0" smtClean="0"/>
              <a:t>贪心是意三业之一，</a:t>
            </a:r>
            <a:r>
              <a:rPr lang="en-US" altLang="zh-CN" sz="1600" dirty="0" smtClean="0"/>
              <a:t>“</a:t>
            </a:r>
            <a:r>
              <a:rPr lang="zh-CN" altLang="en-US" sz="1600" dirty="0" smtClean="0"/>
              <a:t>产生贪心是因为没有智慧，不明了所贪对境的虚妄本质</a:t>
            </a:r>
            <a:r>
              <a:rPr lang="en-US" altLang="zh-CN" sz="1600" dirty="0" smtClean="0"/>
              <a:t>”</a:t>
            </a:r>
            <a:r>
              <a:rPr lang="zh-CN" altLang="en-US" sz="1600" dirty="0" smtClean="0"/>
              <a:t>，（《藏传净土法讲记》）</a:t>
            </a:r>
            <a:endParaRPr lang="zh-CN" altLang="en-US" sz="1600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/>
              <a:t>* “</a:t>
            </a:r>
            <a:r>
              <a:rPr lang="zh-CN" altLang="en-US" sz="1600" dirty="0" smtClean="0">
                <a:sym typeface="+mn-ea"/>
              </a:rPr>
              <a:t>贪心的过患极其严重</a:t>
            </a:r>
            <a:r>
              <a:rPr lang="en-US" altLang="zh-CN" sz="1600" dirty="0" smtClean="0">
                <a:sym typeface="+mn-ea"/>
              </a:rPr>
              <a:t>...</a:t>
            </a:r>
            <a:r>
              <a:rPr lang="zh-CN" altLang="en-US" sz="1600" dirty="0" smtClean="0">
                <a:sym typeface="+mn-ea"/>
              </a:rPr>
              <a:t>是一切痛苦的根本</a:t>
            </a:r>
            <a:r>
              <a:rPr lang="en-US" altLang="zh-CN" sz="1600" dirty="0" smtClean="0"/>
              <a:t>” </a:t>
            </a:r>
            <a:r>
              <a:rPr lang="zh-CN" altLang="en-US" sz="1600" dirty="0" smtClean="0">
                <a:sym typeface="+mn-ea"/>
              </a:rPr>
              <a:t>（《藏传净土法讲记》）</a:t>
            </a:r>
            <a:endParaRPr lang="zh-CN" altLang="en-US" sz="16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>
                <a:sym typeface="+mn-ea"/>
              </a:rPr>
              <a:t>* </a:t>
            </a:r>
            <a:r>
              <a:rPr lang="zh-CN" altLang="en-US" sz="1600" dirty="0" smtClean="0">
                <a:sym typeface="+mn-ea"/>
              </a:rPr>
              <a:t>了解贪心的分类、因缘，从消除非理作意做起</a:t>
            </a:r>
            <a:endParaRPr lang="zh-CN" altLang="en-US" sz="16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endParaRPr lang="zh-CN" altLang="en-US" sz="16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2. </a:t>
            </a:r>
            <a:r>
              <a:rPr lang="zh-CN" altLang="en-US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深入思考并反观自心</a:t>
            </a:r>
            <a:endParaRPr lang="zh-CN" altLang="en-US" sz="1600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/>
              <a:t>* </a:t>
            </a:r>
            <a:r>
              <a:rPr lang="zh-CN" altLang="en-US" sz="1600" dirty="0" smtClean="0"/>
              <a:t>由于业力不同，每个人贪执的对境可能不同，因此一定要</a:t>
            </a:r>
            <a:r>
              <a:rPr lang="en-US" altLang="zh-CN" sz="1600" dirty="0" smtClean="0"/>
              <a:t>“听受言教后，当即反观自心、修正自心...要从中体会到：业本源于心念，一念微细间不知防范，就会发展成大祸患。因此要学会观照微细一念，所谓“念起即觉，觉之即无”。 (</a:t>
            </a:r>
            <a:r>
              <a:rPr lang="zh-CN" altLang="en-US" sz="1600" dirty="0" smtClean="0"/>
              <a:t>《菩提道次第广传讲记》</a:t>
            </a:r>
            <a:r>
              <a:rPr lang="en-US" altLang="zh-CN" sz="1600" dirty="0" smtClean="0"/>
              <a:t>)</a:t>
            </a:r>
            <a:endParaRPr lang="en-US" altLang="zh-CN" sz="1600" dirty="0" smtClean="0"/>
          </a:p>
          <a:p>
            <a:pPr marL="69850" indent="0">
              <a:buFont typeface="Wingdings" panose="05000000000000000000" charset="0"/>
              <a:buNone/>
            </a:pPr>
            <a:endParaRPr lang="en-US" altLang="zh-CN" sz="1600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3. </a:t>
            </a:r>
            <a:r>
              <a:rPr lang="zh-CN" altLang="en-US" sz="16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佛法融入生活，日常串习对治</a:t>
            </a:r>
            <a:endParaRPr lang="en-US" altLang="zh-CN" sz="1600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/>
              <a:t>* </a:t>
            </a:r>
            <a:r>
              <a:rPr lang="zh-CN" altLang="en-US" sz="1600" dirty="0" smtClean="0"/>
              <a:t>培养建立如理如法的佛教徒的生活模式，</a:t>
            </a:r>
            <a:r>
              <a:rPr lang="en-US" altLang="zh-CN" sz="1600" dirty="0" smtClean="0"/>
              <a:t>“不能把物质享乐作为生存目标，在拥有优裕生活的同时，也追求解脱、珍惜机会，积极闻思修行，这就是出离心的最低限度” </a:t>
            </a:r>
            <a:r>
              <a:rPr lang="zh-CN" altLang="en-US" sz="1600" dirty="0" smtClean="0"/>
              <a:t>（慧灯之光《离四贪浅释》）  </a:t>
            </a:r>
            <a:endParaRPr lang="zh-CN" altLang="en-US" sz="1600" dirty="0" smtClean="0"/>
          </a:p>
          <a:p>
            <a:pPr marL="69850" indent="0">
              <a:buFont typeface="Wingdings" panose="05000000000000000000" charset="0"/>
              <a:buNone/>
            </a:pPr>
            <a:r>
              <a:rPr lang="en-US" altLang="zh-CN" sz="1600" dirty="0" smtClean="0"/>
              <a:t>* </a:t>
            </a:r>
            <a:r>
              <a:rPr lang="zh-CN" altLang="en-US" sz="1600" dirty="0" smtClean="0"/>
              <a:t>温故知新，加强串习点滴善行，积极忏悔，尽力让</a:t>
            </a:r>
            <a:r>
              <a:rPr lang="en-US" altLang="zh-CN" sz="1600" dirty="0" smtClean="0"/>
              <a:t>’</a:t>
            </a:r>
            <a:r>
              <a:rPr lang="zh-CN" altLang="en-US" sz="1600" dirty="0" smtClean="0"/>
              <a:t>相续具足正知念</a:t>
            </a:r>
            <a:r>
              <a:rPr lang="en-US" altLang="zh-CN" sz="1600" dirty="0" smtClean="0"/>
              <a:t>‘</a:t>
            </a:r>
            <a:r>
              <a:rPr lang="zh-CN" altLang="en-US" sz="1600" dirty="0" smtClean="0"/>
              <a:t>，做到</a:t>
            </a:r>
            <a:r>
              <a:rPr lang="en-US" altLang="zh-CN" sz="1600" dirty="0" smtClean="0"/>
              <a:t>’</a:t>
            </a:r>
            <a:r>
              <a:rPr lang="zh-CN" altLang="en-US" sz="1600" dirty="0" smtClean="0"/>
              <a:t>令生贪恋诸事物，即刻断除佛子行</a:t>
            </a:r>
            <a:r>
              <a:rPr lang="en-US" altLang="zh-CN" sz="1600" dirty="0" smtClean="0"/>
              <a:t>’</a:t>
            </a:r>
            <a:r>
              <a:rPr lang="zh-CN" altLang="en-US" sz="1600" dirty="0" smtClean="0"/>
              <a:t>。</a:t>
            </a:r>
            <a:endParaRPr lang="en-US" altLang="zh-CN" sz="16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3"/>
          <p:cNvSpPr>
            <a:spLocks noGrp="1"/>
          </p:cNvSpPr>
          <p:nvPr>
            <p:ph type="title"/>
          </p:nvPr>
        </p:nvSpPr>
        <p:spPr>
          <a:xfrm>
            <a:off x="4733925" y="693738"/>
            <a:ext cx="3302000" cy="658812"/>
          </a:xfrm>
        </p:spPr>
        <p:txBody>
          <a:bodyPr vert="horz" wrap="square" lIns="91440" tIns="45720" rIns="91440" bIns="45720" anchor="b"/>
          <a:lstStyle/>
          <a:p>
            <a:pPr algn="ctr" eaLnBrk="1" hangingPunct="1"/>
            <a:r>
              <a:rPr lang="zh-CN" altLang="en-US" kern="1200" dirty="0">
                <a:latin typeface="+mj-lt"/>
                <a:ea typeface="+mj-ea"/>
                <a:cs typeface="+mj-cs"/>
              </a:rPr>
              <a:t>回向偈</a:t>
            </a:r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1"/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effectLst>
            <a:softEdge rad="112500"/>
          </a:effectLst>
        </p:spPr>
      </p:pic>
      <p:sp>
        <p:nvSpPr>
          <p:cNvPr id="2355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3925" y="1597025"/>
            <a:ext cx="3302000" cy="4056063"/>
          </a:xfrm>
        </p:spPr>
        <p:txBody>
          <a:bodyPr vert="horz" wrap="square" lIns="91440" tIns="45720" rIns="91440" bIns="45720" anchor="t"/>
          <a:lstStyle/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文殊师利勇猛智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普贤慧行亦复然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随彼一切常修学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三世诸佛所称叹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如是最胜诸大愿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我今回向诸善根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SzPct val="76000"/>
            </a:pPr>
            <a:r>
              <a:rPr lang="zh-CN" altLang="en-US" sz="2800" kern="1200" dirty="0">
                <a:solidFill>
                  <a:srgbClr val="424242"/>
                </a:solidFill>
                <a:latin typeface="微软雅黑" panose="020B0503020204020204" pitchFamily="34" charset="-122"/>
                <a:ea typeface="华文隶书" panose="02010800040101010101" charset="-122"/>
                <a:cs typeface="+mn-cs"/>
              </a:rPr>
              <a:t>为得普贤殊胜行</a:t>
            </a:r>
            <a:endParaRPr lang="en-US" altLang="zh-CN" sz="2800" kern="1200" dirty="0">
              <a:solidFill>
                <a:srgbClr val="424242"/>
              </a:solidFill>
              <a:latin typeface="微软雅黑" panose="020B0503020204020204" pitchFamily="34" charset="-122"/>
              <a:ea typeface="华文隶书" panose="02010800040101010101" charset="-122"/>
              <a:cs typeface="+mn-cs"/>
            </a:endParaRPr>
          </a:p>
          <a:p>
            <a:pPr eaLnBrk="1" hangingPunct="1">
              <a:lnSpc>
                <a:spcPct val="90000"/>
              </a:lnSpc>
              <a:buSzPct val="76000"/>
            </a:pPr>
            <a:endParaRPr lang="zh-CN" altLang="en-US" sz="2800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vert="horz" wrap="square" lIns="91440" tIns="45720" rIns="91440" bIns="45720" anchor="b"/>
          <a:lstStyle/>
          <a:p>
            <a:pPr eaLnBrk="1" hangingPunct="1"/>
            <a:endParaRPr lang="zh-CN" altLang="en-US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6147" name="副标题 2"/>
          <p:cNvSpPr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 vert="horz" wrap="square" lIns="91440" tIns="45720" rIns="91440" bIns="45720" anchor="t"/>
          <a:lstStyle/>
          <a:p>
            <a:pPr eaLnBrk="1" hangingPunct="1">
              <a:buSzPct val="76000"/>
            </a:pPr>
            <a:endParaRPr lang="zh-CN" altLang="en-US" kern="1200" dirty="0">
              <a:solidFill>
                <a:srgbClr val="42424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148" name="图片 3" descr="09bOOOPIC8b_1024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9" name="文本框 5"/>
          <p:cNvSpPr txBox="1"/>
          <p:nvPr/>
        </p:nvSpPr>
        <p:spPr>
          <a:xfrm>
            <a:off x="3688080" y="942975"/>
            <a:ext cx="798195" cy="5119688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lstStyle/>
          <a:p>
            <a:r>
              <a:rPr lang="zh-CN" altLang="en-US" sz="40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因果不虚      </a:t>
            </a:r>
            <a:r>
              <a:rPr lang="zh-CN" sz="2800" dirty="0">
                <a:solidFill>
                  <a:srgbClr val="4F6228"/>
                </a:solidFill>
                <a:latin typeface="微软雅黑" panose="020B0503020204020204" pitchFamily="34" charset="-122"/>
                <a:ea typeface="华文隶书" panose="02010800040101010101" charset="-122"/>
              </a:rPr>
              <a:t>贪心修法</a:t>
            </a:r>
            <a:endParaRPr lang="zh-CN" sz="2800" dirty="0">
              <a:solidFill>
                <a:srgbClr val="4F6228"/>
              </a:solidFill>
              <a:latin typeface="微软雅黑" panose="020B0503020204020204" pitchFamily="34" charset="-122"/>
              <a:ea typeface="华文隶书" panose="02010800040101010101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0413" y="1785938"/>
            <a:ext cx="7059612" cy="4046537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《慧灯之光》第十册 《如何对治贪心》要点摘录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1</a:t>
            </a:r>
            <a:r>
              <a:rPr lang="zh-CN" altLang="en-US" sz="1800" dirty="0" smtClean="0">
                <a:sym typeface="+mn-ea"/>
              </a:rPr>
              <a:t>、贪欲心及其分类：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A, </a:t>
            </a:r>
            <a:r>
              <a:rPr lang="zh-CN" altLang="en-US" sz="1800" dirty="0" smtClean="0">
                <a:sym typeface="+mn-ea"/>
              </a:rPr>
              <a:t>贪欲心膨胀而无法幸福是来自于内在精神上的一种因果关系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en-US" altLang="zh-CN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B, </a:t>
            </a:r>
            <a:r>
              <a:rPr lang="zh-CN" altLang="en-US" sz="1800" dirty="0" smtClean="0">
                <a:sym typeface="+mn-ea"/>
              </a:rPr>
              <a:t>从性质区别：好 </a:t>
            </a:r>
            <a:r>
              <a:rPr lang="en-US" altLang="zh-CN" sz="1800" dirty="0" smtClean="0">
                <a:sym typeface="+mn-ea"/>
              </a:rPr>
              <a:t>VS </a:t>
            </a:r>
            <a:r>
              <a:rPr lang="zh-CN" altLang="en-US" sz="1800" dirty="0" smtClean="0">
                <a:sym typeface="+mn-ea"/>
              </a:rPr>
              <a:t>不好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问题：如何理解欲望是人类发展的动力呢？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b="1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B</a:t>
            </a:r>
            <a:r>
              <a:rPr lang="zh-CN" altLang="en-US" sz="1800" dirty="0" smtClean="0">
                <a:sym typeface="+mn-ea"/>
              </a:rPr>
              <a:t>，从范围来说：广义和狭义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a,</a:t>
            </a:r>
            <a:r>
              <a:rPr lang="zh-CN" altLang="en-US" sz="1800" dirty="0" smtClean="0">
                <a:sym typeface="+mn-ea"/>
              </a:rPr>
              <a:t>广义指所有的欲望，包括对财、色、名以及对解脱的欲望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b,</a:t>
            </a:r>
            <a:r>
              <a:rPr lang="zh-CN" altLang="en-US" sz="1800" dirty="0" smtClean="0">
                <a:sym typeface="+mn-ea"/>
              </a:rPr>
              <a:t>狭义的欲望，仅仅是对名、利等等的贪图心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问题：佛教徒的正确的生活模式是怎么样的？反观自心，是否有进步？</a:t>
            </a:r>
            <a:endParaRPr lang="en-US" altLang="zh-CN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0413" y="1785938"/>
            <a:ext cx="7059612" cy="4046537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《慧灯之光》第十册 《如何对治贪心》要点摘录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2</a:t>
            </a:r>
            <a:r>
              <a:rPr lang="zh-CN" altLang="en-US" sz="1800" dirty="0" smtClean="0">
                <a:sym typeface="+mn-ea"/>
              </a:rPr>
              <a:t>、贪欲心产生的因缘：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A, </a:t>
            </a:r>
            <a:r>
              <a:rPr lang="zh-CN" altLang="en-US" sz="1800" dirty="0" smtClean="0">
                <a:sym typeface="+mn-ea"/>
              </a:rPr>
              <a:t>内在因缘：每个凡夫相续中贪心的种子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问题：如何根除？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b="1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B</a:t>
            </a:r>
            <a:r>
              <a:rPr lang="zh-CN" altLang="en-US" sz="1800" dirty="0" smtClean="0">
                <a:sym typeface="+mn-ea"/>
              </a:rPr>
              <a:t>，外在因缘：引起贪欲的对境</a:t>
            </a:r>
            <a:endParaRPr lang="zh-CN" altLang="en-US" sz="1800" dirty="0" smtClean="0">
              <a:sym typeface="+mn-ea"/>
            </a:endParaRPr>
          </a:p>
          <a:p>
            <a:pPr>
              <a:buNone/>
            </a:pPr>
            <a:r>
              <a:rPr lang="zh-CN" altLang="en-US" sz="1800" dirty="0" smtClean="0">
                <a:sym typeface="+mn-ea"/>
              </a:rPr>
              <a:t>问题：如何断除？</a:t>
            </a:r>
            <a:endParaRPr lang="zh-CN" altLang="en-US" sz="1800" dirty="0" smtClean="0">
              <a:sym typeface="+mn-ea"/>
            </a:endParaRPr>
          </a:p>
          <a:p>
            <a:pPr>
              <a:buNone/>
            </a:pPr>
            <a:endParaRPr lang="zh-CN" altLang="en-US" sz="1800" dirty="0" smtClean="0">
              <a:sym typeface="+mn-ea"/>
            </a:endParaRPr>
          </a:p>
          <a:p>
            <a:pPr>
              <a:buNone/>
            </a:pPr>
            <a:r>
              <a:rPr lang="en-US" altLang="zh-CN" sz="1800" dirty="0" smtClean="0">
                <a:sym typeface="+mn-ea"/>
              </a:rPr>
              <a:t>C</a:t>
            </a:r>
            <a:r>
              <a:rPr lang="zh-CN" altLang="en-US" sz="1800" dirty="0" smtClean="0">
                <a:sym typeface="+mn-ea"/>
              </a:rPr>
              <a:t>，非理作意：因外因刺激而产生烦恼，也即不理性、不合理、不符合实际的观念</a:t>
            </a:r>
            <a:endParaRPr lang="zh-CN" altLang="en-US" sz="1800" dirty="0" smtClean="0">
              <a:sym typeface="+mn-ea"/>
            </a:endParaRPr>
          </a:p>
          <a:p>
            <a:pPr>
              <a:buNone/>
            </a:pPr>
            <a:r>
              <a:rPr lang="zh-CN" altLang="en-US" sz="1800" dirty="0" smtClean="0">
                <a:sym typeface="+mn-ea"/>
              </a:rPr>
              <a:t>问题：如何消除？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42988" y="10271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0413" y="1785938"/>
            <a:ext cx="7059612" cy="4046537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《慧灯之光》第十册 《如何对治贪心》要点摘录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3</a:t>
            </a:r>
            <a:r>
              <a:rPr lang="zh-CN" altLang="en-US" sz="1800" dirty="0" smtClean="0">
                <a:sym typeface="+mn-ea"/>
              </a:rPr>
              <a:t>、对治贪欲心的方法（世俗谛方法）：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A, </a:t>
            </a:r>
            <a:r>
              <a:rPr lang="zh-CN" altLang="en-US" sz="1800" dirty="0" smtClean="0">
                <a:sym typeface="+mn-ea"/>
              </a:rPr>
              <a:t>不净观</a:t>
            </a:r>
            <a:r>
              <a:rPr lang="en-US" altLang="zh-CN" sz="1800" dirty="0" smtClean="0">
                <a:sym typeface="+mn-ea"/>
              </a:rPr>
              <a:t>-- </a:t>
            </a:r>
            <a:r>
              <a:rPr lang="zh-CN" altLang="en-US" sz="1800" dirty="0" smtClean="0">
                <a:sym typeface="+mn-ea"/>
              </a:rPr>
              <a:t>特别针对对人的执着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en-US" altLang="zh-CN" sz="1800" dirty="0" smtClean="0">
                <a:sym typeface="+mn-ea"/>
              </a:rPr>
              <a:t>B, </a:t>
            </a:r>
            <a:r>
              <a:rPr lang="zh-CN" altLang="en-US" sz="1800" dirty="0" smtClean="0">
                <a:sym typeface="+mn-ea"/>
              </a:rPr>
              <a:t>无常观</a:t>
            </a:r>
            <a:r>
              <a:rPr lang="en-US" altLang="zh-CN" sz="1800" dirty="0" smtClean="0">
                <a:sym typeface="+mn-ea"/>
              </a:rPr>
              <a:t>-- </a:t>
            </a:r>
            <a:r>
              <a:rPr lang="zh-CN" altLang="en-US" sz="1800" dirty="0" smtClean="0">
                <a:sym typeface="+mn-ea"/>
              </a:rPr>
              <a:t>对人、物等等的执着通用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听上师讲公案：《入中论释》中的公案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问题：回顾过去所学，请问《宝性论》要求修行人做到的</a:t>
            </a:r>
            <a:r>
              <a:rPr lang="en-US" altLang="zh-CN" sz="1800" dirty="0" smtClean="0">
                <a:sym typeface="+mn-ea"/>
              </a:rPr>
              <a:t>‘</a:t>
            </a:r>
            <a:r>
              <a:rPr lang="zh-CN" altLang="en-US" sz="1800" dirty="0" smtClean="0">
                <a:sym typeface="+mn-ea"/>
              </a:rPr>
              <a:t>四想</a:t>
            </a:r>
            <a:r>
              <a:rPr lang="en-US" altLang="zh-CN" sz="1800" dirty="0" smtClean="0">
                <a:sym typeface="+mn-ea"/>
              </a:rPr>
              <a:t>’</a:t>
            </a:r>
            <a:r>
              <a:rPr lang="zh-CN" altLang="en-US" sz="1800" dirty="0" smtClean="0">
                <a:sym typeface="+mn-ea"/>
              </a:rPr>
              <a:t>是什么？</a:t>
            </a:r>
            <a:r>
              <a:rPr lang="en-US" altLang="zh-CN" sz="1800" dirty="0" smtClean="0">
                <a:sym typeface="+mn-ea"/>
              </a:rPr>
              <a:t>‘</a:t>
            </a:r>
            <a:r>
              <a:rPr lang="zh-CN" altLang="en-US" sz="1800" dirty="0" smtClean="0">
                <a:sym typeface="+mn-ea"/>
              </a:rPr>
              <a:t>我们都是精神病</a:t>
            </a:r>
            <a:r>
              <a:rPr lang="en-US" altLang="zh-CN" sz="1800" dirty="0" smtClean="0">
                <a:sym typeface="+mn-ea"/>
              </a:rPr>
              <a:t>’</a:t>
            </a:r>
            <a:r>
              <a:rPr lang="zh-CN" altLang="en-US" sz="1800" dirty="0" smtClean="0">
                <a:sym typeface="+mn-ea"/>
              </a:rPr>
              <a:t>吗？</a:t>
            </a:r>
            <a:endParaRPr lang="en-US" altLang="zh-CN" dirty="0"/>
          </a:p>
          <a:p>
            <a:pPr marL="6985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28383" y="808038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8480" y="1644015"/>
            <a:ext cx="8005445" cy="4895850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挖掘无尽藏：《佛法融入生活》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无论在现实生活中，还是在整个生命轮回当中，我们最大的三个问题是：第一，贪欲心：贪财、贪名、贪所有世间的东西，终日为名缰利锁所捆缚，这都叫做贪欲心，这是我们流转轮回最关键的因素之一；第二，自私心：为了一己私利而不惜损人利己，这也是非常严重的问题；第三，更严重的就是执著：对任何事物都患得患失，执持不放。正是因为这三个祸害，才让我们流转轮回无法解脱。而对治这三个问题的法门，才是真正的佛法。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altLang="en-US" sz="1800" dirty="0" smtClean="0">
                <a:sym typeface="+mn-ea"/>
              </a:rPr>
              <a:t>贪欲心的对治是出离心。有了出离心就可以断除或控制贪欲心；自私心的对治是菩提心。有了菩提心就可以减少或消灭自私心；执著的对治是证悟空性。证悟空性以后，包括贪欲、自私、执著在内的一切问题都会迎刃而解，所以证悟空性是最关键的。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endParaRPr sz="1800" dirty="0" smtClean="0"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lang="zh-CN" sz="1800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问题：</a:t>
            </a:r>
            <a:r>
              <a:rPr lang="zh-CN" sz="1800" dirty="0" smtClean="0">
                <a:sym typeface="+mn-ea"/>
              </a:rPr>
              <a:t>请结合因果规律，谈谈对三主要道修行次第的理解？另外，从十二缘起规律来说，贪心是哪一支，对应的是哪一对因果？</a:t>
            </a:r>
            <a:endParaRPr sz="1800" dirty="0" smtClean="0">
              <a:sym typeface="+mn-ea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59498" y="788988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68960" y="1786255"/>
            <a:ext cx="8005445" cy="4753610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案例分析：（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1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）顶生王公案（《贤愚经》）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r>
              <a:rPr lang="zh-CN" altLang="en-US" sz="1800" dirty="0" smtClean="0">
                <a:sym typeface="+mn-ea"/>
              </a:rPr>
              <a:t>顶生王本来获得了与帝释天平起平坐的权势，但他不满足，还想独自拥有三十三天的一切，因为产生了这样的恶念，结果当下耗尽自己的福德而堕落到南瞻部洲。临死时，有人问顶生王：“如果别人问起您是怎么死的，我们该怎样回答？”顶生王说：“就说他是因为不知满足，才落到如此地步的。”</a:t>
            </a:r>
            <a:endParaRPr lang="zh-CN" altLang="en-US" sz="18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endParaRPr lang="zh-CN" altLang="en-US" sz="18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r>
              <a:rPr lang="zh-CN" altLang="en-US" sz="1800" dirty="0" smtClean="0"/>
              <a:t>顶生王曾统领四大部洲四十亿年，以他的福德力，七天连续降下珍宝雨，后来他逐步发展到四天王天、忉利天，享尽了荣华富贵，但他仍然不知满足，欲独霸天庭，结果坠落而死。我们看到顶生王的贪欲是一级一级发展起来的，本来他享受福报，只是宿世福业成熟所致，不应再有非分企图。而他享福时，耽著利养，不知满足，因此由耽著心发展为贪婪心，想在享受上不断增长；进而又有饕餮心，对帝释的权位势力，心生羡慕；由权力欲膨胀又生起谋略心，想独霸天庭；以贪欲不知羞耻，不知从贪欲中出离，最终贪欲圆满，导致堕落。</a:t>
            </a:r>
            <a:endParaRPr lang="zh-CN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059498" y="788988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68960" y="1786255"/>
            <a:ext cx="8005445" cy="4753610"/>
          </a:xfrm>
        </p:spPr>
        <p:txBody>
          <a:bodyPr vert="horz" wrap="square" lIns="91440" tIns="45720" rIns="91440" bIns="45720" anchor="t"/>
          <a:lstStyle/>
          <a:p>
            <a:pPr>
              <a:buFont typeface="Wingdings" panose="05000000000000000000" charset="0"/>
              <a:buChar char="p"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案例分析： 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（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2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）桑嘎啦商主 （《释尊广传</a:t>
            </a:r>
            <a:r>
              <a:rPr lang="en-US" altLang="zh-CN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.</a:t>
            </a: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白莲花》）               </a:t>
            </a:r>
            <a:endParaRPr lang="zh-CN" altLang="en-US" dirty="0" smtClean="0">
              <a:solidFill>
                <a:schemeClr val="bg2">
                  <a:lumMod val="50000"/>
                </a:schemeClr>
              </a:solidFill>
              <a:sym typeface="+mn-ea"/>
            </a:endParaRPr>
          </a:p>
          <a:p>
            <a:pPr marL="69850" indent="0">
              <a:buFont typeface="Arial" panose="020B0604020202020204" pitchFamily="34" charset="0"/>
              <a:buNone/>
            </a:pPr>
            <a:r>
              <a:rPr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释迦佛因地时曾是一位名叫桑嘎拉的商主。一次，他带领五百人去海中取宝，误入了铜洲罗刹女的领地，和罗刹女们结婚，生儿育女。后来，他们发现了罗刹女的真相，就一起骑上一匹具有神力的骏马王准备逃跑，这时打扮得美丽妖艳的罗刹女们携带着儿女赶来对商人们高声喊道：“恳请你们能把我们当作家属，我们已经没有任何家人亲戚，只有你们可以作我们的怙主、依投处、无偏亲友。这些是你们所有的饮食、妙衣、住处、珍宝、金银、右旋海螺……，请与我辈女人共享幸福生活。如果你们已经不再需要我们，那也请你们无论如何要把儿女一同带走。”商人们听后，有些开始生出“我的妻子”的念头，有些想到儿女，有些想起饮食等物，结果这些人全部落马，众罗刹女顷刻就把他们全部吃光，只有桑嘎拉一人无思无念，顺利返回。</a:t>
            </a:r>
            <a:endParaRPr sz="1800" dirty="0" smtClean="0">
              <a:sym typeface="+mn-ea"/>
            </a:endParaRPr>
          </a:p>
          <a:p>
            <a:pPr marL="69850" indent="0">
              <a:buFont typeface="Wingdings" panose="05000000000000000000" charset="0"/>
              <a:buNone/>
            </a:pPr>
            <a:r>
              <a:rPr lang="zh-CN" altLang="en-US" dirty="0" smtClean="0">
                <a:solidFill>
                  <a:schemeClr val="bg2">
                    <a:lumMod val="50000"/>
                  </a:schemeClr>
                </a:solidFill>
                <a:sym typeface="+mn-ea"/>
              </a:rPr>
              <a:t>   </a:t>
            </a:r>
            <a:r>
              <a:rPr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其实我们现在所处的世界就是罗刹世界。物质异常繁荣，色声欲尘令人眼花缭乱，到处充满了诱惑</a:t>
            </a:r>
            <a:r>
              <a:rPr 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...我们凡夫无始以来就对五欲有强烈的贪执习气，认为这是恒常、真实、净的，深陷其中不能自拔，由此长劫受生在六道中，备受苦恼。欲求解脱的人只有像桑嘎拉那样于欲尘无著无染，一心出离，才有希望。	</a:t>
            </a:r>
            <a:endParaRPr sz="18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9808" y="760413"/>
            <a:ext cx="7024687" cy="758825"/>
          </a:xfrm>
        </p:spPr>
        <p:txBody>
          <a:bodyPr vert="horz" wrap="square" lIns="91440" tIns="45720" rIns="91440" bIns="45720" anchor="b"/>
          <a:lstStyle/>
          <a:p>
            <a:r>
              <a:rPr lang="zh-CN" dirty="0"/>
              <a:t>十不善意三业之贪心 </a:t>
            </a:r>
            <a:endParaRPr lang="zh-CN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21970" y="1786255"/>
            <a:ext cx="7981315" cy="4046220"/>
          </a:xfrm>
        </p:spPr>
        <p:txBody>
          <a:bodyPr vert="horz" wrap="square" lIns="91440" tIns="45720" rIns="91440" bIns="45720" anchor="t"/>
          <a:lstStyle/>
          <a:p>
            <a:pPr>
              <a:buNone/>
            </a:pPr>
            <a:r>
              <a:rPr lang="zh-CN" altLang="en-US" b="1" dirty="0" smtClean="0">
                <a:solidFill>
                  <a:schemeClr val="bg2">
                    <a:lumMod val="50000"/>
                  </a:schemeClr>
                </a:solidFill>
              </a:rPr>
              <a:t>《大圆满前行引导文》原文浏览</a:t>
            </a:r>
            <a:endParaRPr lang="en-US" altLang="zh-CN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69850" indent="0">
              <a:buNone/>
            </a:pPr>
            <a:r>
              <a:rPr lang="en-US" altLang="zh-CN" dirty="0" smtClean="0"/>
              <a:t>   </a:t>
            </a:r>
            <a:r>
              <a:rPr lang="en-US" altLang="zh-CN" sz="1800" dirty="0" smtClean="0"/>
              <a:t>1</a:t>
            </a:r>
            <a:r>
              <a:rPr lang="zh-CN" altLang="en-US" sz="1800" dirty="0" smtClean="0"/>
              <a:t>、定义：</a:t>
            </a:r>
            <a:r>
              <a:rPr lang="en-US" altLang="zh-CN" sz="1800" dirty="0" smtClean="0"/>
              <a:t>“</a:t>
            </a:r>
            <a:r>
              <a:rPr sz="1800" dirty="0"/>
              <a:t>对于他人的财物，心里打着“如果这财物为我所有那该多好”的如意算盘，并且三番五次地思量：我有什么办法才能将这份财产弄到手中据为己有呢？诸如此类凡是对别人的财物生起谋求的心态都属于是贪心。</a:t>
            </a:r>
            <a:endParaRPr sz="1800" dirty="0"/>
          </a:p>
          <a:p>
            <a:pPr marL="69850" indent="0">
              <a:buNone/>
            </a:pPr>
            <a:endParaRPr sz="1800" dirty="0"/>
          </a:p>
          <a:p>
            <a:pPr marL="69850" indent="0">
              <a:buNone/>
            </a:pPr>
            <a:r>
              <a:rPr sz="1800" dirty="0"/>
              <a:t>   </a:t>
            </a:r>
            <a:r>
              <a:rPr lang="en-US" sz="1800" dirty="0"/>
              <a:t>2</a:t>
            </a:r>
            <a:r>
              <a:rPr lang="zh-CN" altLang="en-US" sz="1800" dirty="0"/>
              <a:t>、异熟果：</a:t>
            </a:r>
            <a:r>
              <a:rPr lang="en-US" altLang="zh-CN" sz="1800" dirty="0"/>
              <a:t>“</a:t>
            </a:r>
            <a:r>
              <a:rPr sz="1800" dirty="0"/>
              <a:t>如果是以贪心的驱使而造成的，就会投生为饿鬼</a:t>
            </a:r>
            <a:r>
              <a:rPr lang="en-US" sz="1800" dirty="0"/>
              <a:t>”</a:t>
            </a:r>
            <a:endParaRPr lang="en-US" sz="1800" dirty="0"/>
          </a:p>
          <a:p>
            <a:pPr marL="69850" indent="0">
              <a:buNone/>
            </a:pPr>
            <a:r>
              <a:rPr lang="en-US" sz="1800" dirty="0"/>
              <a:t>“</a:t>
            </a:r>
            <a:r>
              <a:rPr sz="1800" dirty="0"/>
              <a:t>即便幸得人身，也是相貌丑陋、贫穷可怜，虽有财富也易毁尽，而且由于贪欲作障而使心中所愿一无所成，生于恶劣的环境，常成为具贪心者。</a:t>
            </a:r>
            <a:r>
              <a:rPr lang="en-US" sz="1800" dirty="0"/>
              <a:t>”</a:t>
            </a:r>
            <a:r>
              <a:rPr 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《藏传净土法讲记》</a:t>
            </a:r>
            <a:r>
              <a:rPr 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en-US" sz="1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69850" indent="0">
              <a:buNone/>
            </a:pPr>
            <a:endParaRPr sz="1800" dirty="0"/>
          </a:p>
          <a:p>
            <a:pPr marL="69850" indent="0">
              <a:buNone/>
            </a:pPr>
            <a:r>
              <a:rPr lang="zh-CN" altLang="en-US" sz="1800" dirty="0"/>
              <a:t>   </a:t>
            </a:r>
            <a:r>
              <a:rPr lang="en-US" altLang="zh-CN" sz="1800" dirty="0"/>
              <a:t>3</a:t>
            </a:r>
            <a:r>
              <a:rPr lang="zh-CN" altLang="en-US" sz="1800" dirty="0"/>
              <a:t>、贪心的感受等流果：</a:t>
            </a:r>
            <a:r>
              <a:rPr sz="1800" dirty="0"/>
              <a:t>凡事不能称心如意，经常事与愿违，遭遇不幸</a:t>
            </a:r>
            <a:endParaRPr sz="1800" dirty="0"/>
          </a:p>
          <a:p>
            <a:pPr marL="69850" indent="0">
              <a:buNone/>
            </a:pPr>
            <a:endParaRPr sz="1800" dirty="0"/>
          </a:p>
          <a:p>
            <a:pPr marL="69850" indent="0">
              <a:buNone/>
            </a:pPr>
            <a:r>
              <a:rPr sz="1800" dirty="0"/>
              <a:t>   </a:t>
            </a:r>
            <a:r>
              <a:rPr lang="en-US" altLang="zh-CN" sz="1800" dirty="0">
                <a:sym typeface="+mn-ea"/>
              </a:rPr>
              <a:t>4</a:t>
            </a:r>
            <a:r>
              <a:rPr lang="zh-CN" altLang="en-US" sz="1800" dirty="0">
                <a:sym typeface="+mn-ea"/>
              </a:rPr>
              <a:t>、贪心的增上果：</a:t>
            </a:r>
            <a:r>
              <a:rPr sz="1800" dirty="0">
                <a:sym typeface="+mn-ea"/>
              </a:rPr>
              <a:t>以贪心感得，将来的生处庄稼荒芜，地时恶劣的痛苦层出不穷</a:t>
            </a:r>
            <a:br>
              <a:rPr sz="1800" dirty="0"/>
            </a:br>
            <a:r>
              <a:rPr lang="zh-CN" altLang="en-US" dirty="0" smtClean="0"/>
              <a:t>   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0</TotalTime>
  <Words>2686</Words>
  <Application>WPS 演示</Application>
  <PresentationFormat>On-screen Show (4:3)</PresentationFormat>
  <Paragraphs>150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Century Gothic</vt:lpstr>
      <vt:lpstr>Wingdings 2</vt:lpstr>
      <vt:lpstr>华文隶书</vt:lpstr>
      <vt:lpstr>Wingdings</vt:lpstr>
      <vt:lpstr>Arial Unicode MS</vt:lpstr>
      <vt:lpstr>Calibri</vt:lpstr>
      <vt:lpstr>隶书</vt:lpstr>
      <vt:lpstr>楷体</vt:lpstr>
      <vt:lpstr>DFKai-SB</vt:lpstr>
      <vt:lpstr>奥斯汀</vt:lpstr>
      <vt:lpstr>发心偈</vt:lpstr>
      <vt:lpstr>PowerPoint 演示文稿</vt:lpstr>
      <vt:lpstr>十不善意三业之贪心 </vt:lpstr>
      <vt:lpstr>十不善意三业之贪心 </vt:lpstr>
      <vt:lpstr>十不善意三业之贪心 </vt:lpstr>
      <vt:lpstr>十不善意三业之贪心 </vt:lpstr>
      <vt:lpstr>十不善意三业之贪心 </vt:lpstr>
      <vt:lpstr>十不善意三业之贪心 </vt:lpstr>
      <vt:lpstr>十不善意三业之贪心 </vt:lpstr>
      <vt:lpstr>十不善意三业之贪心 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赵娟</cp:lastModifiedBy>
  <cp:revision>292</cp:revision>
  <dcterms:created xsi:type="dcterms:W3CDTF">2016-07-06T00:16:00Z</dcterms:created>
  <dcterms:modified xsi:type="dcterms:W3CDTF">2018-07-07T02:08:15Z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2052-10.1.0.7401</vt:lpwstr>
  </property>
</Properties>
</file>