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56" r:id="rId4"/>
    <p:sldId id="280" r:id="rId5"/>
    <p:sldId id="257" r:id="rId6"/>
    <p:sldId id="277" r:id="rId7"/>
    <p:sldId id="293" r:id="rId8"/>
    <p:sldId id="298" r:id="rId9"/>
    <p:sldId id="258" r:id="rId10"/>
    <p:sldId id="297" r:id="rId11"/>
    <p:sldId id="282" r:id="rId12"/>
    <p:sldId id="283" r:id="rId13"/>
    <p:sldId id="278" r:id="rId14"/>
    <p:sldId id="266" r:id="rId15"/>
    <p:sldId id="267" r:id="rId16"/>
    <p:sldId id="268" r:id="rId17"/>
    <p:sldId id="279" r:id="rId18"/>
    <p:sldId id="270" r:id="rId19"/>
    <p:sldId id="292" r:id="rId20"/>
    <p:sldId id="301" r:id="rId21"/>
    <p:sldId id="302" r:id="rId22"/>
    <p:sldId id="271" r:id="rId23"/>
    <p:sldId id="299" r:id="rId24"/>
    <p:sldId id="300" r:id="rId25"/>
    <p:sldId id="272" r:id="rId26"/>
    <p:sldId id="273" r:id="rId27"/>
    <p:sldId id="274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6"/>
    <p:restoredTop sz="94690"/>
  </p:normalViewPr>
  <p:slideViewPr>
    <p:cSldViewPr snapToGrid="0" snapToObjects="1">
      <p:cViewPr>
        <p:scale>
          <a:sx n="96" d="100"/>
          <a:sy n="96" d="100"/>
        </p:scale>
        <p:origin x="-154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5" name="Picture 14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7" name="Picture 16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>
            <a:fillRect/>
          </a:stretch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24" name="Picture 23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8" name="Picture 17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4" name="Picture 13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16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pic>
        <p:nvPicPr>
          <p:cNvPr id="22" name="Picture 21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>
            <a:fillRect/>
          </a:stretch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3.jpeg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7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>
            <a:fillRect/>
          </a:stretch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hyperlink" Target="https://www.zhibeifw.com/jx/kt/jt/zcjtfjj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5020576" y="414068"/>
            <a:ext cx="6142006" cy="534838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dirty="0"/>
              <a:t>发心偈</a:t>
            </a:r>
            <a:endParaRPr kumimoji="1"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5400136" y="1121434"/>
            <a:ext cx="5434641" cy="49187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dirty="0">
              <a:latin typeface="+mn-ea"/>
              <a:cs typeface="华文隶书" panose="02010800040101010101" charset="-122"/>
            </a:endParaRP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7" y="307198"/>
            <a:ext cx="3950082" cy="5733024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嗔恨</a:t>
            </a:r>
            <a:r>
              <a:rPr lang="zh-CN" altLang="en-US" dirty="0" smtClean="0"/>
              <a:t>心的对境分类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1637969"/>
            <a:ext cx="9603275" cy="4373217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dirty="0" smtClean="0"/>
              <a:t>对人和所有有情众生</a:t>
            </a: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对有情众</a:t>
            </a:r>
            <a:r>
              <a:rPr lang="zh-CN" altLang="en-US" dirty="0" smtClean="0"/>
              <a:t>生之外的无情的物质，如噪音等</a:t>
            </a: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 smtClean="0"/>
              <a:t>对鬼神非人等生嗔恨或者恐惧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--《</a:t>
            </a:r>
            <a:r>
              <a:rPr lang="zh-CN" altLang="en-US" dirty="0" smtClean="0"/>
              <a:t>如何对治嗔恨心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视频</a:t>
            </a: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最为严重的是对诸佛</a:t>
            </a:r>
            <a:r>
              <a:rPr lang="zh-CN" altLang="en-US" dirty="0" smtClean="0"/>
              <a:t>菩萨</a:t>
            </a:r>
            <a:r>
              <a:rPr lang="zh-CN" altLang="en-US" dirty="0"/>
              <a:t>、上师、父母等严厉的对境怀有恶毒之心</a:t>
            </a:r>
            <a:r>
              <a:rPr lang="zh-CN" altLang="en-US" dirty="0" smtClean="0"/>
              <a:t>。</a:t>
            </a:r>
            <a:r>
              <a:rPr lang="zh-CN" altLang="en-US" dirty="0"/>
              <a:t>乃至对</a:t>
            </a:r>
            <a:r>
              <a:rPr lang="zh-CN" altLang="en-US" dirty="0" smtClean="0"/>
              <a:t>佛像</a:t>
            </a:r>
            <a:r>
              <a:rPr lang="zh-CN" altLang="en-US" dirty="0"/>
              <a:t>、佛经、佛塔等三宝所依产生恶心或以轻</a:t>
            </a:r>
            <a:r>
              <a:rPr lang="zh-CN" altLang="en-US" dirty="0" smtClean="0"/>
              <a:t>慢心</a:t>
            </a:r>
            <a:r>
              <a:rPr lang="zh-CN" altLang="en-US" dirty="0"/>
              <a:t>毁谤，后果都将是在地狱中感受无边的痛苦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 smtClean="0"/>
              <a:t>对于</a:t>
            </a:r>
            <a:r>
              <a:rPr lang="zh-CN" altLang="en-US" dirty="0"/>
              <a:t>旁生在内的有</a:t>
            </a:r>
            <a:r>
              <a:rPr lang="zh-CN" altLang="en-US" dirty="0" smtClean="0"/>
              <a:t>情</a:t>
            </a: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 smtClean="0"/>
              <a:t>对</a:t>
            </a:r>
            <a:r>
              <a:rPr lang="zh-CN" altLang="en-US" dirty="0"/>
              <a:t>自己或施主的怨敌魔</a:t>
            </a:r>
            <a:r>
              <a:rPr lang="zh-CN" altLang="en-US" dirty="0" smtClean="0"/>
              <a:t>障</a:t>
            </a:r>
            <a:endParaRPr lang="en-US" altLang="zh-CN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altLang="zh-CN" dirty="0" smtClean="0"/>
              <a:t>--《</a:t>
            </a:r>
            <a:r>
              <a:rPr lang="zh-CN" altLang="en-US" dirty="0" smtClean="0"/>
              <a:t>藏传净土法</a:t>
            </a:r>
            <a:r>
              <a:rPr lang="en-US" altLang="zh-CN" dirty="0" smtClean="0"/>
              <a:t>》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97146" y="1656272"/>
            <a:ext cx="10351699" cy="38094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/>
              <a:t>学习索达吉堪布</a:t>
            </a:r>
            <a:r>
              <a:rPr lang="en-US" altLang="en-US" sz="2800" dirty="0" smtClean="0"/>
              <a:t>《</a:t>
            </a:r>
            <a:r>
              <a:rPr lang="zh-CN" altLang="en-US" sz="2800" dirty="0" smtClean="0"/>
              <a:t>藏传净土法</a:t>
            </a:r>
            <a:r>
              <a:rPr lang="en-US" altLang="en-US" sz="2800" dirty="0" smtClean="0"/>
              <a:t>》</a:t>
            </a:r>
            <a:r>
              <a:rPr lang="zh-CN" altLang="en-US" sz="2800" dirty="0" smtClean="0"/>
              <a:t>第</a:t>
            </a:r>
            <a:r>
              <a:rPr lang="en-US" altLang="zh-CN" sz="2800" dirty="0" smtClean="0"/>
              <a:t>61</a:t>
            </a:r>
            <a:r>
              <a:rPr lang="zh-CN" altLang="en-US" sz="2800" dirty="0" smtClean="0"/>
              <a:t>课</a:t>
            </a:r>
            <a:r>
              <a:rPr lang="en-US" altLang="en-US" sz="2800" dirty="0" smtClean="0"/>
              <a:t>之</a:t>
            </a:r>
            <a:r>
              <a:rPr lang="en-US" altLang="en-US" sz="2800" dirty="0"/>
              <a:t>相关开</a:t>
            </a:r>
            <a:r>
              <a:rPr lang="en-US" altLang="en-US" sz="2800" dirty="0" smtClean="0"/>
              <a:t>示</a:t>
            </a:r>
            <a:r>
              <a:rPr lang="zh-CN" altLang="en-US" sz="2800" dirty="0" smtClean="0"/>
              <a:t>，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 smtClean="0"/>
              <a:t>（</a:t>
            </a:r>
            <a:r>
              <a:rPr lang="en-US" altLang="zh-CN" sz="2800" dirty="0" smtClean="0"/>
              <a:t>62</a:t>
            </a:r>
            <a:r>
              <a:rPr lang="zh-CN" altLang="en-US" sz="2800" dirty="0" smtClean="0"/>
              <a:t>课自学）</a:t>
            </a:r>
            <a:r>
              <a:rPr lang="en-US" altLang="en-US" sz="2800" dirty="0" smtClean="0"/>
              <a:t>：</a:t>
            </a:r>
            <a:endParaRPr lang="en-US" altLang="en-US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altLang="en-US" sz="2800" u="sng" dirty="0">
                <a:solidFill>
                  <a:srgbClr val="0070C0"/>
                </a:solidFill>
                <a:hlinkClick r:id="rId1"/>
              </a:rPr>
              <a:t>https://www.zhibeifw.com/jx/kt/jt/zcjtfjj</a:t>
            </a:r>
            <a:r>
              <a:rPr lang="en-CA" altLang="en-US" sz="2800" u="sng" dirty="0" smtClean="0">
                <a:solidFill>
                  <a:srgbClr val="0070C0"/>
                </a:solidFill>
                <a:hlinkClick r:id="rId1"/>
              </a:rPr>
              <a:t>/</a:t>
            </a:r>
            <a:endParaRPr lang="en-CA" altLang="en-US" sz="2800" u="sng" dirty="0" smtClean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en-US" sz="2800" u="sng" dirty="0">
              <a:solidFill>
                <a:srgbClr val="00B0F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第二阶段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/>
              <a:t>思</a:t>
            </a:r>
            <a:r>
              <a:rPr lang="en-US" altLang="en-US" sz="2800" dirty="0" smtClean="0"/>
              <a:t>维</a:t>
            </a:r>
            <a:r>
              <a:rPr lang="zh-CN" altLang="en-US" sz="2800" dirty="0" smtClean="0"/>
              <a:t>害心</a:t>
            </a:r>
            <a:r>
              <a:rPr lang="en-US" altLang="en-US" sz="2800" dirty="0" smtClean="0"/>
              <a:t>的</a:t>
            </a:r>
            <a:r>
              <a:rPr lang="en-US" altLang="en-US" sz="2800" dirty="0"/>
              <a:t>果报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害心</a:t>
            </a:r>
            <a:r>
              <a:rPr lang="en-US" altLang="en-US" dirty="0" smtClean="0"/>
              <a:t>的</a:t>
            </a:r>
            <a:r>
              <a:rPr lang="en-US" altLang="en-US" dirty="0"/>
              <a:t>果报 – 异熟果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/>
              <a:t>害心是由三毒产生，主要是由嗔心引起</a:t>
            </a:r>
            <a:r>
              <a:rPr lang="zh-CN" altLang="en-US" sz="2400" dirty="0" smtClean="0"/>
              <a:t>，它</a:t>
            </a:r>
            <a:r>
              <a:rPr lang="zh-CN" altLang="en-US" sz="2400" dirty="0"/>
              <a:t>的异熟果报是堕入三恶趣中，从恶趣出来</a:t>
            </a:r>
            <a:r>
              <a:rPr lang="zh-CN" altLang="en-US" sz="2400" dirty="0" smtClean="0"/>
              <a:t>以后</a:t>
            </a:r>
            <a:r>
              <a:rPr lang="zh-CN" altLang="en-US" sz="2400" dirty="0"/>
              <a:t>还将感受不悦意的余报。如</a:t>
            </a:r>
            <a:r>
              <a:rPr lang="en-US" altLang="zh-CN" sz="2400" dirty="0"/>
              <a:t>《</a:t>
            </a:r>
            <a:r>
              <a:rPr lang="zh-CN" altLang="en-US" sz="2400" dirty="0"/>
              <a:t>华严经</a:t>
            </a:r>
            <a:r>
              <a:rPr lang="en-US" altLang="zh-CN" sz="2400" dirty="0"/>
              <a:t>》</a:t>
            </a:r>
            <a:r>
              <a:rPr lang="zh-CN" altLang="en-US" sz="2400" dirty="0"/>
              <a:t>云</a:t>
            </a:r>
            <a:r>
              <a:rPr lang="zh-CN" altLang="en-US" sz="2400" dirty="0" smtClean="0"/>
              <a:t>：“</a:t>
            </a:r>
            <a:r>
              <a:rPr lang="zh-CN" altLang="en-US" sz="2400" dirty="0"/>
              <a:t>嗔恚之罪，亦令众生堕三恶道。若生人中</a:t>
            </a:r>
            <a:r>
              <a:rPr lang="zh-CN" altLang="en-US" sz="2400" dirty="0" smtClean="0"/>
              <a:t>，得</a:t>
            </a:r>
            <a:r>
              <a:rPr lang="zh-CN" altLang="en-US" sz="2400" dirty="0"/>
              <a:t>二种果报：一者常被他人求其长短，二者</a:t>
            </a:r>
            <a:r>
              <a:rPr lang="zh-CN" altLang="en-US" sz="2400" dirty="0" smtClean="0"/>
              <a:t>恒被</a:t>
            </a:r>
            <a:r>
              <a:rPr lang="zh-CN" altLang="en-US" sz="2400" dirty="0"/>
              <a:t>于他之所恼害</a:t>
            </a:r>
            <a:r>
              <a:rPr lang="zh-CN" altLang="en-US" sz="2400" dirty="0" smtClean="0"/>
              <a:t>。”</a:t>
            </a:r>
            <a:endParaRPr lang="en-US" altLang="zh-CN" sz="2400" dirty="0" smtClean="0"/>
          </a:p>
          <a:p>
            <a:r>
              <a:rPr lang="zh-CN" altLang="en-US" sz="2400" dirty="0"/>
              <a:t>（</a:t>
            </a:r>
            <a:r>
              <a:rPr lang="zh-CN" altLang="en-US" sz="2400" dirty="0" smtClean="0"/>
              <a:t>有</a:t>
            </a:r>
            <a:r>
              <a:rPr lang="zh-CN" altLang="en-US" sz="2400" dirty="0"/>
              <a:t>的人本来没有做坏事，</a:t>
            </a:r>
            <a:r>
              <a:rPr lang="zh-CN" altLang="en-US" sz="2400" dirty="0" smtClean="0"/>
              <a:t>可是</a:t>
            </a:r>
            <a:r>
              <a:rPr lang="zh-CN" altLang="en-US" sz="2400" dirty="0"/>
              <a:t>人们总是说他的长短是非，他经常无故被</a:t>
            </a:r>
            <a:r>
              <a:rPr lang="zh-CN" altLang="en-US" sz="2400" dirty="0" smtClean="0"/>
              <a:t>冤枉</a:t>
            </a:r>
            <a:r>
              <a:rPr lang="zh-CN" altLang="en-US" sz="2400" dirty="0"/>
              <a:t>、受到攻击迫害，这就是往昔生害心的果报</a:t>
            </a:r>
            <a:r>
              <a:rPr lang="zh-CN" altLang="en-US" sz="2400" dirty="0" smtClean="0"/>
              <a:t>。）</a:t>
            </a:r>
            <a:endParaRPr 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害心</a:t>
            </a:r>
            <a:r>
              <a:rPr lang="en-US" altLang="en-US" dirty="0" smtClean="0"/>
              <a:t>的</a:t>
            </a:r>
            <a:r>
              <a:rPr lang="en-US" altLang="en-US" dirty="0"/>
              <a:t>果报 – 等流果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69" y="1796995"/>
            <a:ext cx="9603275" cy="378482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/>
              <a:t>感受等流</a:t>
            </a:r>
            <a:r>
              <a:rPr lang="en-US" altLang="en-US" sz="2400" dirty="0" smtClean="0"/>
              <a:t>果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/>
              <a:t>来</a:t>
            </a:r>
            <a:r>
              <a:rPr lang="zh-CN" altLang="en-US" sz="2400" dirty="0"/>
              <a:t>世即使侥幸获得人身，相貌也会非常</a:t>
            </a:r>
            <a:r>
              <a:rPr lang="zh-CN" altLang="en-US" sz="2400" dirty="0" smtClean="0"/>
              <a:t>丑陋</a:t>
            </a:r>
            <a:endParaRPr lang="en-US" altLang="zh-CN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/>
              <a:t>愚</a:t>
            </a:r>
            <a:r>
              <a:rPr lang="zh-CN" altLang="en-US" sz="2400" dirty="0"/>
              <a:t>昧无</a:t>
            </a:r>
            <a:r>
              <a:rPr lang="zh-CN" altLang="en-US" sz="2400" dirty="0" smtClean="0"/>
              <a:t>知</a:t>
            </a:r>
            <a:endParaRPr lang="en-US" altLang="zh-CN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/>
              <a:t>身心常为种种痛</a:t>
            </a:r>
            <a:r>
              <a:rPr lang="zh-CN" altLang="en-US" sz="2400" dirty="0" smtClean="0"/>
              <a:t>苦所逼</a:t>
            </a:r>
            <a:endParaRPr lang="en-US" altLang="zh-CN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/>
              <a:t>受</a:t>
            </a:r>
            <a:r>
              <a:rPr lang="zh-CN" altLang="en-US" sz="2400" dirty="0"/>
              <a:t>到众人的憎</a:t>
            </a:r>
            <a:r>
              <a:rPr lang="zh-CN" altLang="en-US" sz="2400" dirty="0" smtClean="0"/>
              <a:t>恨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zh-CN" altLang="en-US" sz="2400" dirty="0"/>
              <a:t>同</a:t>
            </a:r>
            <a:r>
              <a:rPr lang="zh-CN" altLang="en-US" sz="2400" dirty="0" smtClean="0"/>
              <a:t>行等流果：</a:t>
            </a:r>
            <a:endParaRPr lang="en-US" altLang="zh-CN" sz="2400" dirty="0" smtClean="0"/>
          </a:p>
          <a:p>
            <a:r>
              <a:rPr lang="zh-CN" altLang="en-US" sz="2400" dirty="0"/>
              <a:t>由于往昔的串习力，生害心者生生世世</a:t>
            </a:r>
            <a:r>
              <a:rPr lang="zh-CN" altLang="en-US" sz="2400" dirty="0" smtClean="0"/>
              <a:t>唯有</a:t>
            </a:r>
            <a:r>
              <a:rPr lang="zh-CN" altLang="en-US" sz="2400" dirty="0"/>
              <a:t>生起害心，无有生起慈心的机会。</a:t>
            </a: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害心</a:t>
            </a:r>
            <a:r>
              <a:rPr lang="en-US" altLang="en-US" dirty="0" smtClean="0"/>
              <a:t>的</a:t>
            </a:r>
            <a:r>
              <a:rPr lang="en-US" altLang="en-US" dirty="0"/>
              <a:t>果报 – 增上果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600" dirty="0"/>
              <a:t>生害心者来世将转生于空旷恐怖、边鄙</a:t>
            </a:r>
            <a:r>
              <a:rPr lang="zh-CN" altLang="en-US" sz="2600" dirty="0" smtClean="0"/>
              <a:t>野蛮</a:t>
            </a:r>
            <a:r>
              <a:rPr lang="zh-CN" altLang="en-US" sz="2600" dirty="0"/>
              <a:t>、时有争论的环境中，比如以色列等经常</a:t>
            </a:r>
            <a:r>
              <a:rPr lang="zh-CN" altLang="en-US" sz="2600" dirty="0" smtClean="0"/>
              <a:t>发生</a:t>
            </a:r>
            <a:r>
              <a:rPr lang="zh-CN" altLang="en-US" sz="2600" dirty="0"/>
              <a:t>战争的国家。这种人经常惨遭礌石兵刃而</a:t>
            </a:r>
            <a:r>
              <a:rPr lang="zh-CN" altLang="en-US" sz="2600" dirty="0" smtClean="0"/>
              <a:t>横死</a:t>
            </a:r>
            <a:r>
              <a:rPr lang="zh-CN" altLang="en-US" sz="2600" dirty="0"/>
              <a:t>。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第三阶段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/>
              <a:t>忏悔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31652" y="1690778"/>
            <a:ext cx="10196423" cy="343331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坚信因果，</a:t>
            </a:r>
            <a:r>
              <a:rPr lang="zh-CN" altLang="en-US" sz="2400" dirty="0"/>
              <a:t>恶有恶报，有这样的罪过就一定有这样的果报。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结</a:t>
            </a:r>
            <a:r>
              <a:rPr lang="en-US" altLang="en-US" sz="2400" dirty="0"/>
              <a:t>合自身，尽量忆起所</a:t>
            </a:r>
            <a:r>
              <a:rPr lang="en-US" altLang="en-US" sz="2400" dirty="0" smtClean="0"/>
              <a:t>有</a:t>
            </a:r>
            <a:r>
              <a:rPr lang="zh-CN" altLang="en-US" sz="2400" dirty="0" smtClean="0"/>
              <a:t>发过的害心和恶愿</a:t>
            </a:r>
            <a:r>
              <a:rPr lang="en-US" altLang="en-US" sz="2400" dirty="0" smtClean="0"/>
              <a:t>，</a:t>
            </a:r>
            <a:r>
              <a:rPr lang="en-US" altLang="en-US" sz="2400" dirty="0"/>
              <a:t>从无始生死以来，能忆起的、不能忆起的，自作的、教他做的、见作随喜的所</a:t>
            </a:r>
            <a:r>
              <a:rPr lang="en-US" altLang="en-US" sz="2400" dirty="0" smtClean="0"/>
              <a:t>有</a:t>
            </a:r>
            <a:r>
              <a:rPr lang="zh-CN" altLang="en-US" sz="2400" dirty="0" smtClean="0"/>
              <a:t>害心</a:t>
            </a:r>
            <a:r>
              <a:rPr lang="en-US" altLang="en-US" sz="2400" dirty="0" smtClean="0"/>
              <a:t>，</a:t>
            </a:r>
            <a:r>
              <a:rPr lang="en-US" altLang="en-US" sz="2400" dirty="0"/>
              <a:t>都要诚心诚意地忏</a:t>
            </a:r>
            <a:r>
              <a:rPr lang="en-US" altLang="en-US" sz="2400" dirty="0" smtClean="0"/>
              <a:t>悔</a:t>
            </a:r>
            <a:r>
              <a:rPr lang="zh-CN" altLang="en-US" sz="2400" dirty="0" smtClean="0"/>
              <a:t>，并且把所做的所有善行的功德回向给伤害过的众生</a:t>
            </a:r>
            <a:r>
              <a:rPr lang="en-US" altLang="en-US" sz="2400" dirty="0" smtClean="0"/>
              <a:t>。</a:t>
            </a:r>
            <a:endParaRPr lang="en-CA" altLang="en-US" sz="2400" dirty="0"/>
          </a:p>
          <a:p>
            <a:endParaRPr lang="en-CA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31652" y="1690778"/>
            <a:ext cx="10196423" cy="3433313"/>
          </a:xfrm>
        </p:spPr>
        <p:txBody>
          <a:bodyPr>
            <a:normAutofit/>
          </a:bodyPr>
          <a:lstStyle/>
          <a:p>
            <a:r>
              <a:rPr lang="zh-CN" altLang="en-US" sz="2400" dirty="0" smtClean="0"/>
              <a:t>我</a:t>
            </a:r>
            <a:r>
              <a:rPr lang="zh-CN" altLang="en-US" sz="2400" dirty="0"/>
              <a:t>们一定要护</a:t>
            </a:r>
            <a:r>
              <a:rPr lang="zh-CN" altLang="en-US" sz="2400" dirty="0" smtClean="0"/>
              <a:t>持自</a:t>
            </a:r>
            <a:r>
              <a:rPr lang="zh-CN" altLang="en-US" sz="2400" dirty="0"/>
              <a:t>己的心，对殊胜的对境要生善念，千万不</a:t>
            </a:r>
            <a:r>
              <a:rPr lang="zh-CN" altLang="en-US" sz="2400" dirty="0" smtClean="0"/>
              <a:t>要生</a:t>
            </a:r>
            <a:r>
              <a:rPr lang="zh-CN" altLang="en-US" sz="2400" dirty="0"/>
              <a:t>恶念，如果生了恶念，一定要当下遮止并</a:t>
            </a:r>
            <a:r>
              <a:rPr lang="zh-CN" altLang="en-US" sz="2400" dirty="0" smtClean="0"/>
              <a:t>立即</a:t>
            </a:r>
            <a:r>
              <a:rPr lang="zh-CN" altLang="en-US" sz="2400" dirty="0"/>
              <a:t>忏悔。凡夫人不可能起心动念都是善心，</a:t>
            </a:r>
            <a:r>
              <a:rPr lang="zh-CN" altLang="en-US" sz="2400" dirty="0" smtClean="0"/>
              <a:t>一点</a:t>
            </a:r>
            <a:r>
              <a:rPr lang="zh-CN" altLang="en-US" sz="2400" dirty="0"/>
              <a:t>贪嗔痴的念头都不产生，但只要能恒时观</a:t>
            </a:r>
            <a:r>
              <a:rPr lang="zh-CN" altLang="en-US" sz="2400" dirty="0" smtClean="0"/>
              <a:t>察自</a:t>
            </a:r>
            <a:r>
              <a:rPr lang="zh-CN" altLang="en-US" sz="2400" dirty="0"/>
              <a:t>心，努力对治恶念，也不失为智者。当然</a:t>
            </a:r>
            <a:r>
              <a:rPr lang="zh-CN" altLang="en-US" sz="2400" dirty="0" smtClean="0"/>
              <a:t>，在</a:t>
            </a:r>
            <a:r>
              <a:rPr lang="zh-CN" altLang="en-US" sz="2400" dirty="0"/>
              <a:t>调心的过程中，刚开始可能会觉得很困难</a:t>
            </a:r>
            <a:r>
              <a:rPr lang="zh-CN" altLang="en-US" sz="2400" dirty="0" smtClean="0"/>
              <a:t>，因</a:t>
            </a:r>
            <a:r>
              <a:rPr lang="zh-CN" altLang="en-US" sz="2400" dirty="0"/>
              <a:t>为我们以前从来没有返观过自心，这颗心</a:t>
            </a:r>
            <a:r>
              <a:rPr lang="zh-CN" altLang="en-US" sz="2400" dirty="0" smtClean="0"/>
              <a:t>放任</a:t>
            </a:r>
            <a:r>
              <a:rPr lang="zh-CN" altLang="en-US" sz="2400" dirty="0"/>
              <a:t>自流惯了，要让心一下子变得清净调柔有</a:t>
            </a:r>
            <a:r>
              <a:rPr lang="zh-CN" altLang="en-US" sz="2400" dirty="0" smtClean="0"/>
              <a:t>一定</a:t>
            </a:r>
            <a:r>
              <a:rPr lang="zh-CN" altLang="en-US" sz="2400" dirty="0"/>
              <a:t>困难，但只要长期坚持，最终一定能调伏</a:t>
            </a:r>
            <a:r>
              <a:rPr lang="zh-CN" altLang="en-US" sz="2400" dirty="0" smtClean="0"/>
              <a:t>自心 。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    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索达吉堪布</a:t>
            </a:r>
            <a:endParaRPr lang="en-US" altLang="en-US" sz="2400" dirty="0" smtClean="0"/>
          </a:p>
          <a:p>
            <a:endParaRPr lang="en-CA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如何对治害心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30270" y="1661824"/>
            <a:ext cx="9603275" cy="4198288"/>
          </a:xfrm>
        </p:spPr>
        <p:txBody>
          <a:bodyPr>
            <a:normAutofit/>
          </a:bodyPr>
          <a:lstStyle/>
          <a:p>
            <a:r>
              <a:rPr lang="zh-CN" altLang="en-US" dirty="0"/>
              <a:t>害心和慈悲是一对矛盾，害</a:t>
            </a:r>
            <a:r>
              <a:rPr lang="zh-CN" altLang="en-US" dirty="0" smtClean="0"/>
              <a:t>心能</a:t>
            </a:r>
            <a:r>
              <a:rPr lang="zh-CN" altLang="en-US" dirty="0"/>
              <a:t>摧毁慈悲，反过来慈悲也能摧毁害心，</a:t>
            </a:r>
            <a:r>
              <a:rPr lang="en-US" altLang="zh-CN" dirty="0"/>
              <a:t>《</a:t>
            </a:r>
            <a:r>
              <a:rPr lang="zh-CN" altLang="en-US" dirty="0"/>
              <a:t>坐</a:t>
            </a:r>
            <a:r>
              <a:rPr lang="zh-CN" altLang="en-US" dirty="0" smtClean="0"/>
              <a:t>禅三</a:t>
            </a:r>
            <a:r>
              <a:rPr lang="zh-CN" altLang="en-US" dirty="0"/>
              <a:t>昧经</a:t>
            </a:r>
            <a:r>
              <a:rPr lang="en-US" altLang="zh-CN" dirty="0"/>
              <a:t>》</a:t>
            </a:r>
            <a:r>
              <a:rPr lang="zh-CN" altLang="en-US" dirty="0"/>
              <a:t>云：“若念嗔恼慈悲灭，慈悲嗔恼不</a:t>
            </a:r>
            <a:r>
              <a:rPr lang="zh-CN" altLang="en-US" dirty="0" smtClean="0"/>
              <a:t>相比</a:t>
            </a:r>
            <a:r>
              <a:rPr lang="zh-CN" altLang="en-US" dirty="0"/>
              <a:t>，汝念慈悲嗔恼灭，譬如明暗不同处。”意</a:t>
            </a:r>
            <a:r>
              <a:rPr lang="zh-CN" altLang="en-US" dirty="0" smtClean="0"/>
              <a:t>思是</a:t>
            </a:r>
            <a:r>
              <a:rPr lang="zh-CN" altLang="en-US" dirty="0"/>
              <a:t>，慈悲心和嗔恨心不会共住，就像光明与</a:t>
            </a:r>
            <a:r>
              <a:rPr lang="zh-CN" altLang="en-US" dirty="0" smtClean="0"/>
              <a:t>黑暗</a:t>
            </a:r>
            <a:r>
              <a:rPr lang="zh-CN" altLang="en-US" dirty="0"/>
              <a:t>不会共住一样，因此我们应时时观察自心</a:t>
            </a:r>
            <a:r>
              <a:rPr lang="zh-CN" altLang="en-US" dirty="0" smtClean="0"/>
              <a:t>，通</a:t>
            </a:r>
            <a:r>
              <a:rPr lang="zh-CN" altLang="en-US" dirty="0"/>
              <a:t>过安住慈悲心来灭除相续中的嗔恨心</a:t>
            </a:r>
            <a:r>
              <a:rPr lang="zh-CN" altLang="en-US" dirty="0" smtClean="0"/>
              <a:t>。</a:t>
            </a:r>
            <a:r>
              <a:rPr lang="en-US" altLang="zh-CN" dirty="0" smtClean="0"/>
              <a:t>--</a:t>
            </a:r>
            <a:r>
              <a:rPr lang="zh-CN" altLang="en-US" dirty="0" smtClean="0"/>
              <a:t>索达吉堪布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sz="3200" dirty="0"/>
              <a:t>对</a:t>
            </a:r>
            <a:r>
              <a:rPr lang="zh-CN" altLang="en-US" sz="3200" dirty="0" smtClean="0"/>
              <a:t>治嗔恨心的两种修法：</a:t>
            </a:r>
            <a:endParaRPr lang="en-US" altLang="zh-CN" sz="3200" dirty="0" smtClean="0"/>
          </a:p>
          <a:p>
            <a:pPr marL="0" indent="0">
              <a:buNone/>
            </a:pPr>
            <a:r>
              <a:rPr lang="zh-CN" altLang="en-US" sz="2400" dirty="0" smtClean="0"/>
              <a:t>    世</a:t>
            </a:r>
            <a:r>
              <a:rPr lang="zh-CN" altLang="en-US" sz="2400" dirty="0"/>
              <a:t>俗</a:t>
            </a:r>
            <a:r>
              <a:rPr lang="zh-CN" altLang="en-US" sz="2400" dirty="0" smtClean="0"/>
              <a:t>谛：</a:t>
            </a:r>
            <a:r>
              <a:rPr lang="en-US" altLang="zh-CN" sz="2400" dirty="0" smtClean="0"/>
              <a:t>1. </a:t>
            </a:r>
            <a:r>
              <a:rPr lang="zh-CN" altLang="en-US" sz="2400" dirty="0" smtClean="0"/>
              <a:t>理解；</a:t>
            </a:r>
            <a:r>
              <a:rPr lang="en-US" altLang="zh-CN" sz="2400" dirty="0" smtClean="0"/>
              <a:t>2. </a:t>
            </a:r>
            <a:r>
              <a:rPr lang="zh-CN" altLang="en-US" sz="2400" dirty="0" smtClean="0"/>
              <a:t>感恩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    胜</a:t>
            </a:r>
            <a:r>
              <a:rPr lang="zh-CN" altLang="en-US" sz="2400" dirty="0"/>
              <a:t>义谛</a:t>
            </a:r>
            <a:endParaRPr lang="en-US" sz="2400" dirty="0"/>
          </a:p>
        </p:txBody>
      </p:sp>
      <p:sp>
        <p:nvSpPr>
          <p:cNvPr id="2" name="Left Brace 1"/>
          <p:cNvSpPr/>
          <p:nvPr/>
        </p:nvSpPr>
        <p:spPr>
          <a:xfrm>
            <a:off x="1351722" y="4651513"/>
            <a:ext cx="206734" cy="70766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十不善业</a:t>
            </a:r>
            <a:r>
              <a:rPr lang="en-US" altLang="en-US" dirty="0" smtClean="0"/>
              <a:t>之</a:t>
            </a:r>
            <a:r>
              <a:rPr lang="zh-CN" altLang="en-US" dirty="0" smtClean="0"/>
              <a:t>害心（嗔恚）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456" y="4606506"/>
            <a:ext cx="8506019" cy="1328468"/>
          </a:xfrm>
        </p:spPr>
        <p:txBody>
          <a:bodyPr>
            <a:normAutofit fontScale="92500" lnSpcReduction="20000"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 smtClean="0"/>
              <a:t>2018-0</a:t>
            </a:r>
            <a:r>
              <a:rPr lang="en-US" altLang="zh-CN" sz="2200" dirty="0" smtClean="0"/>
              <a:t>7-13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3045642"/>
          </a:xfrm>
        </p:spPr>
        <p:txBody>
          <a:bodyPr>
            <a:normAutofit/>
          </a:bodyPr>
          <a:lstStyle/>
          <a:p>
            <a:pPr algn="ctr"/>
            <a:r>
              <a:rPr lang="zh-CN" altLang="en-US" sz="3200" dirty="0"/>
              <a:t>心为法本，心尊心使</a:t>
            </a:r>
            <a:r>
              <a:rPr lang="zh-CN" altLang="en-US" sz="3200" dirty="0" smtClean="0"/>
              <a:t>，</a:t>
            </a:r>
            <a:br>
              <a:rPr lang="en-US" altLang="zh-CN" sz="3200" dirty="0" smtClean="0"/>
            </a:br>
            <a:r>
              <a:rPr lang="zh-CN" altLang="en-US" sz="3200" dirty="0" smtClean="0"/>
              <a:t>中</a:t>
            </a:r>
            <a:r>
              <a:rPr lang="zh-CN" altLang="en-US" sz="3200" dirty="0"/>
              <a:t>心念恶，即言即行，</a:t>
            </a:r>
            <a:br>
              <a:rPr lang="zh-CN" altLang="en-US" sz="3200" dirty="0"/>
            </a:br>
            <a:r>
              <a:rPr lang="zh-CN" altLang="en-US" sz="3200" dirty="0"/>
              <a:t>罪苦自追，车轹于辙</a:t>
            </a:r>
            <a:r>
              <a:rPr lang="zh-CN" altLang="en-US" sz="3200" dirty="0" smtClean="0"/>
              <a:t>。</a:t>
            </a:r>
            <a:br>
              <a:rPr lang="en-US" altLang="zh-CN" sz="3200" dirty="0" smtClean="0"/>
            </a:br>
            <a:r>
              <a:rPr lang="zh-CN" altLang="en-US" sz="3200" dirty="0" smtClean="0"/>
              <a:t>心</a:t>
            </a:r>
            <a:r>
              <a:rPr lang="zh-CN" altLang="en-US" sz="3200" dirty="0"/>
              <a:t>为法本，心尊心使</a:t>
            </a:r>
            <a:r>
              <a:rPr lang="zh-CN" altLang="en-US" sz="3200" dirty="0" smtClean="0"/>
              <a:t>，</a:t>
            </a:r>
            <a:br>
              <a:rPr lang="en-US" altLang="zh-CN" sz="3200" dirty="0" smtClean="0"/>
            </a:br>
            <a:r>
              <a:rPr lang="zh-CN" altLang="en-US" sz="3200" dirty="0" smtClean="0"/>
              <a:t>中</a:t>
            </a:r>
            <a:r>
              <a:rPr lang="zh-CN" altLang="en-US" sz="3200" dirty="0"/>
              <a:t>心念善，即言即行</a:t>
            </a:r>
            <a:r>
              <a:rPr lang="zh-CN" altLang="en-US" sz="3200" dirty="0" smtClean="0"/>
              <a:t>，</a:t>
            </a:r>
            <a:br>
              <a:rPr lang="en-US" altLang="zh-CN" sz="3200" dirty="0" smtClean="0"/>
            </a:br>
            <a:r>
              <a:rPr lang="zh-CN" altLang="en-US" sz="3200" dirty="0" smtClean="0"/>
              <a:t>福</a:t>
            </a:r>
            <a:r>
              <a:rPr lang="zh-CN" altLang="en-US" sz="3200" dirty="0"/>
              <a:t>乐自追，如影随形。</a:t>
            </a:r>
            <a:endParaRPr lang="en-CA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4222143"/>
            <a:ext cx="8637072" cy="1137036"/>
          </a:xfrm>
        </p:spPr>
        <p:txBody>
          <a:bodyPr>
            <a:normAutofit fontScale="92500"/>
          </a:bodyPr>
          <a:lstStyle/>
          <a:p>
            <a:r>
              <a:rPr lang="zh-CN" altLang="en-US" dirty="0"/>
              <a:t>心是一切法的根本，是诸法中尊，也是</a:t>
            </a:r>
            <a:r>
              <a:rPr lang="zh-CN" altLang="en-US" dirty="0" smtClean="0"/>
              <a:t>一切</a:t>
            </a:r>
            <a:r>
              <a:rPr lang="zh-CN" altLang="en-US" dirty="0"/>
              <a:t>的驱使者，如果内心产生恶念，则一切所</a:t>
            </a:r>
            <a:r>
              <a:rPr lang="zh-CN" altLang="en-US" dirty="0" smtClean="0"/>
              <a:t>言</a:t>
            </a:r>
            <a:r>
              <a:rPr lang="zh-CN" altLang="en-US" dirty="0"/>
              <a:t>所行都是恶，罪业和痛苦会跟随而来，就像</a:t>
            </a:r>
            <a:r>
              <a:rPr lang="zh-CN" altLang="en-US" dirty="0" smtClean="0"/>
              <a:t>车轮</a:t>
            </a:r>
            <a:r>
              <a:rPr lang="zh-CN" altLang="en-US" dirty="0"/>
              <a:t>碾过后留下痕迹一样；如果内心产生善念</a:t>
            </a:r>
            <a:r>
              <a:rPr lang="zh-CN" altLang="en-US" dirty="0" smtClean="0"/>
              <a:t>，则</a:t>
            </a:r>
            <a:r>
              <a:rPr lang="zh-CN" altLang="en-US" dirty="0"/>
              <a:t>所言所行都是善，福德和快乐会随后而至</a:t>
            </a:r>
            <a:r>
              <a:rPr lang="zh-CN" altLang="en-US" dirty="0" smtClean="0"/>
              <a:t>，就</a:t>
            </a:r>
            <a:r>
              <a:rPr lang="zh-CN" altLang="en-US" dirty="0"/>
              <a:t>像影子紧随身体不相舍离一样。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害心</a:t>
            </a:r>
            <a:r>
              <a:rPr lang="zh-CN" altLang="en-US" dirty="0" smtClean="0"/>
              <a:t>公案讨论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000" dirty="0" smtClean="0"/>
              <a:t>《</a:t>
            </a:r>
            <a:r>
              <a:rPr lang="zh-CN" altLang="en-US" sz="2000" dirty="0" smtClean="0"/>
              <a:t>藏传净土法</a:t>
            </a:r>
            <a:r>
              <a:rPr lang="en-US" altLang="en-US" sz="2000" dirty="0" smtClean="0"/>
              <a:t>》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31652" y="890546"/>
            <a:ext cx="10196423" cy="4444779"/>
          </a:xfrm>
        </p:spPr>
        <p:txBody>
          <a:bodyPr>
            <a:normAutofit/>
          </a:bodyPr>
          <a:lstStyle/>
          <a:p>
            <a:r>
              <a:rPr lang="en-US" altLang="zh-CN" sz="2400" dirty="0" smtClean="0"/>
              <a:t>《</a:t>
            </a:r>
            <a:r>
              <a:rPr lang="zh-CN" altLang="en-US" sz="2400" dirty="0"/>
              <a:t>迁善录</a:t>
            </a:r>
            <a:r>
              <a:rPr lang="en-US" altLang="zh-CN" sz="2400" dirty="0"/>
              <a:t>》</a:t>
            </a:r>
            <a:r>
              <a:rPr lang="zh-CN" altLang="en-US" sz="2400" dirty="0"/>
              <a:t>中记载：宋国的大夫蒋瑗有</a:t>
            </a:r>
            <a:r>
              <a:rPr lang="zh-CN" altLang="en-US" sz="2400" dirty="0" smtClean="0"/>
              <a:t>十个</a:t>
            </a:r>
            <a:r>
              <a:rPr lang="zh-CN" altLang="en-US" sz="2400" dirty="0"/>
              <a:t>孩子，一个驼背，一个跛子，一个肢体萎缩</a:t>
            </a:r>
            <a:r>
              <a:rPr lang="zh-CN" altLang="en-US" sz="2400" dirty="0" smtClean="0"/>
              <a:t>，一</a:t>
            </a:r>
            <a:r>
              <a:rPr lang="zh-CN" altLang="en-US" sz="2400" dirty="0"/>
              <a:t>个双脚残废，一个疯癫，一个痴呆，一个</a:t>
            </a:r>
            <a:r>
              <a:rPr lang="zh-CN" altLang="en-US" sz="2400" dirty="0" smtClean="0"/>
              <a:t>聋子</a:t>
            </a:r>
            <a:r>
              <a:rPr lang="zh-CN" altLang="en-US" sz="2400" dirty="0"/>
              <a:t>，一个瞎子，一个哑巴，一个死在监狱中</a:t>
            </a:r>
            <a:r>
              <a:rPr lang="zh-CN" altLang="en-US" sz="2400" dirty="0" smtClean="0"/>
              <a:t>。公</a:t>
            </a:r>
            <a:r>
              <a:rPr lang="zh-CN" altLang="en-US" sz="2400" dirty="0"/>
              <a:t>明子皋问：“你做了什么恶事，为何祸至</a:t>
            </a:r>
            <a:r>
              <a:rPr lang="zh-CN" altLang="en-US" sz="2400" dirty="0" smtClean="0"/>
              <a:t>于此</a:t>
            </a:r>
            <a:r>
              <a:rPr lang="zh-CN" altLang="en-US" sz="2400" dirty="0"/>
              <a:t>？”蒋瑗说：“我平生没有其他过恶，只是</a:t>
            </a:r>
            <a:r>
              <a:rPr lang="zh-CN" altLang="en-US" sz="2400" dirty="0" smtClean="0"/>
              <a:t>喜欢</a:t>
            </a:r>
            <a:r>
              <a:rPr lang="zh-CN" altLang="en-US" sz="2400" dirty="0"/>
              <a:t>嫉妒。谁胜过我，我就忌恨他，谁奉承我</a:t>
            </a:r>
            <a:r>
              <a:rPr lang="zh-CN" altLang="en-US" sz="2400" dirty="0" smtClean="0"/>
              <a:t>，我</a:t>
            </a:r>
            <a:r>
              <a:rPr lang="zh-CN" altLang="en-US" sz="2400" dirty="0"/>
              <a:t>就喜欢他。听到别人行善就怀疑，听到别</a:t>
            </a:r>
            <a:r>
              <a:rPr lang="zh-CN" altLang="en-US" sz="2400" dirty="0" smtClean="0"/>
              <a:t>人的</a:t>
            </a:r>
            <a:r>
              <a:rPr lang="zh-CN" altLang="en-US" sz="2400" dirty="0"/>
              <a:t>过恶就相信。见到别人有所得，如同自己</a:t>
            </a:r>
            <a:r>
              <a:rPr lang="zh-CN" altLang="en-US" sz="2400" dirty="0" smtClean="0"/>
              <a:t>有所</a:t>
            </a:r>
            <a:r>
              <a:rPr lang="zh-CN" altLang="en-US" sz="2400" dirty="0"/>
              <a:t>失，见到别人有所失，如同自己有所得。”</a:t>
            </a:r>
            <a:r>
              <a:rPr lang="zh-CN" altLang="en-US" sz="2400" dirty="0" smtClean="0"/>
              <a:t>公明</a:t>
            </a:r>
            <a:r>
              <a:rPr lang="zh-CN" altLang="en-US" sz="2400" dirty="0"/>
              <a:t>子皋说：“你的心行居然如此，即将招致灭</a:t>
            </a:r>
            <a:r>
              <a:rPr lang="zh-CN" altLang="en-US" sz="2400" dirty="0" smtClean="0"/>
              <a:t>门之</a:t>
            </a:r>
            <a:r>
              <a:rPr lang="zh-CN" altLang="en-US" sz="2400" dirty="0"/>
              <a:t>灾，恶报岂止如此啊？”蒋瑗听后非常害怕</a:t>
            </a:r>
            <a:r>
              <a:rPr lang="zh-CN" altLang="en-US" sz="2400" dirty="0" smtClean="0"/>
              <a:t>，一</a:t>
            </a:r>
            <a:r>
              <a:rPr lang="zh-CN" altLang="en-US" sz="2400" dirty="0"/>
              <a:t>一改正自己的恶习，不出几年，几个孩子</a:t>
            </a:r>
            <a:r>
              <a:rPr lang="zh-CN" altLang="en-US" sz="2400" dirty="0" smtClean="0"/>
              <a:t>的病</a:t>
            </a:r>
            <a:r>
              <a:rPr lang="zh-CN" altLang="en-US" sz="2400" dirty="0"/>
              <a:t>都好了。</a:t>
            </a:r>
            <a:endParaRPr lang="en-US" altLang="zh-CN" sz="2400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CA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31652" y="636104"/>
            <a:ext cx="10196423" cy="5192202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/>
              <a:t>从前，舍卫城的施主们供养僧众斋食，</a:t>
            </a:r>
            <a:r>
              <a:rPr lang="zh-CN" altLang="en-US" dirty="0" smtClean="0"/>
              <a:t>施主</a:t>
            </a:r>
            <a:r>
              <a:rPr lang="zh-CN" altLang="en-US" dirty="0"/>
              <a:t>们首先供养僧众，之后把剩下的食物布施</a:t>
            </a:r>
            <a:r>
              <a:rPr lang="zh-CN" altLang="en-US" dirty="0" smtClean="0"/>
              <a:t>给乞</a:t>
            </a:r>
            <a:r>
              <a:rPr lang="zh-CN" altLang="en-US" dirty="0"/>
              <a:t>丐。有一次，施主们在供养僧众时，一个</a:t>
            </a:r>
            <a:r>
              <a:rPr lang="zh-CN" altLang="en-US" dirty="0" smtClean="0"/>
              <a:t>国王</a:t>
            </a:r>
            <a:r>
              <a:rPr lang="zh-CN" altLang="en-US" dirty="0"/>
              <a:t>种姓的小乞丐和一个婆罗门种姓的小乞丐</a:t>
            </a:r>
            <a:r>
              <a:rPr lang="zh-CN" altLang="en-US" dirty="0" smtClean="0"/>
              <a:t>前去乞讨。</a:t>
            </a:r>
            <a:r>
              <a:rPr lang="zh-CN" altLang="en-US" dirty="0"/>
              <a:t>婆罗门种姓的小孩没有掌握好时间，在</a:t>
            </a:r>
            <a:r>
              <a:rPr lang="zh-CN" altLang="en-US" dirty="0" smtClean="0"/>
              <a:t>僧众</a:t>
            </a:r>
            <a:r>
              <a:rPr lang="zh-CN" altLang="en-US" dirty="0"/>
              <a:t>应供之前去乞讨，结果什么都没得到（这也</a:t>
            </a:r>
            <a:r>
              <a:rPr lang="zh-CN" altLang="en-US" dirty="0" smtClean="0"/>
              <a:t>是因</a:t>
            </a:r>
            <a:r>
              <a:rPr lang="zh-CN" altLang="en-US" dirty="0"/>
              <a:t>为他自己福报不够），而国王种姓的小孩在僧</a:t>
            </a:r>
            <a:r>
              <a:rPr lang="zh-CN" altLang="en-US" dirty="0" smtClean="0"/>
              <a:t>众应</a:t>
            </a:r>
            <a:r>
              <a:rPr lang="zh-CN" altLang="en-US" dirty="0"/>
              <a:t>供之后去乞讨，结果得到了很多甘美的饮食</a:t>
            </a:r>
            <a:r>
              <a:rPr lang="zh-CN" altLang="en-US" dirty="0" smtClean="0"/>
              <a:t>。国</a:t>
            </a:r>
            <a:r>
              <a:rPr lang="zh-CN" altLang="en-US" dirty="0"/>
              <a:t>王种姓的小孩问婆罗门种姓的小孩：“我吃</a:t>
            </a:r>
            <a:r>
              <a:rPr lang="zh-CN" altLang="en-US" dirty="0" smtClean="0"/>
              <a:t>得饱</a:t>
            </a:r>
            <a:r>
              <a:rPr lang="zh-CN" altLang="en-US" dirty="0"/>
              <a:t>饱的，你得到什么东西了吗？”婆罗门种</a:t>
            </a:r>
            <a:r>
              <a:rPr lang="zh-CN" altLang="en-US" dirty="0" smtClean="0"/>
              <a:t>姓</a:t>
            </a:r>
            <a:r>
              <a:rPr lang="zh-CN" altLang="en-US" dirty="0"/>
              <a:t>道：“我如果有权力，一定要砍掉所有比丘</a:t>
            </a:r>
            <a:r>
              <a:rPr lang="zh-CN" altLang="en-US" dirty="0" smtClean="0"/>
              <a:t>的头</a:t>
            </a:r>
            <a:r>
              <a:rPr lang="zh-CN" altLang="en-US" dirty="0"/>
              <a:t>。”他生起了如此恶毒之心。国王种姓的小</a:t>
            </a:r>
            <a:r>
              <a:rPr lang="zh-CN" altLang="en-US" dirty="0" smtClean="0"/>
              <a:t>孩则</a:t>
            </a:r>
            <a:r>
              <a:rPr lang="zh-CN" altLang="en-US" dirty="0"/>
              <a:t>说：“我如果掌握大权，一定每天用百味甘</a:t>
            </a:r>
            <a:r>
              <a:rPr lang="zh-CN" altLang="en-US" dirty="0" smtClean="0"/>
              <a:t>美的</a:t>
            </a:r>
            <a:r>
              <a:rPr lang="zh-CN" altLang="en-US" dirty="0"/>
              <a:t>饮食来供养佛陀和他的眷属。”他生起了这</a:t>
            </a:r>
            <a:r>
              <a:rPr lang="zh-CN" altLang="en-US" dirty="0" smtClean="0"/>
              <a:t>样的</a:t>
            </a:r>
            <a:r>
              <a:rPr lang="zh-CN" altLang="en-US" dirty="0"/>
              <a:t>善妙之心。他俩说完后便各自到树下睡着了</a:t>
            </a:r>
            <a:r>
              <a:rPr lang="zh-CN" altLang="en-US" dirty="0" smtClean="0"/>
              <a:t>。此</a:t>
            </a:r>
            <a:r>
              <a:rPr lang="zh-CN" altLang="en-US" dirty="0"/>
              <a:t>时，一辆马车疾驰而来，车轮恰好碾过婆</a:t>
            </a:r>
            <a:r>
              <a:rPr lang="zh-CN" altLang="en-US" dirty="0" smtClean="0"/>
              <a:t>罗门</a:t>
            </a:r>
            <a:r>
              <a:rPr lang="zh-CN" altLang="en-US" dirty="0"/>
              <a:t>种姓小孩的脖子，他当场就断头死去。他</a:t>
            </a:r>
            <a:r>
              <a:rPr lang="zh-CN" altLang="en-US" dirty="0" smtClean="0"/>
              <a:t>因为</a:t>
            </a:r>
            <a:r>
              <a:rPr lang="zh-CN" altLang="en-US" dirty="0"/>
              <a:t>害心的果报立即成熟而丧了命</a:t>
            </a:r>
            <a:r>
              <a:rPr lang="zh-CN" altLang="en-US" dirty="0" smtClean="0"/>
              <a:t>。</a:t>
            </a:r>
            <a:r>
              <a:rPr lang="zh-CN" altLang="en-US" dirty="0"/>
              <a:t>而国王种姓的小孩命运则完全相反。当</a:t>
            </a:r>
            <a:r>
              <a:rPr lang="zh-CN" altLang="en-US" dirty="0" smtClean="0"/>
              <a:t>时舍</a:t>
            </a:r>
            <a:r>
              <a:rPr lang="zh-CN" altLang="en-US" dirty="0"/>
              <a:t>卫城的一位大商主过世了，他膝下无子，</a:t>
            </a:r>
            <a:r>
              <a:rPr lang="zh-CN" altLang="en-US" dirty="0" smtClean="0"/>
              <a:t>家人</a:t>
            </a:r>
            <a:r>
              <a:rPr lang="zh-CN" altLang="en-US" dirty="0"/>
              <a:t>商量后决定：若有一位具大福德之人，就</a:t>
            </a:r>
            <a:r>
              <a:rPr lang="zh-CN" altLang="en-US" dirty="0" smtClean="0"/>
              <a:t>将他</a:t>
            </a:r>
            <a:r>
              <a:rPr lang="zh-CN" altLang="en-US" dirty="0"/>
              <a:t>请到家中作为继承人。人们便四处寻找，</a:t>
            </a:r>
            <a:r>
              <a:rPr lang="zh-CN" altLang="en-US" dirty="0" smtClean="0"/>
              <a:t>发</a:t>
            </a:r>
            <a:r>
              <a:rPr lang="zh-CN" altLang="en-US" dirty="0"/>
              <a:t>现国王种姓的小孩在一棵树下躺着，当时其</a:t>
            </a:r>
            <a:r>
              <a:rPr lang="zh-CN" altLang="en-US" dirty="0" smtClean="0"/>
              <a:t>他所</a:t>
            </a:r>
            <a:r>
              <a:rPr lang="zh-CN" altLang="en-US" dirty="0"/>
              <a:t>有的树荫已经消失，但他所在的那棵树的</a:t>
            </a:r>
            <a:r>
              <a:rPr lang="zh-CN" altLang="en-US" dirty="0" smtClean="0"/>
              <a:t>荫影</a:t>
            </a:r>
            <a:r>
              <a:rPr lang="zh-CN" altLang="en-US" dirty="0"/>
              <a:t>仍然没有消失。于是人们断定他是一位具</a:t>
            </a:r>
            <a:r>
              <a:rPr lang="zh-CN" altLang="en-US" dirty="0" smtClean="0"/>
              <a:t>广大</a:t>
            </a:r>
            <a:r>
              <a:rPr lang="zh-CN" altLang="en-US" dirty="0"/>
              <a:t>福德之人，便一致选中他作为商主的继承人</a:t>
            </a:r>
            <a:r>
              <a:rPr lang="zh-CN" altLang="en-US" dirty="0" smtClean="0"/>
              <a:t>。后</a:t>
            </a:r>
            <a:r>
              <a:rPr lang="zh-CN" altLang="en-US" dirty="0"/>
              <a:t>来，他以甘美的斋食供养佛陀及其眷属，</a:t>
            </a:r>
            <a:r>
              <a:rPr lang="zh-CN" altLang="en-US" dirty="0" smtClean="0"/>
              <a:t>在佛</a:t>
            </a:r>
            <a:r>
              <a:rPr lang="zh-CN" altLang="en-US" dirty="0"/>
              <a:t>陀面前求法之后获得了解脱。这一切都是</a:t>
            </a:r>
            <a:r>
              <a:rPr lang="zh-CN" altLang="en-US" dirty="0" smtClean="0"/>
              <a:t>他的</a:t>
            </a:r>
            <a:r>
              <a:rPr lang="zh-CN" altLang="en-US" dirty="0"/>
              <a:t>善良之心立即成熟果报所导致的。</a:t>
            </a:r>
            <a:endParaRPr lang="en-US" altLang="zh-CN" dirty="0" smtClean="0"/>
          </a:p>
          <a:p>
            <a:endParaRPr lang="en-US" altLang="zh-CN" b="1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CA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思考讨论题：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30270" y="1828800"/>
            <a:ext cx="9603275" cy="4031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dirty="0" smtClean="0"/>
              <a:t>1</a:t>
            </a:r>
            <a:r>
              <a:rPr lang="zh-CN" altLang="en-US" sz="2400" dirty="0" smtClean="0"/>
              <a:t>，为什么当</a:t>
            </a:r>
            <a:r>
              <a:rPr lang="zh-CN" altLang="en-US" sz="2400" dirty="0"/>
              <a:t>别人遭遇不幸，受到挫折时，在一旁幸灾乐</a:t>
            </a:r>
            <a:r>
              <a:rPr lang="zh-CN" altLang="en-US" sz="2400" dirty="0" smtClean="0"/>
              <a:t>祸，也属于害心？</a:t>
            </a:r>
            <a:endParaRPr lang="zh-CN" altLang="en-US" sz="2400" dirty="0"/>
          </a:p>
          <a:p>
            <a:pPr marL="0" indent="0">
              <a:buNone/>
            </a:pPr>
            <a:r>
              <a:rPr lang="en-US" altLang="zh-CN" sz="2400" dirty="0" smtClean="0"/>
              <a:t>2</a:t>
            </a:r>
            <a:r>
              <a:rPr lang="zh-CN" altLang="en-US" sz="2400" dirty="0" smtClean="0"/>
              <a:t>，害心的等流果有哪些？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smtClean="0"/>
              <a:t>3</a:t>
            </a:r>
            <a:r>
              <a:rPr lang="zh-CN" altLang="en-US" sz="2400" dirty="0" smtClean="0"/>
              <a:t>，怎</a:t>
            </a:r>
            <a:r>
              <a:rPr lang="zh-CN" altLang="en-US" sz="2400" dirty="0"/>
              <a:t>样才能断</a:t>
            </a:r>
            <a:r>
              <a:rPr lang="zh-CN" altLang="en-US" sz="2400" dirty="0" smtClean="0"/>
              <a:t>除害心这</a:t>
            </a:r>
            <a:r>
              <a:rPr lang="zh-CN" altLang="en-US" sz="2400" dirty="0"/>
              <a:t>种劣习</a:t>
            </a:r>
            <a:r>
              <a:rPr lang="zh-CN" altLang="en-US" sz="2400" dirty="0" smtClean="0"/>
              <a:t>？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smtClean="0"/>
              <a:t>4</a:t>
            </a:r>
            <a:r>
              <a:rPr lang="zh-CN" altLang="en-US" sz="2400" dirty="0" smtClean="0"/>
              <a:t>，请分享一下自己容易生起害心的对境，并谈一下如何运用上师的修法来对治。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24291" y="952578"/>
            <a:ext cx="8830592" cy="531165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3554083" y="1639018"/>
            <a:ext cx="4261449" cy="4347713"/>
          </a:xfrm>
        </p:spPr>
        <p:txBody>
          <a:bodyPr>
            <a:normAutofit lnSpcReduction="10000"/>
          </a:bodyPr>
          <a:lstStyle/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endParaRPr lang="en-US" dirty="0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884543" y="2415395"/>
            <a:ext cx="2380891" cy="2484408"/>
          </a:xfrm>
          <a:effectLst>
            <a:softEdge rad="635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参考资料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002560"/>
            <a:ext cx="9603275" cy="3880656"/>
          </a:xfrm>
        </p:spPr>
        <p:txBody>
          <a:bodyPr>
            <a:normAutofit/>
          </a:bodyPr>
          <a:lstStyle/>
          <a:p>
            <a:r>
              <a:rPr lang="en-US" altLang="en-US" sz="2400" dirty="0" smtClean="0"/>
              <a:t>慈</a:t>
            </a:r>
            <a:r>
              <a:rPr lang="en-US" altLang="en-US" sz="2400" dirty="0"/>
              <a:t>诚罗珠堪</a:t>
            </a:r>
            <a:r>
              <a:rPr lang="en-US" altLang="en-US" sz="2400" dirty="0" smtClean="0"/>
              <a:t>布</a:t>
            </a:r>
            <a:r>
              <a:rPr lang="zh-CN" altLang="en-US" sz="2400" dirty="0" smtClean="0"/>
              <a:t>视频</a:t>
            </a:r>
            <a:r>
              <a:rPr lang="en-US" altLang="en-US" sz="2400" dirty="0" smtClean="0"/>
              <a:t>《</a:t>
            </a:r>
            <a:r>
              <a:rPr lang="zh-CN" altLang="en-US" sz="2400" dirty="0" smtClean="0"/>
              <a:t>如何对治嗔恨心</a:t>
            </a:r>
            <a:r>
              <a:rPr lang="en-US" altLang="en-US" sz="2400" dirty="0" smtClean="0"/>
              <a:t>》</a:t>
            </a:r>
            <a:endParaRPr lang="en-CA" altLang="en-US" sz="2400" dirty="0"/>
          </a:p>
          <a:p>
            <a:r>
              <a:rPr lang="en-US" altLang="en-US" sz="2400" dirty="0" smtClean="0"/>
              <a:t>索</a:t>
            </a:r>
            <a:r>
              <a:rPr lang="en-US" altLang="en-US" sz="2400" dirty="0"/>
              <a:t>达吉堪布《大圆满前行》「普贤上师言教」</a:t>
            </a:r>
            <a:endParaRPr lang="en-CA" altLang="en-US" sz="2400" dirty="0"/>
          </a:p>
          <a:p>
            <a:r>
              <a:rPr lang="en-US" altLang="en-US" sz="2400" dirty="0" smtClean="0"/>
              <a:t>索</a:t>
            </a:r>
            <a:r>
              <a:rPr lang="en-US" altLang="en-US" sz="2400" dirty="0"/>
              <a:t>达吉堪布《前行广释》第</a:t>
            </a:r>
            <a:r>
              <a:rPr lang="en-US" altLang="en-US" sz="2400" dirty="0" smtClean="0"/>
              <a:t>6</a:t>
            </a:r>
            <a:r>
              <a:rPr lang="en-US" altLang="zh-CN" sz="2400" dirty="0"/>
              <a:t>4</a:t>
            </a:r>
            <a:r>
              <a:rPr lang="en-US" altLang="en-US" sz="2400" dirty="0" smtClean="0"/>
              <a:t>课</a:t>
            </a:r>
            <a:r>
              <a:rPr lang="en-US" altLang="en-US" sz="2400" dirty="0"/>
              <a:t>视频及讲义</a:t>
            </a:r>
            <a:endParaRPr lang="en-CA" altLang="en-US" sz="2400" dirty="0"/>
          </a:p>
          <a:p>
            <a:r>
              <a:rPr lang="en-US" altLang="en-US" sz="2400" dirty="0"/>
              <a:t>索达吉堪布《藏传净土法》</a:t>
            </a:r>
            <a:r>
              <a:rPr lang="en-US" altLang="en-US" sz="2400" dirty="0" smtClean="0"/>
              <a:t>第</a:t>
            </a:r>
            <a:r>
              <a:rPr lang="en-US" altLang="zh-CN" sz="2400" dirty="0" smtClean="0"/>
              <a:t>61-62</a:t>
            </a:r>
            <a:r>
              <a:rPr lang="en-US" altLang="en-US" sz="2400" dirty="0" smtClean="0"/>
              <a:t>课</a:t>
            </a:r>
            <a:r>
              <a:rPr lang="en-US" altLang="en-US" sz="2400" dirty="0"/>
              <a:t>讲义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十不善业修法回顾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30270" y="1742535"/>
            <a:ext cx="9603275" cy="400265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dirty="0"/>
              <a:t>三阶段思维：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第一阶段：思维什么是十不善中</a:t>
            </a:r>
            <a:r>
              <a:rPr lang="en-US" altLang="en-US" dirty="0" smtClean="0"/>
              <a:t>的</a:t>
            </a:r>
            <a:r>
              <a:rPr lang="zh-CN" altLang="en-US" dirty="0" smtClean="0"/>
              <a:t>害心</a:t>
            </a:r>
            <a:r>
              <a:rPr lang="en-US" altLang="en-US" dirty="0" smtClean="0"/>
              <a:t>？</a:t>
            </a:r>
            <a:r>
              <a:rPr lang="en-US" altLang="en-US" dirty="0"/>
              <a:t>结合自身，尽量详细回忆以往</a:t>
            </a:r>
            <a:r>
              <a:rPr lang="en-US" altLang="en-US" dirty="0" smtClean="0"/>
              <a:t>所</a:t>
            </a:r>
            <a:r>
              <a:rPr lang="zh-CN" altLang="en-US" dirty="0" smtClean="0"/>
              <a:t>产生的害心</a:t>
            </a:r>
            <a:r>
              <a:rPr lang="en-US" altLang="en-US" dirty="0" smtClean="0"/>
              <a:t>；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第二阶段：思</a:t>
            </a:r>
            <a:r>
              <a:rPr lang="en-US" altLang="en-US" dirty="0" smtClean="0"/>
              <a:t>维</a:t>
            </a:r>
            <a:r>
              <a:rPr lang="zh-CN" altLang="en-US" dirty="0" smtClean="0"/>
              <a:t>害心</a:t>
            </a:r>
            <a:r>
              <a:rPr lang="en-US" altLang="en-US" dirty="0" smtClean="0"/>
              <a:t>的</a:t>
            </a:r>
            <a:r>
              <a:rPr lang="en-US" altLang="en-US" dirty="0"/>
              <a:t>果报；结合自身，思维自己</a:t>
            </a:r>
            <a:r>
              <a:rPr lang="en-US" altLang="en-US" dirty="0" smtClean="0"/>
              <a:t>所</a:t>
            </a:r>
            <a:r>
              <a:rPr lang="zh-CN" altLang="en-US" dirty="0" smtClean="0"/>
              <a:t>发害心的罪业</a:t>
            </a:r>
            <a:r>
              <a:rPr lang="en-US" altLang="en-US" dirty="0" smtClean="0"/>
              <a:t>属</a:t>
            </a:r>
            <a:r>
              <a:rPr lang="en-US" altLang="en-US" dirty="0"/>
              <a:t>于什么程度，可能会成熟在哪一道？果报如此可怕，自己应该怎么办；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第三阶段：忏悔。尽量忆起所有此类恶业，诚心诚意地忏悔，发誓不再造或尽量少造。</a:t>
            </a:r>
            <a:endParaRPr lang="en-CA" alt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/>
              <a:t>两个结果：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第一、</a:t>
            </a:r>
            <a:r>
              <a:rPr lang="en-US" altLang="en-US" dirty="0" smtClean="0"/>
              <a:t>坚</a:t>
            </a:r>
            <a:r>
              <a:rPr lang="zh-CN" altLang="en-US" dirty="0" smtClean="0"/>
              <a:t>信</a:t>
            </a:r>
            <a:r>
              <a:rPr lang="en-US" altLang="en-US" dirty="0" smtClean="0"/>
              <a:t>因</a:t>
            </a:r>
            <a:r>
              <a:rPr lang="en-US" altLang="en-US" dirty="0"/>
              <a:t>果。有这样的罪过，就会有这样的果报；</a:t>
            </a:r>
            <a:endParaRPr lang="en-CA" alt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dirty="0"/>
              <a:t>第二、我曾经造过这样的罪过，要下定决心忏悔。</a:t>
            </a:r>
            <a:endParaRPr lang="en-CA" alt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dirty="0"/>
              <a:t>以上总结自慈诚罗珠堪布《慧灯禅修课（16）》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第一阶段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/>
              <a:t>思维什么是十不善业中</a:t>
            </a:r>
            <a:r>
              <a:rPr lang="en-US" altLang="en-US" sz="2800" dirty="0" smtClean="0"/>
              <a:t>的</a:t>
            </a:r>
            <a:r>
              <a:rPr lang="zh-CN" altLang="en-US" sz="2800" dirty="0"/>
              <a:t>害</a:t>
            </a:r>
            <a:r>
              <a:rPr lang="zh-CN" altLang="en-US" sz="2800" dirty="0" smtClean="0"/>
              <a:t>心（嗔恚</a:t>
            </a:r>
            <a:r>
              <a:rPr lang="zh-CN" altLang="en-US" sz="2800" dirty="0"/>
              <a:t>）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97146" y="747423"/>
            <a:ext cx="10351699" cy="5025223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2800" dirty="0"/>
              <a:t>害心是指伤害别人的心念。比如，对你不好</a:t>
            </a:r>
            <a:r>
              <a:rPr lang="zh-CN" altLang="en-US" sz="2800" dirty="0" smtClean="0"/>
              <a:t>的人</a:t>
            </a:r>
            <a:r>
              <a:rPr lang="zh-CN" altLang="en-US" sz="2800" dirty="0"/>
              <a:t>，就想种种办法去害他，此起心动念就叫害心</a:t>
            </a:r>
            <a:r>
              <a:rPr lang="zh-CN" altLang="en-US" sz="2800" dirty="0" smtClean="0"/>
              <a:t>。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en-US" altLang="zh-CN" sz="2800" dirty="0" smtClean="0"/>
              <a:t>   --《</a:t>
            </a:r>
            <a:r>
              <a:rPr lang="zh-CN" altLang="en-US" sz="2800" dirty="0" smtClean="0"/>
              <a:t>慧灯禅修班教材</a:t>
            </a:r>
            <a:r>
              <a:rPr lang="en-US" altLang="zh-CN" sz="2800" dirty="0" smtClean="0"/>
              <a:t>》</a:t>
            </a:r>
            <a:r>
              <a:rPr lang="zh-CN" altLang="en-US" sz="2800" dirty="0" smtClean="0"/>
              <a:t>（三）</a:t>
            </a:r>
            <a:endParaRPr lang="en-US" altLang="zh-CN" sz="2800" dirty="0" smtClean="0"/>
          </a:p>
          <a:p>
            <a:pPr marL="0" indent="0">
              <a:buNone/>
            </a:pPr>
            <a:endParaRPr lang="en-US" altLang="zh-CN" sz="2800" dirty="0" smtClean="0"/>
          </a:p>
          <a:p>
            <a:r>
              <a:rPr lang="zh-CN" altLang="en-US" sz="2800" dirty="0" smtClean="0"/>
              <a:t>对</a:t>
            </a:r>
            <a:r>
              <a:rPr lang="zh-CN" altLang="en-US" sz="2800" dirty="0"/>
              <a:t>他人痛恨在心，满怀愤怒之情而想：</a:t>
            </a:r>
            <a:r>
              <a:rPr lang="zh-CN" altLang="en-US" sz="2800" dirty="0" smtClean="0"/>
              <a:t>我应</a:t>
            </a:r>
            <a:r>
              <a:rPr lang="zh-CN" altLang="en-US" sz="2800" dirty="0"/>
              <a:t>当如此这般损害某某</a:t>
            </a:r>
            <a:r>
              <a:rPr lang="zh-CN" altLang="en-US" sz="2800" dirty="0" smtClean="0"/>
              <a:t>人。</a:t>
            </a:r>
            <a:endParaRPr lang="en-US" altLang="zh-CN" sz="2800" dirty="0" smtClean="0"/>
          </a:p>
          <a:p>
            <a:r>
              <a:rPr lang="zh-CN" altLang="en-US" sz="2800" dirty="0" smtClean="0"/>
              <a:t>见</a:t>
            </a:r>
            <a:r>
              <a:rPr lang="zh-CN" altLang="en-US" sz="2800" dirty="0"/>
              <a:t>他人拥有荣华</a:t>
            </a:r>
            <a:r>
              <a:rPr lang="zh-CN" altLang="en-US" sz="2800" dirty="0" smtClean="0"/>
              <a:t>富</a:t>
            </a:r>
            <a:r>
              <a:rPr lang="zh-CN" altLang="en-US" sz="2800" dirty="0"/>
              <a:t>贵心里便不高兴，并且暗自诅咒：如果这个</a:t>
            </a:r>
            <a:r>
              <a:rPr lang="zh-CN" altLang="en-US" sz="2800" dirty="0" smtClean="0"/>
              <a:t>人不</a:t>
            </a:r>
            <a:r>
              <a:rPr lang="zh-CN" altLang="en-US" sz="2800" dirty="0"/>
              <a:t>安乐、不幸福、没有这样的功德该多好</a:t>
            </a:r>
            <a:r>
              <a:rPr lang="zh-CN" altLang="en-US" sz="2800" dirty="0" smtClean="0"/>
              <a:t>！</a:t>
            </a:r>
            <a:endParaRPr lang="en-US" altLang="zh-CN" sz="2800" dirty="0" smtClean="0"/>
          </a:p>
          <a:p>
            <a:r>
              <a:rPr lang="zh-CN" altLang="en-US" sz="2800" dirty="0" smtClean="0"/>
              <a:t>当别</a:t>
            </a:r>
            <a:r>
              <a:rPr lang="zh-CN" altLang="en-US" sz="2800" dirty="0"/>
              <a:t>人遭遇不幸，受到挫折时，在一旁幸灾乐祸。</a:t>
            </a:r>
            <a:endParaRPr lang="zh-CN" altLang="en-US" sz="2800" dirty="0"/>
          </a:p>
          <a:p>
            <a:r>
              <a:rPr lang="zh-CN" altLang="en-US" sz="2800" dirty="0"/>
              <a:t>诸如此类凡是对他人生起损恼的心理都属于</a:t>
            </a:r>
            <a:r>
              <a:rPr lang="zh-CN" altLang="en-US" sz="2800" dirty="0" smtClean="0"/>
              <a:t>害心</a:t>
            </a:r>
            <a:r>
              <a:rPr lang="zh-CN" altLang="en-US" sz="2800" dirty="0"/>
              <a:t>之列</a:t>
            </a:r>
            <a:r>
              <a:rPr lang="zh-CN" altLang="en-US" sz="2800" dirty="0" smtClean="0"/>
              <a:t>。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en-US" altLang="zh-CN" sz="2800" dirty="0" smtClean="0"/>
              <a:t>   --《</a:t>
            </a:r>
            <a:r>
              <a:rPr lang="zh-CN" altLang="en-US" sz="2800" dirty="0" smtClean="0"/>
              <a:t>大圆满前行</a:t>
            </a:r>
            <a:r>
              <a:rPr lang="en-US" altLang="zh-CN" sz="2800" dirty="0" smtClean="0"/>
              <a:t>》</a:t>
            </a:r>
            <a:endParaRPr lang="en-CA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2767886"/>
          </a:xfrm>
        </p:spPr>
        <p:txBody>
          <a:bodyPr/>
          <a:lstStyle/>
          <a:p>
            <a:r>
              <a:rPr lang="zh-CN" altLang="en-US" dirty="0" smtClean="0"/>
              <a:t>恶心的补充说明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1733384"/>
            <a:ext cx="10526342" cy="4071068"/>
          </a:xfrm>
        </p:spPr>
        <p:txBody>
          <a:bodyPr>
            <a:normAutofit/>
          </a:bodyPr>
          <a:lstStyle/>
          <a:p>
            <a:r>
              <a:rPr lang="zh-CN" altLang="en-US" sz="2600" dirty="0"/>
              <a:t>害心和嗔心差别不大，从产生加害他人</a:t>
            </a:r>
            <a:r>
              <a:rPr lang="zh-CN" altLang="en-US" sz="2600" dirty="0" smtClean="0"/>
              <a:t>之心</a:t>
            </a:r>
            <a:r>
              <a:rPr lang="zh-CN" altLang="en-US" sz="2600" dirty="0"/>
              <a:t>的角度叫害心，从产生嗔怒之心的角度叫</a:t>
            </a:r>
            <a:r>
              <a:rPr lang="zh-CN" altLang="en-US" sz="2600" dirty="0" smtClean="0"/>
              <a:t>嗔心。</a:t>
            </a:r>
            <a:endParaRPr lang="en-US" altLang="zh-CN" sz="2600" dirty="0" smtClean="0"/>
          </a:p>
          <a:p>
            <a:r>
              <a:rPr lang="zh-CN" altLang="en-US" sz="2600" dirty="0" smtClean="0"/>
              <a:t>清</a:t>
            </a:r>
            <a:r>
              <a:rPr lang="zh-CN" altLang="en-US" sz="2600" dirty="0"/>
              <a:t>凉国师</a:t>
            </a:r>
            <a:r>
              <a:rPr lang="zh-CN" altLang="en-US" sz="2600" dirty="0" smtClean="0"/>
              <a:t>在</a:t>
            </a:r>
            <a:r>
              <a:rPr lang="en-US" altLang="zh-CN" sz="2600" dirty="0" smtClean="0"/>
              <a:t>《</a:t>
            </a:r>
            <a:r>
              <a:rPr lang="zh-CN" altLang="en-US" sz="2600" dirty="0"/>
              <a:t>华严疏钞</a:t>
            </a:r>
            <a:r>
              <a:rPr lang="en-US" altLang="zh-CN" sz="2600" dirty="0"/>
              <a:t>》</a:t>
            </a:r>
            <a:r>
              <a:rPr lang="zh-CN" altLang="en-US" sz="2600" dirty="0"/>
              <a:t>中说：“一念嗔心起，百万障门开</a:t>
            </a:r>
            <a:r>
              <a:rPr lang="zh-CN" altLang="en-US" sz="2600" dirty="0" smtClean="0"/>
              <a:t>。”</a:t>
            </a:r>
            <a:endParaRPr lang="en-US" altLang="zh-CN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97146" y="763325"/>
            <a:ext cx="10351699" cy="5041127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sz="3000" b="1" dirty="0"/>
              <a:t>嗔</a:t>
            </a:r>
            <a:r>
              <a:rPr lang="zh-CN" altLang="en-US" sz="3000" b="1" dirty="0" smtClean="0"/>
              <a:t>恨心的过患</a:t>
            </a:r>
            <a:endParaRPr lang="en-US" altLang="zh-CN" sz="3000" b="1" dirty="0" smtClean="0"/>
          </a:p>
          <a:p>
            <a:pPr marL="0" indent="0">
              <a:buNone/>
            </a:pPr>
            <a:r>
              <a:rPr lang="zh-CN" altLang="en-US" sz="2800" dirty="0" smtClean="0"/>
              <a:t>做</a:t>
            </a:r>
            <a:r>
              <a:rPr lang="zh-CN" altLang="en-US" sz="2800" dirty="0"/>
              <a:t>了善事以后，一定要如理回向。因为善业在没有成熟前，就有可能遭到损坏。什么情况会毁坏善业呢？</a:t>
            </a:r>
            <a:br>
              <a:rPr lang="zh-CN" altLang="en-US" sz="2800" dirty="0"/>
            </a:br>
            <a:r>
              <a:rPr lang="zh-CN" altLang="en-US" sz="2800" dirty="0"/>
              <a:t>第一、发嗔恨心。在大乘佛教里，所有烦恼中最严重的就是嗔恨心。生起严重的嗔心，立即就可以毁坏一百个大劫所积累的善业；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CN" sz="2800" dirty="0"/>
              <a:t>--《</a:t>
            </a:r>
            <a:r>
              <a:rPr lang="zh-CN" altLang="en-US" sz="2800" dirty="0"/>
              <a:t>三殊胜</a:t>
            </a:r>
            <a:r>
              <a:rPr lang="en-US" altLang="zh-CN" sz="2800" dirty="0"/>
              <a:t>》</a:t>
            </a:r>
            <a:r>
              <a:rPr lang="zh-CN" altLang="en-US" sz="2800" dirty="0"/>
              <a:t>之回向殊胜</a:t>
            </a:r>
            <a:endParaRPr lang="en-US" altLang="zh-CN" sz="2800" dirty="0"/>
          </a:p>
          <a:p>
            <a:pPr>
              <a:buFont typeface="Wingdings" panose="05000000000000000000" pitchFamily="2" charset="2"/>
              <a:buChar char="§"/>
            </a:pPr>
            <a:endParaRPr lang="en-US" altLang="en-US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学</a:t>
            </a:r>
            <a:r>
              <a:rPr lang="en-US" altLang="en-US" sz="2800" dirty="0"/>
              <a:t>习</a:t>
            </a:r>
            <a:r>
              <a:rPr lang="zh-CN" altLang="en-US" sz="2800" dirty="0"/>
              <a:t>慈诚罗珠堪布上师</a:t>
            </a:r>
            <a:r>
              <a:rPr lang="en-US" altLang="zh-CN" sz="2800" dirty="0"/>
              <a:t>《</a:t>
            </a:r>
            <a:r>
              <a:rPr lang="zh-CN" altLang="en-US" sz="2800" dirty="0"/>
              <a:t>如何对治嗔恨心</a:t>
            </a:r>
            <a:r>
              <a:rPr lang="en-US" altLang="en-US" sz="2800" dirty="0"/>
              <a:t>》相关开示：</a:t>
            </a:r>
            <a:endParaRPr lang="en-US" altLang="en-US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CA" altLang="en-US" sz="2800" u="sng" dirty="0">
                <a:solidFill>
                  <a:srgbClr val="0070C0"/>
                </a:solidFill>
              </a:rPr>
              <a:t>http://www.huidengzhiguang.com/index.php/huideng-jiangtang/fofa-jianxiu/2016-07-21-09-18-47/589-l12007</a:t>
            </a:r>
            <a:endParaRPr lang="en-US" altLang="zh-CN" sz="2800" dirty="0"/>
          </a:p>
          <a:p>
            <a:pPr>
              <a:buFont typeface="Wingdings" panose="05000000000000000000" pitchFamily="2" charset="2"/>
              <a:buChar char="§"/>
            </a:pPr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97146" y="1656272"/>
            <a:ext cx="10351699" cy="38094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索</a:t>
            </a:r>
            <a:r>
              <a:rPr lang="en-US" altLang="en-US" sz="2800" dirty="0"/>
              <a:t>达吉堪布《前行广释》第</a:t>
            </a:r>
            <a:r>
              <a:rPr lang="en-US" altLang="en-US" sz="2800" dirty="0" smtClean="0"/>
              <a:t>6</a:t>
            </a:r>
            <a:r>
              <a:rPr lang="en-US" altLang="zh-CN" sz="2800" dirty="0" smtClean="0"/>
              <a:t>4</a:t>
            </a:r>
            <a:r>
              <a:rPr lang="en-US" altLang="en-US" sz="2800" dirty="0" smtClean="0"/>
              <a:t>课</a:t>
            </a:r>
            <a:r>
              <a:rPr lang="en-US" altLang="en-US" sz="2800" dirty="0"/>
              <a:t>之相关开</a:t>
            </a:r>
            <a:r>
              <a:rPr lang="en-US" altLang="en-US" sz="2800" dirty="0" smtClean="0"/>
              <a:t>示</a:t>
            </a:r>
            <a:r>
              <a:rPr lang="zh-CN" altLang="en-US" sz="2800" dirty="0" smtClean="0"/>
              <a:t>（自学</a:t>
            </a:r>
            <a:r>
              <a:rPr lang="zh-CN" altLang="en-US" sz="2800" dirty="0"/>
              <a:t>）</a:t>
            </a:r>
            <a:r>
              <a:rPr lang="en-US" altLang="en-US" sz="2800" dirty="0" smtClean="0"/>
              <a:t>：</a:t>
            </a:r>
            <a:endParaRPr lang="en-US" altLang="en-US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CA" altLang="en-US" sz="2800" u="sng" dirty="0">
                <a:solidFill>
                  <a:srgbClr val="0070C0"/>
                </a:solidFill>
              </a:rPr>
              <a:t>https://www.zhibeifw.com/vp/qxgsd64kfd-2011n05y23r/</a:t>
            </a:r>
            <a:endParaRPr lang="en-CA" altLang="en-US" sz="2800" u="sng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{0E815330-21DB-F448-A2DD-2A3FD7CB204A}tf10001119</Template>
  <TotalTime>0</TotalTime>
  <Words>3340</Words>
  <Application>WPS 演示</Application>
  <PresentationFormat>Custom</PresentationFormat>
  <Paragraphs>169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7" baseType="lpstr">
      <vt:lpstr>Arial</vt:lpstr>
      <vt:lpstr>宋体</vt:lpstr>
      <vt:lpstr>Wingdings</vt:lpstr>
      <vt:lpstr>华文隶书</vt:lpstr>
      <vt:lpstr>等线 Light</vt:lpstr>
      <vt:lpstr>Century Gothic</vt:lpstr>
      <vt:lpstr>等线</vt:lpstr>
      <vt:lpstr>微软雅黑</vt:lpstr>
      <vt:lpstr>Arial Unicode MS</vt:lpstr>
      <vt:lpstr>Calibri</vt:lpstr>
      <vt:lpstr>Gallery</vt:lpstr>
      <vt:lpstr>发心偈</vt:lpstr>
      <vt:lpstr>十不善业之害心（嗔恚）</vt:lpstr>
      <vt:lpstr>参考资料</vt:lpstr>
      <vt:lpstr>十不善业修法回顾</vt:lpstr>
      <vt:lpstr>第一阶段</vt:lpstr>
      <vt:lpstr>PowerPoint 演示文稿</vt:lpstr>
      <vt:lpstr>恶心的补充说明</vt:lpstr>
      <vt:lpstr>PowerPoint 演示文稿</vt:lpstr>
      <vt:lpstr>PowerPoint 演示文稿</vt:lpstr>
      <vt:lpstr>嗔恨心的对境分类</vt:lpstr>
      <vt:lpstr>PowerPoint 演示文稿</vt:lpstr>
      <vt:lpstr>第二阶段</vt:lpstr>
      <vt:lpstr>害心的果报 – 异熟果</vt:lpstr>
      <vt:lpstr>害心的果报 – 等流果</vt:lpstr>
      <vt:lpstr>害心的果报 – 增上果</vt:lpstr>
      <vt:lpstr>第三阶段</vt:lpstr>
      <vt:lpstr>PowerPoint 演示文稿</vt:lpstr>
      <vt:lpstr>PowerPoint 演示文稿</vt:lpstr>
      <vt:lpstr>如何对治害心</vt:lpstr>
      <vt:lpstr>心为法本，心尊心使， 中心念恶，即言即行， 罪苦自追，车轹于辙。 心为法本，心尊心使， 中心念善，即言即行， 福乐自追，如影随形。</vt:lpstr>
      <vt:lpstr>害心公案讨论</vt:lpstr>
      <vt:lpstr>PowerPoint 演示文稿</vt:lpstr>
      <vt:lpstr>PowerPoint 演示文稿</vt:lpstr>
      <vt:lpstr>思考讨论题：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赵娟</cp:lastModifiedBy>
  <cp:revision>77</cp:revision>
  <dcterms:created xsi:type="dcterms:W3CDTF">2018-05-30T19:21:00Z</dcterms:created>
  <dcterms:modified xsi:type="dcterms:W3CDTF">2018-07-15T21:28:10Z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2052-10.1.0.7401</vt:lpwstr>
  </property>
</Properties>
</file>