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2" r:id="rId3"/>
    <p:sldId id="284" r:id="rId4"/>
    <p:sldId id="311" r:id="rId5"/>
    <p:sldId id="295" r:id="rId6"/>
    <p:sldId id="302" r:id="rId7"/>
    <p:sldId id="312" r:id="rId8"/>
    <p:sldId id="309" r:id="rId9"/>
    <p:sldId id="310" r:id="rId10"/>
    <p:sldId id="306" r:id="rId11"/>
    <p:sldId id="308" r:id="rId12"/>
    <p:sldId id="286" r:id="rId13"/>
    <p:sldId id="307" r:id="rId14"/>
    <p:sldId id="272" r:id="rId15"/>
    <p:sldId id="274" r:id="rId16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460"/>
    <a:srgbClr val="92C7E2"/>
    <a:srgbClr val="7EF6EB"/>
    <a:srgbClr val="3594C3"/>
    <a:srgbClr val="3C48BE"/>
    <a:srgbClr val="2E3C60"/>
    <a:srgbClr val="0000CC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6"/>
    <p:restoredTop sz="94690"/>
  </p:normalViewPr>
  <p:slideViewPr>
    <p:cSldViewPr snapToGrid="0" snapToObjects="1">
      <p:cViewPr varScale="1">
        <p:scale>
          <a:sx n="57" d="100"/>
          <a:sy n="57" d="100"/>
        </p:scale>
        <p:origin x="-269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B5AA2525-082B-45B5-A848-F2B8D7238E7D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E6025-B72B-4643-A99A-617E55852910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227D4-97AB-4C3F-A28B-41307C9D947C}" type="datetimeFigureOut">
              <a:rPr lang="en-US"/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95F75-9545-4FD2-B65E-A8F3D97F64D1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819B8-D432-41D7-9381-42EE8B977099}" type="datetimeFigureOut">
              <a:rPr lang="en-US"/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6F7D9-3487-4FF3-9903-E4C1EB8DA62B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1C5CF-2D56-4B11-9961-1223ACBCDA51}" type="datetimeFigureOut">
              <a:rPr lang="en-US"/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3A108-6618-4411-B884-F0FB693B0AEB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75956-B7A8-4D09-82DF-B4BB93943301}" type="datetimeFigureOut">
              <a:rPr lang="en-US"/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AF6E9-A429-4BBC-B156-F190ED5377D4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37CFD-EC56-4BAE-BA6E-1DD3E6F763C7}" type="datetimeFigureOut">
              <a:rPr lang="en-US"/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514A7-6549-46C0-8559-8B622AF7E2E6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/>
        </p:nvGrpSpPr>
        <p:grpSpPr bwMode="auto">
          <a:xfrm>
            <a:off x="7477125" y="482600"/>
            <a:ext cx="4075113" cy="5148263"/>
            <a:chOff x="7477387" y="482170"/>
            <a:chExt cx="4074533" cy="5149101"/>
          </a:xfrm>
        </p:grpSpPr>
        <p:sp>
          <p:nvSpPr>
            <p:cNvPr id="6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538" y="5470525"/>
            <a:ext cx="5849937" cy="319088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8D9E345-D0AB-4018-AC48-ED4765471BB0}" type="datetimeFigureOut">
              <a:rPr lang="en-US"/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538" y="319088"/>
            <a:ext cx="48768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963" y="138113"/>
            <a:ext cx="811212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D9914-50E1-40F5-83BB-9E6A4AA649A9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2E54C-3448-46ED-A093-B61CDFAC7AAE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D67F5-46FB-47AB-881A-F4BB57F04C25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49C53-6A87-4A2A-AADB-9CB0386A4B42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D2A99-D04D-44BC-9769-CB3B52B11E39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B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0"/>
          <a:srcRect t="1538" b="-1538"/>
          <a:stretch>
            <a:fillRect/>
          </a:stretch>
        </p:blipFill>
        <p:spPr bwMode="auto">
          <a:xfrm>
            <a:off x="0" y="6119813"/>
            <a:ext cx="121920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0" y="468313"/>
            <a:ext cx="12192000" cy="564673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40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650" y="330200"/>
            <a:ext cx="251618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6454FBF-4469-4931-BF06-7EB276ECDA6C}" type="datetimeFigureOut">
              <a:rPr lang="en-US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300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700" y="138113"/>
            <a:ext cx="809625" cy="5032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7F3DDB8-EE7F-49CF-A427-4A9D5ED83AA5}" type="slidenum">
              <a:rPr lang="en-US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ctrTitle" idx="4294967295"/>
          </p:nvPr>
        </p:nvSpPr>
        <p:spPr>
          <a:xfrm>
            <a:off x="1128713" y="946150"/>
            <a:ext cx="8636000" cy="2617788"/>
          </a:xfrm>
        </p:spPr>
        <p:txBody>
          <a:bodyPr bIns="0" anchor="b"/>
          <a:lstStyle/>
          <a:p>
            <a:pPr eaLnBrk="1" hangingPunct="1"/>
            <a:r>
              <a:rPr lang="zh-CN" altLang="en-US" sz="66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十不善业之邪见</a:t>
            </a:r>
            <a:endParaRPr lang="zh-CN" altLang="en-US" sz="66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1266" name="Subtitle 2"/>
          <p:cNvSpPr>
            <a:spLocks noGrp="1"/>
          </p:cNvSpPr>
          <p:nvPr>
            <p:ph type="subTitle" idx="4294967295"/>
          </p:nvPr>
        </p:nvSpPr>
        <p:spPr>
          <a:xfrm>
            <a:off x="1258888" y="4606925"/>
            <a:ext cx="8505825" cy="1328738"/>
          </a:xfrm>
        </p:spPr>
        <p:txBody>
          <a:bodyPr tIns="91440" bIns="91440"/>
          <a:lstStyle/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endParaRPr lang="en-CA" altLang="zh-CN" sz="1700">
              <a:ea typeface="Century Gothic" panose="020B0502020202020204"/>
              <a:cs typeface="Century Gothic" panose="020B0502020202020204"/>
            </a:endParaRPr>
          </a:p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慧灯禅修二班</a:t>
            </a:r>
            <a:endParaRPr lang="en-CA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2018-07-16</a:t>
            </a:r>
            <a:endParaRPr lang="en-US" altLang="zh-CN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对出家人观清净心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33795" name="Content Placeholder 2"/>
          <p:cNvSpPr/>
          <p:nvPr/>
        </p:nvSpPr>
        <p:spPr bwMode="auto">
          <a:xfrm>
            <a:off x="1130300" y="2001838"/>
            <a:ext cx="9602788" cy="4008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在现实生活中，不可能所有的出家人行为都如理如法，可能我们会见到一些不如法的现象，但是不能因此而对出家人产生邪见</a:t>
            </a:r>
            <a:r>
              <a:rPr lang="zh-CN" altLang="en-US" sz="2400"/>
              <a:t>。</a:t>
            </a:r>
            <a:endParaRPr lang="zh-CN" altLang="en-US" sz="24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凡夫人很难了解他人的相续，如果对方是具功德者，对他生邪见很可能会摧毁自己的善根。有些高僧大德外在的显现也很不如法。因此，仅仅依靠外相来判断他人的相续有一定的困难。</a:t>
            </a:r>
            <a:endParaRPr lang="zh-CN" altLang="en-US" sz="24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有些人一见到出家人就生邪见，甚至那些出家人根本没干坏事，也要说他们的过失，这样非常不好。如果实在无法观清净心，也没必要去毁谤，否则将来必定会感受痛苦的果报。</a:t>
            </a:r>
            <a:endParaRPr lang="zh-CN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对治方法：</a:t>
            </a:r>
            <a:endParaRPr lang="zh-CN" altLang="en-US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9458" name="Content Placeholder 2"/>
          <p:cNvSpPr/>
          <p:nvPr/>
        </p:nvSpPr>
        <p:spPr bwMode="auto">
          <a:xfrm>
            <a:off x="1130300" y="1720850"/>
            <a:ext cx="9855200" cy="433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Century Gothic" panose="020B0502020202020204"/>
                <a:cs typeface="Century Gothic" panose="020B0502020202020204"/>
              </a:rPr>
              <a:t>经常祈祷上师三宝。</a:t>
            </a:r>
            <a:endParaRPr lang="zh-CN" altLang="en-US" sz="2400">
              <a:latin typeface="宋体" panose="02010600030101010101" pitchFamily="2" charset="-122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Century Gothic" panose="020B0502020202020204"/>
                <a:cs typeface="Century Gothic" panose="020B0502020202020204"/>
              </a:rPr>
              <a:t>修习前后世</a:t>
            </a:r>
            <a:r>
              <a:rPr lang="zh-CN" altLang="en-US" sz="2400"/>
              <a:t>、业因果、三宝、四谛等正见</a:t>
            </a:r>
            <a:r>
              <a:rPr lang="zh-CN" altLang="en-US" sz="2400">
                <a:latin typeface="宋体" panose="02010600030101010101" pitchFamily="2" charset="-122"/>
                <a:ea typeface="Century Gothic" panose="020B0502020202020204"/>
                <a:cs typeface="Century Gothic" panose="020B0502020202020204"/>
              </a:rPr>
              <a:t>，懂得佛教见修行果的真理，自相续中隐藏的邪见种子，就会被智慧火慢慢焚毁，生生世世都会以正见来护持佛法</a:t>
            </a:r>
            <a:r>
              <a:rPr lang="zh-CN" altLang="en-US" sz="2400"/>
              <a:t>、利益众生。</a:t>
            </a:r>
            <a:endParaRPr lang="zh-CN" altLang="en-US" sz="24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亲近有正见的人。如果一个人依止了诚信业果、喜善警恶、了知因果道理之人，则自己也会变成具有正见者。</a:t>
            </a:r>
            <a:endParaRPr lang="zh-CN" altLang="en-US" sz="2400">
              <a:latin typeface="宋体" panose="02010600030101010101" pitchFamily="2" charset="-122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Century Gothic" panose="020B0502020202020204"/>
                <a:cs typeface="Century Gothic" panose="020B0502020202020204"/>
              </a:rPr>
              <a:t>生惭愧心，忏悔罪业，并发愿以后绝不再造。</a:t>
            </a:r>
            <a:endParaRPr lang="zh-CN" altLang="en-US" sz="2400">
              <a:latin typeface="宋体" panose="02010600030101010101" pitchFamily="2" charset="-122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b="1">
                <a:solidFill>
                  <a:srgbClr val="3C48BE"/>
                </a:solidFill>
              </a:rPr>
              <a:t>（注：在临终之际千万不要对上师、三宝和道友产生邪见，应该以清净心忆念中阴窍诀或诸佛菩萨的名号，否则，虽然一辈子行持善法，但临终一个邪念也会把以前的善根全部摧毁。）</a:t>
            </a:r>
            <a:endParaRPr lang="zh-CN" altLang="en-US" b="1">
              <a:solidFill>
                <a:srgbClr val="3C48BE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公案：出自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《</a:t>
            </a:r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禅宗无门关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》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1130300" y="1719263"/>
            <a:ext cx="10017125" cy="37766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defTabSz="914400"/>
            <a:r>
              <a:rPr lang="zh-CN" altLang="en-CA" sz="2200">
                <a:latin typeface="宋体" panose="02010600030101010101" pitchFamily="2" charset="-122"/>
              </a:rPr>
              <a:t>唐朝百丈禅师每次开堂说法时，总有一老人跟随大众一起听讲。一天，禅师说法完毕，老翁却没有离开。禅师问他：“你是什么人？”老翁说：“实不相瞒，我不是人。在以前迦叶佛时，我在此山修行，有人问我：‘大修行人还落因果否？</a:t>
            </a:r>
            <a:r>
              <a:rPr lang="en-CA" altLang="zh-CN" sz="2200">
                <a:latin typeface="宋体" panose="02010600030101010101" pitchFamily="2" charset="-122"/>
              </a:rPr>
              <a:t>’</a:t>
            </a:r>
            <a:r>
              <a:rPr lang="zh-CN" altLang="en-CA" sz="2200">
                <a:latin typeface="宋体" panose="02010600030101010101" pitchFamily="2" charset="-122"/>
              </a:rPr>
              <a:t>我答：‘不落因果。</a:t>
            </a:r>
            <a:r>
              <a:rPr lang="en-CA" altLang="zh-CN" sz="2200">
                <a:latin typeface="宋体" panose="02010600030101010101" pitchFamily="2" charset="-122"/>
              </a:rPr>
              <a:t>’</a:t>
            </a:r>
            <a:r>
              <a:rPr lang="zh-CN" altLang="en-CA" sz="2200">
                <a:latin typeface="宋体" panose="02010600030101010101" pitchFamily="2" charset="-122"/>
              </a:rPr>
              <a:t>为此一语，五百生堕野狐身，无法解脱。请和尚慈悲为我开示，让我解脱狐身之苦。”</a:t>
            </a:r>
            <a:endParaRPr lang="zh-CN" altLang="en-CA" sz="2200">
              <a:latin typeface="宋体" panose="02010600030101010101" pitchFamily="2" charset="-122"/>
            </a:endParaRPr>
          </a:p>
          <a:p>
            <a:pPr defTabSz="914400"/>
            <a:endParaRPr lang="zh-CN" altLang="en-CA" sz="2200">
              <a:latin typeface="宋体" panose="02010600030101010101" pitchFamily="2" charset="-122"/>
            </a:endParaRPr>
          </a:p>
          <a:p>
            <a:pPr defTabSz="914400"/>
            <a:r>
              <a:rPr lang="zh-CN" altLang="en-CA" sz="2200">
                <a:latin typeface="宋体" panose="02010600030101010101" pitchFamily="2" charset="-122"/>
              </a:rPr>
              <a:t>百丈禅师说：“你把学人问你的问题，现在重新再问我一次吧！”老人便说：“请问和尚，大修行人还落因果否？”。禅师答：“不昧因果。”老人当即大悟，便向禅师礼拜叩谢：“今承蒙和尚开示，令我超脱狐身。我就住在后山岩下，祈请和尚慈悲，以出家众的礼仪为我埋葬。” 第二天，百丈禅师带领寺中僧众，在后山石岩下，找到一头死狐，便依礼火葬。</a:t>
            </a:r>
            <a:endParaRPr lang="zh-CN" altLang="en-CA" sz="220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3"/>
          <p:cNvSpPr>
            <a:spLocks noGrp="1"/>
          </p:cNvSpPr>
          <p:nvPr>
            <p:ph type="title"/>
          </p:nvPr>
        </p:nvSpPr>
        <p:spPr>
          <a:xfrm>
            <a:off x="1130300" y="954088"/>
            <a:ext cx="9602788" cy="1047750"/>
          </a:xfrm>
        </p:spPr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思考讨论题：</a:t>
            </a:r>
            <a:endParaRPr lang="zh-CN" altLang="en-US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20482" name="Content Placeholder 4"/>
          <p:cNvSpPr>
            <a:spLocks noGrp="1"/>
          </p:cNvSpPr>
          <p:nvPr>
            <p:ph idx="1"/>
          </p:nvPr>
        </p:nvSpPr>
        <p:spPr>
          <a:xfrm>
            <a:off x="1130300" y="1658938"/>
            <a:ext cx="9602788" cy="42449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上节课（害心）修法回顾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  上座观修后的感想和疑问。（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5~10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分钟）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众生的邪见无量无边，归纳起来可摄于哪两种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邪见中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？请详细说明各自的定义。为什么说它不是正见？</a:t>
            </a:r>
            <a:endParaRPr lang="en-CA" altLang="zh-CN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在对待其他宗教的问题上，我们应持哪种态度？</a:t>
            </a:r>
            <a:endParaRPr lang="en-CA" altLang="zh-CN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为什么说在十不善业中，杀生和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邪见最为严重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？</a:t>
            </a:r>
            <a:endParaRPr lang="en-CA" altLang="zh-CN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邪见会招致什么样的果报？</a:t>
            </a:r>
            <a:endParaRPr lang="zh-CN" altLang="en-US" sz="240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生活中，我们经常会见到一些不如法的现象，面对这些现象，我们应怎样如理如法的去对待，使自己能避免产生邪见？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6"/>
          <p:cNvSpPr>
            <a:spLocks noGrp="1"/>
          </p:cNvSpPr>
          <p:nvPr>
            <p:ph type="title"/>
          </p:nvPr>
        </p:nvSpPr>
        <p:spPr>
          <a:xfrm>
            <a:off x="1123950" y="952500"/>
            <a:ext cx="8831263" cy="531813"/>
          </a:xfrm>
        </p:spPr>
        <p:txBody>
          <a:bodyPr/>
          <a:lstStyle/>
          <a:p>
            <a:pPr algn="ctr" eaLnBrk="1" hangingPunct="1"/>
            <a:r>
              <a:rPr lang="zh-CN" altLang="en-US" sz="3200" b="1">
                <a:latin typeface="等线 Light"/>
                <a:ea typeface="Century Gothic" panose="020B0502020202020204"/>
                <a:cs typeface="Century Gothic" panose="020B0502020202020204"/>
              </a:rPr>
              <a:t>回向偈</a:t>
            </a:r>
            <a:endParaRPr lang="zh-CN" altLang="en-US" sz="3200" b="1">
              <a:latin typeface="等线 Light"/>
              <a:ea typeface="宋体" panose="02010600030101010101" pitchFamily="2" charset="-122"/>
            </a:endParaRPr>
          </a:p>
        </p:txBody>
      </p:sp>
      <p:sp>
        <p:nvSpPr>
          <p:cNvPr id="23554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413" y="1638300"/>
            <a:ext cx="4260850" cy="4348163"/>
          </a:xfrm>
        </p:spPr>
        <p:txBody>
          <a:bodyPr/>
          <a:lstStyle/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文殊师利勇猛智</a:t>
            </a:r>
            <a:endParaRPr kumimoji="1" lang="en-US" altLang="zh-CN" sz="2400" b="1">
              <a:latin typeface="等线" charset="-122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普贤慧行亦复然</a:t>
            </a:r>
            <a:endParaRPr kumimoji="1" lang="en-US" altLang="zh-CN" sz="2400" b="1">
              <a:latin typeface="等线" charset="-122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我今回向诸善根</a:t>
            </a:r>
            <a:endParaRPr kumimoji="1" lang="en-US" altLang="zh-CN" sz="2400" b="1">
              <a:latin typeface="等线" charset="-122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随彼一切常修学</a:t>
            </a:r>
            <a:endParaRPr kumimoji="1" lang="en-US" altLang="zh-CN" sz="2400" b="1">
              <a:latin typeface="等线" charset="-122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三世诸佛所称叹</a:t>
            </a:r>
            <a:endParaRPr kumimoji="1" lang="en-US" altLang="zh-CN" sz="2400" b="1">
              <a:latin typeface="等线" charset="-122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如是最胜诸大愿</a:t>
            </a:r>
            <a:endParaRPr kumimoji="1" lang="en-US" altLang="zh-CN" sz="2400" b="1">
              <a:latin typeface="等线" charset="-122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我今回向诸善根</a:t>
            </a:r>
            <a:endParaRPr kumimoji="1" lang="en-US" altLang="zh-CN" sz="2400" b="1">
              <a:latin typeface="等线" charset="-122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>
                <a:latin typeface="等线" charset="-122"/>
                <a:cs typeface="华文隶书" panose="02010800040101010101" pitchFamily="2" charset="-122"/>
              </a:rPr>
              <a:t>为得普贤殊胜行</a:t>
            </a:r>
            <a:endParaRPr lang="en-US" altLang="zh-CN" b="1">
              <a:cs typeface="华文隶书" panose="02010800040101010101" pitchFamily="2" charset="-122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标题 3"/>
          <p:cNvSpPr>
            <a:spLocks noGrp="1"/>
          </p:cNvSpPr>
          <p:nvPr>
            <p:ph type="title" idx="4294967295"/>
          </p:nvPr>
        </p:nvSpPr>
        <p:spPr>
          <a:xfrm>
            <a:off x="5021263" y="414338"/>
            <a:ext cx="6142037" cy="534987"/>
          </a:xfrm>
        </p:spPr>
        <p:txBody>
          <a:bodyPr/>
          <a:lstStyle/>
          <a:p>
            <a:pPr algn="ctr" eaLnBrk="1" hangingPunct="1"/>
            <a:r>
              <a:rPr kumimoji="1" lang="zh-CN" altLang="en-US" b="1">
                <a:ea typeface="宋体" panose="02010600030101010101" pitchFamily="2" charset="-122"/>
                <a:cs typeface="等线 Light"/>
              </a:rPr>
              <a:t>发心偈</a:t>
            </a:r>
            <a:endParaRPr kumimoji="1" lang="zh-CN" altLang="en-US" b="1">
              <a:ea typeface="宋体" panose="02010600030101010101" pitchFamily="2" charset="-122"/>
              <a:cs typeface="等线 Light"/>
            </a:endParaRPr>
          </a:p>
        </p:txBody>
      </p:sp>
      <p:sp>
        <p:nvSpPr>
          <p:cNvPr id="12290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675" y="1120775"/>
            <a:ext cx="5434013" cy="4919663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顶礼本师释迦牟尼佛！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顶礼文殊智慧勇识</a:t>
            </a:r>
            <a:r>
              <a:rPr kumimoji="1" lang="zh-CN" altLang="zh-CN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！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顶礼传承大恩上师！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无上甚深微妙法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百千万劫难遭遇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我今见闻得受持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愿解如来真实义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1" lang="en-CA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为度化一切众生，</a:t>
            </a:r>
            <a:endParaRPr kumimoji="1" lang="en-US" altLang="zh-CN" b="1">
              <a:latin typeface="等线" charset="-122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>
                <a:latin typeface="等线" charset="-122"/>
                <a:ea typeface="宋体" panose="02010600030101010101" pitchFamily="2" charset="-122"/>
                <a:cs typeface="华文隶书" panose="02010800040101010101" pitchFamily="2" charset="-122"/>
              </a:rPr>
              <a:t>请大家发无上殊胜的菩提心！</a:t>
            </a:r>
            <a:endParaRPr kumimoji="1" lang="zh-CN" altLang="en-US" b="1">
              <a:ea typeface="宋体" panose="02010600030101010101" pitchFamily="2" charset="-122"/>
              <a:cs typeface="华文隶书" panose="02010800040101010101" pitchFamily="2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邪见的定义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4294967295"/>
          </p:nvPr>
        </p:nvSpPr>
        <p:spPr>
          <a:xfrm>
            <a:off x="1130300" y="2120900"/>
            <a:ext cx="9602788" cy="39195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邪见是指对真理的颠倒认识。</a:t>
            </a:r>
            <a:endParaRPr lang="zh-CN" altLang="en-US" sz="240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邪见是由三毒产生，有些人是因贪欲而生邪见，有些人由于嗔心而生邪见，但大多数人都是由于愚痴而生邪见。</a:t>
            </a:r>
            <a:endParaRPr lang="zh-CN" altLang="en-US" sz="240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往昔造恶、没有福报之人，即生很容易就生邪见；反之，有福报、有善根的人则并非如此。</a:t>
            </a:r>
            <a:r>
              <a:rPr lang="en-US" altLang="zh-CN" sz="2400">
                <a:ea typeface="宋体" panose="02010600030101010101" pitchFamily="2" charset="-122"/>
                <a:cs typeface="Century Gothic" panose="020B0502020202020204"/>
              </a:rPr>
              <a:t>《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法华经</a:t>
            </a:r>
            <a:r>
              <a:rPr lang="en-US" altLang="zh-CN" sz="2400">
                <a:ea typeface="宋体" panose="02010600030101010101" pitchFamily="2" charset="-122"/>
                <a:cs typeface="Century Gothic" panose="020B0502020202020204"/>
              </a:rPr>
              <a:t>》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云：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“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薄德少福人，众苦所逼迫，入邪见稠林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”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。</a:t>
            </a:r>
            <a:endParaRPr lang="zh-CN" altLang="en-US" sz="2400"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邪见的种类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idx="4294967295"/>
          </p:nvPr>
        </p:nvSpPr>
        <p:spPr>
          <a:xfrm>
            <a:off x="1130300" y="1708150"/>
            <a:ext cx="9602788" cy="43561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1. </a:t>
            </a:r>
            <a:r>
              <a:rPr lang="zh-CN" altLang="en-US" sz="2400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无有因果之见</a:t>
            </a:r>
            <a:endParaRPr lang="zh-CN" altLang="en-US" sz="2400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认为行善无功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作恶无过的观念，就叫做无有因果的见解。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2. </a:t>
            </a:r>
            <a:r>
              <a:rPr lang="zh-CN" altLang="en-US" sz="2400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常断见</a:t>
            </a:r>
            <a:endParaRPr lang="zh-CN" altLang="en-US" sz="2400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众生的邪见无量无边，若归纳起来，完全可以归摄于常见和断见中。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常见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：认为神我常有，大自在天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遍入天是造世主等等的看法。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断见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：认为一切诸法是自然而生，前世后世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、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因果不虚及了脱生死等均不存在的观念。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邪见的果报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5362" name="Content Placeholder 2"/>
          <p:cNvSpPr/>
          <p:nvPr/>
        </p:nvSpPr>
        <p:spPr bwMode="auto">
          <a:xfrm>
            <a:off x="1130300" y="1892300"/>
            <a:ext cx="9602788" cy="39068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根据意乐强弱不同，其异熟果报是相应地堕入三恶道：上品邪见堕地狱，尤其是堕入无间地狱感受其余所有地狱的痛苦；中品邪见堕饿鬼；下品邪见堕旁生。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邪见者从恶趣解脱出来，侥幸获得人身，也会因往昔不善业的等流而转为邪见者，</a:t>
            </a:r>
            <a:r>
              <a:rPr lang="zh-CN" altLang="en-US" sz="2400"/>
              <a:t>令人身空耗。</a:t>
            </a:r>
            <a:r>
              <a:rPr lang="zh-CN" altLang="en-US"/>
              <a:t> </a:t>
            </a: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华严经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云：</a:t>
            </a:r>
            <a:r>
              <a:rPr lang="zh-CN" altLang="en-US" sz="2400"/>
              <a:t>“邪见</a:t>
            </a:r>
            <a:r>
              <a:rPr lang="zh-CN" altLang="en-US" sz="2400">
                <a:latin typeface="Century Gothic" panose="020B0502020202020204"/>
              </a:rPr>
              <a:t>之罪。。。若生人中，得二种果报：一者生邪见家；二者其心谄曲</a:t>
            </a:r>
            <a:r>
              <a:rPr lang="zh-CN" altLang="en-US" sz="2400"/>
              <a:t>”</a:t>
            </a:r>
            <a:r>
              <a:rPr lang="zh-CN" altLang="en-US" sz="2400">
                <a:latin typeface="Century Gothic" panose="020B0502020202020204"/>
              </a:rPr>
              <a:t>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邪见还会使人的心不堪能。有些人虽然想当一个好修行人，可是由于往昔生邪见的果报，心非常不堪能，经常产生各种恶分别念。</a:t>
            </a:r>
            <a:endParaRPr lang="zh-CN" altLang="en-US" sz="2400">
              <a:latin typeface="Century Gothic" panose="020B0502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对其他宗教所持的态度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4294967295"/>
          </p:nvPr>
        </p:nvSpPr>
        <p:spPr>
          <a:xfrm>
            <a:off x="1130300" y="2246313"/>
            <a:ext cx="9602788" cy="38179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世界各大宗教和睦共处、互相学习、彼此包容，是值得提倡的。</a:t>
            </a:r>
            <a:endParaRPr lang="zh-CN" altLang="en-US" sz="240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不过佛教在抉择自己的见解时，不能跟随、依止其他宗教，否则对别的倒不一定有害，但对解脱确实有障碍。</a:t>
            </a:r>
            <a:endParaRPr lang="zh-CN" altLang="en-US" sz="240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zh-CN" sz="2400">
                <a:ea typeface="宋体" panose="02010600030101010101" pitchFamily="2" charset="-122"/>
                <a:cs typeface="Century Gothic" panose="020B0502020202020204"/>
              </a:rPr>
              <a:t>《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胜出天神赞</a:t>
            </a:r>
            <a:r>
              <a:rPr lang="en-US" altLang="zh-CN" sz="2400">
                <a:ea typeface="宋体" panose="02010600030101010101" pitchFamily="2" charset="-122"/>
                <a:cs typeface="Century Gothic" panose="020B0502020202020204"/>
              </a:rPr>
              <a:t>》</a:t>
            </a:r>
            <a:r>
              <a:rPr lang="zh-CN" altLang="en-US" sz="2400">
                <a:ea typeface="宋体" panose="02010600030101010101" pitchFamily="2" charset="-122"/>
                <a:cs typeface="Century Gothic" panose="020B0502020202020204"/>
              </a:rPr>
              <a:t>所言，谁的宗教最符合真理，我们就应该皈依它、追随它，这才是智者的选择。</a:t>
            </a:r>
            <a:endParaRPr lang="zh-CN" altLang="en-US" sz="2400"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在十不善业中，杀生和邪见最为严重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35843" name="Content Placeholder 2"/>
          <p:cNvSpPr/>
          <p:nvPr/>
        </p:nvSpPr>
        <p:spPr bwMode="auto">
          <a:xfrm>
            <a:off x="1130300" y="1789113"/>
            <a:ext cx="9602788" cy="4546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zh-CN" sz="2400" b="1">
                <a:latin typeface="宋体" panose="02010600030101010101" pitchFamily="2" charset="-122"/>
              </a:rPr>
              <a:t>1. </a:t>
            </a:r>
            <a:r>
              <a:rPr lang="zh-CN" altLang="en-US" sz="2400" b="1" u="sng">
                <a:latin typeface="宋体" panose="02010600030101010101" pitchFamily="2" charset="-122"/>
              </a:rPr>
              <a:t>杀生</a:t>
            </a:r>
            <a:endParaRPr lang="zh-CN" altLang="en-US" sz="2400">
              <a:latin typeface="宋体" panose="02010600030101010101" pitchFamily="2" charset="-122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如云：</a:t>
            </a:r>
            <a:r>
              <a:rPr lang="zh-CN" altLang="en-US" sz="2400">
                <a:latin typeface="宋体" panose="02010600030101010101" pitchFamily="2" charset="-122"/>
              </a:rPr>
              <a:t>“</a:t>
            </a:r>
            <a:r>
              <a:rPr lang="zh-CN" altLang="en-US" sz="2400"/>
              <a:t>杀生之上无他罪</a:t>
            </a:r>
            <a:r>
              <a:rPr lang="zh-CN" altLang="en-US" sz="2400">
                <a:latin typeface="宋体" panose="02010600030101010101" pitchFamily="2" charset="-122"/>
              </a:rPr>
              <a:t>”</a:t>
            </a:r>
            <a:r>
              <a:rPr lang="zh-CN" altLang="en-US" sz="2400"/>
              <a:t>。</a:t>
            </a:r>
            <a:r>
              <a:rPr lang="zh-CN" altLang="en-US" sz="2400">
                <a:latin typeface="Century Gothic" panose="020B0502020202020204"/>
              </a:rPr>
              <a:t>除了地狱众生以外，谁都贪生怕死，每个有情最珍爱的莫过于生命，因此杀生罪大恶极。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杀生的罪业极为可怕，杀害一个众生，需要偿还五百次命债。</a:t>
            </a: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念住经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说：“杀害一个众生，需在地狱住一中劫”。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以塑佛像</a:t>
            </a:r>
            <a:r>
              <a:rPr lang="zh-CN" altLang="en-US" sz="2400"/>
              <a:t>、印佛经、建佛塔等善举为借口而杀生，罪业更为严重。</a:t>
            </a:r>
            <a:endParaRPr lang="zh-CN" altLang="en-US" sz="24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人在邪见的控制下，好像在供养、做善事，但实际上根本不是。如以血肉供养上师。</a:t>
            </a:r>
            <a:endParaRPr lang="zh-CN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在十不善业中，杀生和邪见最为严重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36867" name="Content Placeholder 2"/>
          <p:cNvSpPr/>
          <p:nvPr/>
        </p:nvSpPr>
        <p:spPr bwMode="auto">
          <a:xfrm>
            <a:off x="1130300" y="2082800"/>
            <a:ext cx="9602788" cy="3784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400" b="1">
                <a:latin typeface="宋体" panose="02010600030101010101" pitchFamily="2" charset="-122"/>
              </a:rPr>
              <a:t>２</a:t>
            </a:r>
            <a:r>
              <a:rPr lang="en-US" altLang="zh-CN" sz="2400" b="1">
                <a:latin typeface="宋体" panose="02010600030101010101" pitchFamily="2" charset="-122"/>
              </a:rPr>
              <a:t>. </a:t>
            </a:r>
            <a:r>
              <a:rPr lang="zh-CN" altLang="en-US" sz="2400" b="1" u="sng">
                <a:latin typeface="宋体" panose="02010600030101010101" pitchFamily="2" charset="-122"/>
              </a:rPr>
              <a:t>邪见</a:t>
            </a:r>
            <a:endParaRPr lang="zh-CN" altLang="en-US" sz="2400">
              <a:latin typeface="宋体" panose="02010600030101010101" pitchFamily="2" charset="-122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如云：</a:t>
            </a:r>
            <a:r>
              <a:rPr lang="zh-CN" altLang="en-US" sz="2400">
                <a:latin typeface="宋体" panose="02010600030101010101" pitchFamily="2" charset="-122"/>
              </a:rPr>
              <a:t>“</a:t>
            </a:r>
            <a:r>
              <a:rPr lang="zh-CN" altLang="en-US" sz="2400">
                <a:latin typeface="Century Gothic" panose="020B0502020202020204"/>
              </a:rPr>
              <a:t>十不善中邪见重</a:t>
            </a:r>
            <a:r>
              <a:rPr lang="zh-CN" altLang="en-US" sz="2400">
                <a:latin typeface="宋体" panose="02010600030101010101" pitchFamily="2" charset="-122"/>
              </a:rPr>
              <a:t>”</a:t>
            </a:r>
            <a:r>
              <a:rPr lang="zh-CN" altLang="en-US" sz="2400">
                <a:latin typeface="Century Gothic" panose="020B0502020202020204"/>
              </a:rPr>
              <a:t>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成实论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中说：</a:t>
            </a:r>
            <a:r>
              <a:rPr lang="zh-CN" altLang="en-US" sz="2400">
                <a:latin typeface="宋体" panose="02010600030101010101" pitchFamily="2" charset="-122"/>
              </a:rPr>
              <a:t>“</a:t>
            </a:r>
            <a:r>
              <a:rPr lang="zh-CN" altLang="en-US" sz="2400">
                <a:latin typeface="Century Gothic" panose="020B0502020202020204"/>
              </a:rPr>
              <a:t>意业势力，胜身口业</a:t>
            </a:r>
            <a:r>
              <a:rPr lang="zh-CN" altLang="en-US" sz="2400">
                <a:latin typeface="宋体" panose="02010600030101010101" pitchFamily="2" charset="-122"/>
              </a:rPr>
              <a:t>”</a:t>
            </a:r>
            <a:r>
              <a:rPr lang="zh-CN" altLang="en-US" sz="2400">
                <a:latin typeface="Century Gothic" panose="020B0502020202020204"/>
              </a:rPr>
              <a:t>。又云：</a:t>
            </a:r>
            <a:r>
              <a:rPr lang="zh-CN" altLang="en-US" sz="2400">
                <a:latin typeface="宋体" panose="02010600030101010101" pitchFamily="2" charset="-122"/>
              </a:rPr>
              <a:t>“</a:t>
            </a:r>
            <a:r>
              <a:rPr lang="zh-CN" altLang="en-US" sz="2400">
                <a:latin typeface="Century Gothic" panose="020B0502020202020204"/>
              </a:rPr>
              <a:t>于诸罪中，邪见最重</a:t>
            </a:r>
            <a:r>
              <a:rPr lang="zh-CN" altLang="en-US" sz="2400">
                <a:latin typeface="宋体" panose="02010600030101010101" pitchFamily="2" charset="-122"/>
              </a:rPr>
              <a:t>”</a:t>
            </a:r>
            <a:r>
              <a:rPr lang="zh-CN" altLang="en-US" sz="2400">
                <a:latin typeface="Century Gothic" panose="020B0502020202020204"/>
              </a:rPr>
              <a:t>。</a:t>
            </a:r>
            <a:r>
              <a:rPr lang="zh-CN" altLang="en-US" sz="2400"/>
              <a:t>意业的力量，远远胜过身体和语言造业的程度。邪见是一切罪恶的根本，一旦有了邪见，其他不善业都会随之而来。很多人就是因为持有不信因果的邪见，所以才肆无忌惮地大造杀、盗、淫、妄等恶业。</a:t>
            </a:r>
            <a:endParaRPr lang="zh-CN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在十不善业中，杀生和邪见最为严重</a:t>
            </a:r>
            <a:r>
              <a:rPr lang="en-US" altLang="zh-CN" b="1" u="sng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8434" name="Content Placeholder 2"/>
          <p:cNvSpPr/>
          <p:nvPr/>
        </p:nvSpPr>
        <p:spPr bwMode="auto">
          <a:xfrm>
            <a:off x="1130300" y="2001838"/>
            <a:ext cx="9602788" cy="4008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如果相续中有了不承认因果的大邪见，原有的善根会被摧毁，包括别解脱戒也会从根本上失坏。所有的戒律都以正见为基础。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一旦相续已被邪见染污，即便奉行善法，也不能踏上解脱之道。因为若想趋入解脱，必须对生死轮回</a:t>
            </a:r>
            <a:r>
              <a:rPr lang="zh-CN" altLang="en-US" sz="2400"/>
              <a:t>、善恶因果有最基本的正见，如果连这些都不承认，那行持善法完全是流于形象，而并非解脱之因。</a:t>
            </a:r>
            <a:endParaRPr lang="en-US" altLang="zh-CN" sz="24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由于认为诸佛菩萨都是假的，没有任何功德，那即使造罪后想忏悔，也没有忏悔的对境了。所以一切恶业中，最可怕的就是邪见。</a:t>
            </a:r>
            <a:endParaRPr lang="zh-CN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2332</Words>
  <Application>WPS 演示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宋体</vt:lpstr>
      <vt:lpstr>Wingdings</vt:lpstr>
      <vt:lpstr>Century Gothic</vt:lpstr>
      <vt:lpstr>等线 Light</vt:lpstr>
      <vt:lpstr>等线</vt:lpstr>
      <vt:lpstr>华文隶书</vt:lpstr>
      <vt:lpstr>微软雅黑</vt:lpstr>
      <vt:lpstr>Arial Unicode MS</vt:lpstr>
      <vt:lpstr>Calibri</vt:lpstr>
      <vt:lpstr>Gallery</vt:lpstr>
      <vt:lpstr>十不善业之邪见</vt:lpstr>
      <vt:lpstr>发心偈</vt:lpstr>
      <vt:lpstr>邪见的定义:</vt:lpstr>
      <vt:lpstr>邪见的种类:</vt:lpstr>
      <vt:lpstr>邪见的果报:</vt:lpstr>
      <vt:lpstr>对其他宗教所持的态度:</vt:lpstr>
      <vt:lpstr>在十不善业中，杀生和邪见最为严重:</vt:lpstr>
      <vt:lpstr>在十不善业中，杀生和邪见最为严重:</vt:lpstr>
      <vt:lpstr>在十不善业中，杀生和邪见最为严重:</vt:lpstr>
      <vt:lpstr>对出家人观清净心:</vt:lpstr>
      <vt:lpstr>对治方法：</vt:lpstr>
      <vt:lpstr>公案：出自《禅宗无门关》</vt:lpstr>
      <vt:lpstr>思考讨论题：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268</cp:revision>
  <dcterms:created xsi:type="dcterms:W3CDTF">2018-05-30T19:21:00Z</dcterms:created>
  <dcterms:modified xsi:type="dcterms:W3CDTF">2018-07-21T02:32:49Z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2052-10.1.0.7401</vt:lpwstr>
  </property>
</Properties>
</file>