
<file path=[Content_Types].xml><?xml version="1.0" encoding="utf-8"?>
<Types xmlns="http://schemas.openxmlformats.org/package/2006/content-types">
  <Default Extension="jpeg" ContentType="image/jpeg"/>
  <Default Extension="wdp" ContentType="image/vnd.ms-photo"/>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3"/>
    <p:sldId id="256" r:id="rId4"/>
    <p:sldId id="280" r:id="rId5"/>
    <p:sldId id="287" r:id="rId6"/>
    <p:sldId id="288" r:id="rId7"/>
    <p:sldId id="290" r:id="rId8"/>
    <p:sldId id="291" r:id="rId9"/>
    <p:sldId id="292" r:id="rId10"/>
    <p:sldId id="293" r:id="rId11"/>
    <p:sldId id="294" r:id="rId12"/>
    <p:sldId id="295" r:id="rId13"/>
    <p:sldId id="289" r:id="rId14"/>
    <p:sldId id="296" r:id="rId15"/>
    <p:sldId id="297" r:id="rId16"/>
    <p:sldId id="282" r:id="rId17"/>
    <p:sldId id="306" r:id="rId18"/>
    <p:sldId id="300" r:id="rId19"/>
    <p:sldId id="283" r:id="rId20"/>
    <p:sldId id="284" r:id="rId21"/>
    <p:sldId id="285" r:id="rId22"/>
    <p:sldId id="286" r:id="rId23"/>
    <p:sldId id="257" r:id="rId24"/>
    <p:sldId id="277" r:id="rId25"/>
    <p:sldId id="259" r:id="rId26"/>
    <p:sldId id="301" r:id="rId27"/>
    <p:sldId id="305" r:id="rId28"/>
    <p:sldId id="278" r:id="rId29"/>
    <p:sldId id="302" r:id="rId30"/>
    <p:sldId id="303" r:id="rId31"/>
    <p:sldId id="304" r:id="rId32"/>
    <p:sldId id="308" r:id="rId33"/>
    <p:sldId id="279" r:id="rId34"/>
    <p:sldId id="310" r:id="rId35"/>
    <p:sldId id="298" r:id="rId36"/>
    <p:sldId id="299" r:id="rId37"/>
    <p:sldId id="273" r:id="rId38"/>
    <p:sldId id="274"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06"/>
    <p:restoredTop sz="94690"/>
  </p:normalViewPr>
  <p:slideViewPr>
    <p:cSldViewPr snapToGrid="0" snapToObjects="1">
      <p:cViewPr varScale="1">
        <p:scale>
          <a:sx n="80" d="100"/>
          <a:sy n="80" d="100"/>
        </p:scale>
        <p:origin x="192" y="5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8" name="Date Placeholder 7"/>
          <p:cNvSpPr>
            <a:spLocks noGrp="1"/>
          </p:cNvSpPr>
          <p:nvPr>
            <p:ph type="dt" sz="half" idx="10"/>
          </p:nvPr>
        </p:nvSpPr>
        <p:spPr/>
        <p:txBody>
          <a:bodyPr/>
          <a:lstStyle/>
          <a:p>
            <a:fld id="{1CF131DD-A141-4471-BCF9-C6073EDD7E20}" type="datetimeFigureOut">
              <a:rPr lang="en-US" smtClean="0"/>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anose="02020404030301010803"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microsoft.com/office/2007/relationships/hdphoto" Target="../media/hdphoto1.wdp"/><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youtube.com/watch?v=QcDgxwZ32uI&amp;list=PLdssnZ4H3EYNeyIK14RrjQO57wmrpl128&amp;index=84"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5324354" y="694480"/>
            <a:ext cx="5729469" cy="659757"/>
          </a:xfrm>
        </p:spPr>
        <p:txBody>
          <a:bodyPr>
            <a:noAutofit/>
          </a:bodyPr>
          <a:lstStyle/>
          <a:p>
            <a:pPr algn="ctr"/>
            <a:r>
              <a:rPr kumimoji="1" lang="zh-CN" altLang="en-US" sz="3600" dirty="0"/>
              <a:t>发心偈</a:t>
            </a:r>
            <a:endParaRPr kumimoji="1" lang="zh-CN" altLang="en-US" sz="3600" dirty="0"/>
          </a:p>
        </p:txBody>
      </p:sp>
      <p:sp>
        <p:nvSpPr>
          <p:cNvPr id="6" name="文本占位符 5"/>
          <p:cNvSpPr>
            <a:spLocks noGrp="1"/>
          </p:cNvSpPr>
          <p:nvPr>
            <p:ph type="body" sz="half" idx="4294967295"/>
          </p:nvPr>
        </p:nvSpPr>
        <p:spPr>
          <a:xfrm>
            <a:off x="5752618" y="1620455"/>
            <a:ext cx="5000263" cy="4687747"/>
          </a:xfrm>
        </p:spPr>
        <p:txBody>
          <a:bodyPr>
            <a:noAutofit/>
          </a:bodyPr>
          <a:lstStyle/>
          <a:p>
            <a:pPr marL="0" indent="0" algn="ctr">
              <a:buNone/>
            </a:pPr>
            <a:r>
              <a:rPr kumimoji="1" lang="zh-CN" altLang="en-US" sz="2000" dirty="0">
                <a:latin typeface="+mn-ea"/>
                <a:cs typeface="华文隶书" panose="02010800040101010101" charset="-122"/>
              </a:rPr>
              <a:t>顶礼本师释迦牟尼佛！</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顶礼文殊智慧勇识</a:t>
            </a:r>
            <a:r>
              <a:rPr kumimoji="1" lang="zh-CN" altLang="zh-CN" sz="2000" dirty="0">
                <a:latin typeface="+mn-ea"/>
                <a:cs typeface="华文隶书" panose="02010800040101010101" charset="-122"/>
              </a:rPr>
              <a:t>！</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顶礼传承大恩上师！</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无上甚深微妙法</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百千万劫难遭遇</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我今见闻得受持</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愿解如来真实义</a:t>
            </a:r>
            <a:endParaRPr kumimoji="1" lang="en-US" altLang="zh-CN" sz="2000" dirty="0">
              <a:latin typeface="+mn-ea"/>
              <a:cs typeface="华文隶书" panose="02010800040101010101" charset="-122"/>
            </a:endParaRPr>
          </a:p>
          <a:p>
            <a:pPr marL="0" indent="0" algn="ctr">
              <a:buNone/>
            </a:pPr>
            <a:endParaRPr kumimoji="1" lang="en-CA"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为度化一切众生，</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请大家发无上殊胜的菩提心！</a:t>
            </a:r>
            <a:endParaRPr kumimoji="1" lang="zh-CN" altLang="en-US" sz="2000" dirty="0">
              <a:latin typeface="+mn-ea"/>
              <a:cs typeface="华文隶书" panose="02010800040101010101" charset="-122"/>
            </a:endParaRPr>
          </a:p>
        </p:txBody>
      </p:sp>
      <p:pic>
        <p:nvPicPr>
          <p:cNvPr id="5" name="Picture 4" descr="20160328201008110.JPEG790x600.JPEG"/>
          <p:cNvPicPr>
            <a:picLocks noChangeAspect="1"/>
          </p:cNvPicPr>
          <p:nvPr/>
        </p:nvPicPr>
        <p:blipFill>
          <a:blip r:embed="rId1"/>
          <a:stretch>
            <a:fillRect/>
          </a:stretch>
        </p:blipFill>
        <p:spPr>
          <a:xfrm>
            <a:off x="889336" y="414337"/>
            <a:ext cx="4157225" cy="5998037"/>
          </a:xfrm>
          <a:prstGeom prst="rect">
            <a:avLst/>
          </a:prstGeom>
          <a:effectLst>
            <a:softEdge rad="317500"/>
          </a:effec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十不善业～恶语</a:t>
            </a:r>
            <a:endParaRPr lang="en-US" sz="4400" dirty="0"/>
          </a:p>
        </p:txBody>
      </p:sp>
      <p:sp>
        <p:nvSpPr>
          <p:cNvPr id="3" name="Content Placeholder 2"/>
          <p:cNvSpPr>
            <a:spLocks noGrp="1"/>
          </p:cNvSpPr>
          <p:nvPr>
            <p:ph idx="1"/>
          </p:nvPr>
        </p:nvSpPr>
        <p:spPr>
          <a:xfrm>
            <a:off x="1066800" y="1469985"/>
            <a:ext cx="10058400" cy="4565055"/>
          </a:xfrm>
        </p:spPr>
        <p:txBody>
          <a:bodyPr>
            <a:noAutofit/>
          </a:bodyPr>
          <a:lstStyle/>
          <a:p>
            <a:r>
              <a:rPr lang="en-US" altLang="en-US" sz="2000" dirty="0"/>
              <a:t>含义：恶语是指刺伤、扰乱他人心的语言。其中诋毁佛像、佛塔，或对佛菩萨、比丘、沙弥、上师、父母说粗语，罪过非常严重；尤其是对菩萨妄加诽谤、恶语中伤，比杀害三界所有众生的罪过还要严重。</a:t>
            </a:r>
            <a:endParaRPr lang="en-CA" altLang="en-US" sz="2000" dirty="0"/>
          </a:p>
          <a:p>
            <a:r>
              <a:rPr lang="en-US" altLang="en-US" sz="2000" dirty="0"/>
              <a:t>恶语的果报：</a:t>
            </a:r>
            <a:endParaRPr lang="en-CA" altLang="en-US" sz="2000" dirty="0"/>
          </a:p>
          <a:p>
            <a:pPr lvl="1"/>
            <a:r>
              <a:rPr lang="en-US" altLang="en-US" sz="2000" dirty="0"/>
              <a:t>异熟果：分别堕入三恶趣中；</a:t>
            </a:r>
            <a:endParaRPr lang="en-CA" altLang="en-US" sz="2000" dirty="0"/>
          </a:p>
          <a:p>
            <a:pPr lvl="1"/>
            <a:r>
              <a:rPr lang="en-US" altLang="en-US" sz="2000" dirty="0"/>
              <a:t>感受等流果：即使得到人身，也是不闻一句悦耳之语，恒时心情烦躁，遭受众人欺辱，经常担惊受怕，犹如野兽，心不自在，常遇恶友；</a:t>
            </a:r>
            <a:endParaRPr lang="en-CA" altLang="en-US" sz="2000" dirty="0"/>
          </a:p>
          <a:p>
            <a:pPr lvl="1"/>
            <a:r>
              <a:rPr lang="en-US" altLang="en-US" sz="2000" dirty="0"/>
              <a:t>同行等流果：生生世世中口出恶言；</a:t>
            </a:r>
            <a:endParaRPr lang="en-CA" altLang="en-US" sz="2000" dirty="0"/>
          </a:p>
          <a:p>
            <a:pPr lvl="1"/>
            <a:r>
              <a:rPr lang="en-US" altLang="en-US" sz="2000" dirty="0"/>
              <a:t>增上果：转生到乱石堆积、荆棘丛生等使人心神不宁的地方；</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十不善业～绮语</a:t>
            </a:r>
            <a:endParaRPr lang="en-US" sz="4400" dirty="0"/>
          </a:p>
        </p:txBody>
      </p:sp>
      <p:sp>
        <p:nvSpPr>
          <p:cNvPr id="3" name="Content Placeholder 2"/>
          <p:cNvSpPr>
            <a:spLocks noGrp="1"/>
          </p:cNvSpPr>
          <p:nvPr>
            <p:ph idx="1"/>
          </p:nvPr>
        </p:nvSpPr>
        <p:spPr>
          <a:xfrm>
            <a:off x="1066800" y="1469985"/>
            <a:ext cx="10058400" cy="4565055"/>
          </a:xfrm>
        </p:spPr>
        <p:txBody>
          <a:bodyPr>
            <a:noAutofit/>
          </a:bodyPr>
          <a:lstStyle/>
          <a:p>
            <a:r>
              <a:rPr lang="en-US" altLang="en-US" sz="2000" dirty="0"/>
              <a:t>含义：即未经观察、信口雌黄的无关之语，凡是能引生贪嗔痴的无稽之谈，均属于绮语范畴。从狭义来讲，吃喝玩乐等与佛法和解脱无关的语言属于绮语；从广义上讲，妄语、离间语、恶语也属于绮语。</a:t>
            </a:r>
            <a:endParaRPr lang="en-CA" altLang="en-US" sz="2000" dirty="0"/>
          </a:p>
          <a:p>
            <a:r>
              <a:rPr lang="en-US" altLang="en-US" sz="2000" dirty="0"/>
              <a:t>绮语的果报：</a:t>
            </a:r>
            <a:endParaRPr lang="en-CA" altLang="en-US" sz="2000" dirty="0"/>
          </a:p>
          <a:p>
            <a:pPr lvl="1"/>
            <a:r>
              <a:rPr lang="en-US" altLang="en-US" sz="2000" dirty="0"/>
              <a:t>异熟果：分别堕入三恶趣中；</a:t>
            </a:r>
            <a:endParaRPr lang="en-CA" altLang="en-US" sz="2000" dirty="0"/>
          </a:p>
          <a:p>
            <a:pPr lvl="1"/>
            <a:r>
              <a:rPr lang="en-US" altLang="en-US" sz="2000" dirty="0"/>
              <a:t>感受等流果：前世爱说绮语之人，今生将感得自己的话没有威力、没有分量，口才拙劣，人不取信；《华严经》云；“无义语罪</a:t>
            </a:r>
            <a:r>
              <a:rPr lang="en-CA" altLang="en-US" sz="2000" dirty="0"/>
              <a:t>……</a:t>
            </a:r>
            <a:r>
              <a:rPr lang="en-US" altLang="en-US" sz="2000" dirty="0"/>
              <a:t>若生人中，得二种果报：一者所有言语人不信受；二者有所言说不能明了。”</a:t>
            </a:r>
            <a:endParaRPr lang="en-CA" altLang="en-US" sz="2000" dirty="0"/>
          </a:p>
          <a:p>
            <a:pPr lvl="1"/>
            <a:r>
              <a:rPr lang="en-US" altLang="en-US" sz="2000" dirty="0"/>
              <a:t>同行等流果：生生世世爱说绮语；</a:t>
            </a:r>
            <a:endParaRPr lang="en-CA" altLang="en-US" sz="2000" dirty="0"/>
          </a:p>
          <a:p>
            <a:pPr lvl="1"/>
            <a:r>
              <a:rPr lang="en-US" altLang="en-US" sz="2000" dirty="0"/>
              <a:t>增上果：以恶业感召，所转生的地方，尽管辛勤务农，到头来却颗粒不收，季节反复无常而且动荡不安；</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十不善业～贪心</a:t>
            </a:r>
            <a:endParaRPr lang="en-US" sz="4400" dirty="0"/>
          </a:p>
        </p:txBody>
      </p:sp>
      <p:sp>
        <p:nvSpPr>
          <p:cNvPr id="3" name="Content Placeholder 2"/>
          <p:cNvSpPr>
            <a:spLocks noGrp="1"/>
          </p:cNvSpPr>
          <p:nvPr>
            <p:ph idx="1"/>
          </p:nvPr>
        </p:nvSpPr>
        <p:spPr>
          <a:xfrm>
            <a:off x="1066800" y="1574157"/>
            <a:ext cx="10058400" cy="4460883"/>
          </a:xfrm>
        </p:spPr>
        <p:txBody>
          <a:bodyPr>
            <a:noAutofit/>
          </a:bodyPr>
          <a:lstStyle/>
          <a:p>
            <a:r>
              <a:rPr lang="en-US" altLang="en-US" sz="2000" dirty="0"/>
              <a:t>含义：当看到他人财物内心感觉喜爱时，就很容易生起这样的念头：我能拥有这些该多好啊！或是想用非法手段获取财物，这种念头就叫贪心。十不善中的贪心，主要是从贪财的角度宣说的。</a:t>
            </a:r>
            <a:endParaRPr lang="en-CA" altLang="en-US" sz="2000" dirty="0"/>
          </a:p>
          <a:p>
            <a:r>
              <a:rPr lang="en-US" altLang="en-US" sz="2000" dirty="0"/>
              <a:t>贪心的果报：</a:t>
            </a:r>
            <a:endParaRPr lang="en-CA" altLang="en-US" sz="2000" dirty="0"/>
          </a:p>
          <a:p>
            <a:pPr lvl="1"/>
            <a:r>
              <a:rPr lang="en-US" altLang="en-US" sz="2000" dirty="0"/>
              <a:t>异熟果：分别堕入三恶趣；</a:t>
            </a:r>
            <a:endParaRPr lang="en-CA" altLang="en-US" sz="2000" dirty="0"/>
          </a:p>
          <a:p>
            <a:pPr lvl="1"/>
            <a:r>
              <a:rPr lang="en-US" altLang="en-US" sz="2000" dirty="0"/>
              <a:t>感受等流果：前世贪心重的人，今生会感得凡事不能称心如意，经常事与愿违，遭遇不幸。《华严经》云：“贪欲之罪</a:t>
            </a:r>
            <a:r>
              <a:rPr lang="en-CA" altLang="en-US" sz="2000" dirty="0"/>
              <a:t>……</a:t>
            </a:r>
            <a:r>
              <a:rPr lang="en-US" altLang="en-US" sz="2000" dirty="0"/>
              <a:t>若生人中，得二果报：一者多欲；二者无有厌足。”</a:t>
            </a:r>
            <a:endParaRPr lang="en-CA" altLang="en-US" sz="2000" dirty="0"/>
          </a:p>
          <a:p>
            <a:pPr lvl="1"/>
            <a:r>
              <a:rPr lang="en-US" altLang="en-US" sz="2000" dirty="0"/>
              <a:t>同行等流果：生生世世贪心极重；</a:t>
            </a:r>
            <a:endParaRPr lang="en-CA" altLang="en-US" sz="2000" dirty="0"/>
          </a:p>
          <a:p>
            <a:pPr lvl="1"/>
            <a:r>
              <a:rPr lang="en-US" altLang="en-US" sz="2000" dirty="0"/>
              <a:t>增上果：成熟在外境上，以贪心感得，将来的生处庄稼荒芜，地时恶劣的痛苦层出不穷；</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十不善业～害心</a:t>
            </a:r>
            <a:endParaRPr lang="en-US" sz="4400" dirty="0"/>
          </a:p>
        </p:txBody>
      </p:sp>
      <p:sp>
        <p:nvSpPr>
          <p:cNvPr id="3" name="Content Placeholder 2"/>
          <p:cNvSpPr>
            <a:spLocks noGrp="1"/>
          </p:cNvSpPr>
          <p:nvPr>
            <p:ph idx="1"/>
          </p:nvPr>
        </p:nvSpPr>
        <p:spPr>
          <a:xfrm>
            <a:off x="1066800" y="1574157"/>
            <a:ext cx="10058400" cy="4460883"/>
          </a:xfrm>
        </p:spPr>
        <p:txBody>
          <a:bodyPr>
            <a:noAutofit/>
          </a:bodyPr>
          <a:lstStyle/>
          <a:p>
            <a:r>
              <a:rPr lang="en-US" altLang="en-US" sz="2000" dirty="0"/>
              <a:t>含义：</a:t>
            </a:r>
            <a:r>
              <a:rPr lang="zh-CN" altLang="en-US" dirty="0"/>
              <a:t> </a:t>
            </a:r>
            <a:r>
              <a:rPr lang="zh-CN" altLang="en-US" sz="2000" dirty="0"/>
              <a:t>害心是指对与自己关系不好的敌人，或者虽然不是敌人，但由于心怀恶意而对他人拥有的财产、受用、名誉、地位等生起难以堪忍的嫉妒心，并想：倘若能够加害此人该多好啊！这个人遇到不幸该多好啊！诸如此类的不良居心就是害心。</a:t>
            </a:r>
            <a:endParaRPr lang="en-CA" altLang="en-US" sz="2000" dirty="0"/>
          </a:p>
          <a:p>
            <a:r>
              <a:rPr lang="en-US" altLang="en-US" sz="2000" dirty="0"/>
              <a:t>害心的果报：</a:t>
            </a:r>
            <a:endParaRPr lang="en-CA" altLang="en-US" sz="2000" dirty="0"/>
          </a:p>
          <a:p>
            <a:pPr lvl="1"/>
            <a:r>
              <a:rPr lang="en-US" altLang="en-US" sz="2000" dirty="0"/>
              <a:t>异熟果：分别堕入三恶趣；</a:t>
            </a:r>
            <a:endParaRPr lang="en-CA" altLang="en-US" sz="2000" dirty="0"/>
          </a:p>
          <a:p>
            <a:pPr lvl="1"/>
            <a:r>
              <a:rPr lang="en-US" altLang="en-US" sz="2000" dirty="0"/>
              <a:t>感受等流果：若得人身，也是相貌丑陋、愚昧无知，身心常为种种痛苦所逼，担惊受怕、危机四伏，受到众生欺凌；《华严经》云：“嗔恼之罪</a:t>
            </a:r>
            <a:r>
              <a:rPr lang="en-CA" altLang="en-US" sz="2000" dirty="0"/>
              <a:t>……</a:t>
            </a:r>
            <a:r>
              <a:rPr lang="en-US" altLang="en-US" sz="2000" dirty="0"/>
              <a:t>若生人中，得二种果报：一者常为一切求其长短；二者常为众人之所恼害。”</a:t>
            </a:r>
            <a:endParaRPr lang="en-CA" altLang="en-US" sz="2000" dirty="0"/>
          </a:p>
          <a:p>
            <a:pPr lvl="1"/>
            <a:r>
              <a:rPr lang="en-US" altLang="en-US" sz="2000" dirty="0"/>
              <a:t>同行等流果：生生世世唯起害心，无有生起慈心的机会；</a:t>
            </a:r>
            <a:endParaRPr lang="en-CA" altLang="en-US" sz="2000" dirty="0"/>
          </a:p>
          <a:p>
            <a:pPr lvl="1"/>
            <a:r>
              <a:rPr lang="en-US" altLang="en-US" sz="2000" dirty="0"/>
              <a:t>增上果：以害心所感，会转生到多灾多难的地方；</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十不善业～邪见</a:t>
            </a:r>
            <a:endParaRPr lang="en-US" sz="4400" dirty="0"/>
          </a:p>
        </p:txBody>
      </p:sp>
      <p:sp>
        <p:nvSpPr>
          <p:cNvPr id="3" name="Content Placeholder 2"/>
          <p:cNvSpPr>
            <a:spLocks noGrp="1"/>
          </p:cNvSpPr>
          <p:nvPr>
            <p:ph idx="1"/>
          </p:nvPr>
        </p:nvSpPr>
        <p:spPr>
          <a:xfrm>
            <a:off x="1066800" y="1574157"/>
            <a:ext cx="10058400" cy="4460883"/>
          </a:xfrm>
        </p:spPr>
        <p:txBody>
          <a:bodyPr>
            <a:noAutofit/>
          </a:bodyPr>
          <a:lstStyle/>
          <a:p>
            <a:r>
              <a:rPr lang="en-US" altLang="en-US" sz="2000" dirty="0"/>
              <a:t>含义：</a:t>
            </a:r>
            <a:r>
              <a:rPr lang="zh-CN" altLang="en-US" sz="2000" dirty="0"/>
              <a:t>邪见是指对真理的颠倒认识。</a:t>
            </a:r>
            <a:r>
              <a:rPr lang="en-US" altLang="en-US" sz="2000" dirty="0"/>
              <a:t>分二：一是无有因果之邪见，即认为行善没有功德、作恶没有过错等这类观念；二是常断见。常见是认为神我常有，大自在天、遍入天是造世主等等的看法；断见是认为一切诸法是自然而生，前世后世、因果不虚以及了脱生死等均不存在的观念</a:t>
            </a:r>
            <a:r>
              <a:rPr lang="zh-CN" altLang="en-US" sz="2000" dirty="0"/>
              <a:t> 。</a:t>
            </a:r>
            <a:endParaRPr lang="en-CA" altLang="en-US" sz="2000" dirty="0"/>
          </a:p>
          <a:p>
            <a:r>
              <a:rPr lang="en-US" altLang="en-US" sz="2000" dirty="0"/>
              <a:t>邪见的果报：</a:t>
            </a:r>
            <a:endParaRPr lang="en-CA" altLang="en-US" sz="2000" dirty="0"/>
          </a:p>
          <a:p>
            <a:pPr lvl="1"/>
            <a:r>
              <a:rPr lang="en-US" altLang="en-US" sz="2000" dirty="0"/>
              <a:t>异熟果：分别堕入三恶趣；</a:t>
            </a:r>
            <a:endParaRPr lang="en-CA" altLang="en-US" sz="2000" dirty="0"/>
          </a:p>
          <a:p>
            <a:pPr lvl="1"/>
            <a:r>
              <a:rPr lang="en-US" altLang="en-US" sz="2000" dirty="0"/>
              <a:t>感受等流果：若侥幸得人身，也会转为邪见者，令人身空耗。《华严经》云：“邪见之罪</a:t>
            </a:r>
            <a:r>
              <a:rPr lang="en-CA" altLang="en-US" sz="2000" dirty="0"/>
              <a:t>……</a:t>
            </a:r>
            <a:r>
              <a:rPr lang="en-US" altLang="en-US" sz="2000" dirty="0"/>
              <a:t>若生人中，得二种果报：一者生邪见家；二者其心谄曲。”邪见还会使人的心不堪能，常常被欺诳搅得心烦意乱。</a:t>
            </a:r>
            <a:endParaRPr lang="en-CA" altLang="en-US" sz="2000" dirty="0"/>
          </a:p>
          <a:p>
            <a:pPr lvl="1"/>
            <a:r>
              <a:rPr lang="en-US" altLang="en-US" sz="2000" dirty="0"/>
              <a:t>同行等流果：生生世世易生邪见；</a:t>
            </a:r>
            <a:endParaRPr lang="en-CA" altLang="en-US" sz="2000" dirty="0"/>
          </a:p>
          <a:p>
            <a:pPr lvl="1"/>
            <a:r>
              <a:rPr lang="en-US" altLang="en-US" sz="2000" dirty="0"/>
              <a:t>增上果：转生于物资鲜少、无依无靠、孤苦伶仃的地方；</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十善业概述</a:t>
            </a:r>
            <a:endParaRPr lang="en-US" dirty="0"/>
          </a:p>
        </p:txBody>
      </p:sp>
      <p:sp>
        <p:nvSpPr>
          <p:cNvPr id="3" name="Text Placeholder 2"/>
          <p:cNvSpPr>
            <a:spLocks noGrp="1"/>
          </p:cNvSpPr>
          <p:nvPr>
            <p:ph type="body" idx="1"/>
          </p:nvPr>
        </p:nvSpPr>
        <p:spPr>
          <a:xfrm>
            <a:off x="1563624" y="4444678"/>
            <a:ext cx="9070848" cy="497712"/>
          </a:xfrm>
        </p:spPr>
        <p:txBody>
          <a:bodyPr>
            <a:normAutofit/>
          </a:bodyPr>
          <a:lstStyle/>
          <a:p>
            <a:r>
              <a:rPr lang="en-US" altLang="en-US" sz="2000" dirty="0"/>
              <a:t>十善业的含义及修法</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27071" y="1061357"/>
            <a:ext cx="3445329" cy="3970318"/>
          </a:xfrm>
          <a:prstGeom prst="rect">
            <a:avLst/>
          </a:prstGeom>
          <a:noFill/>
        </p:spPr>
        <p:txBody>
          <a:bodyPr wrap="square" rtlCol="0">
            <a:spAutoFit/>
          </a:bodyPr>
          <a:lstStyle/>
          <a:p>
            <a:r>
              <a:rPr lang="zh-CN" altLang="en-US" sz="3600" dirty="0">
                <a:latin typeface="Kaiti TC" panose="02010600040101010101" pitchFamily="2" charset="-120"/>
                <a:ea typeface="Kaiti TC" panose="02010600040101010101" pitchFamily="2" charset="-120"/>
              </a:rPr>
              <a:t>断十不善行十善</a:t>
            </a:r>
            <a:endParaRPr lang="en-CA" altLang="zh-CN" sz="3600" dirty="0">
              <a:latin typeface="Kaiti TC" panose="02010600040101010101" pitchFamily="2" charset="-120"/>
              <a:ea typeface="Kaiti TC" panose="02010600040101010101" pitchFamily="2" charset="-120"/>
            </a:endParaRPr>
          </a:p>
          <a:p>
            <a:r>
              <a:rPr lang="zh-CN" altLang="en-US" sz="3600" dirty="0">
                <a:latin typeface="Kaiti TC" panose="02010600040101010101" pitchFamily="2" charset="-120"/>
                <a:ea typeface="Kaiti TC" panose="02010600040101010101" pitchFamily="2" charset="-120"/>
              </a:rPr>
              <a:t>救护他命发布施</a:t>
            </a:r>
            <a:endParaRPr lang="en-US" sz="3600" dirty="0">
              <a:latin typeface="Kaiti TC" panose="02010600040101010101" pitchFamily="2" charset="-120"/>
              <a:ea typeface="Kaiti TC" panose="02010600040101010101" pitchFamily="2" charset="-120"/>
            </a:endParaRPr>
          </a:p>
          <a:p>
            <a:r>
              <a:rPr lang="zh-CN" altLang="en-US" sz="3600" dirty="0">
                <a:latin typeface="Kaiti TC" panose="02010600040101010101" pitchFamily="2" charset="-120"/>
                <a:ea typeface="Kaiti TC" panose="02010600040101010101" pitchFamily="2" charset="-120"/>
              </a:rPr>
              <a:t>守持戒律说实语</a:t>
            </a:r>
            <a:endParaRPr lang="en-CA" altLang="zh-CN" sz="3600" dirty="0">
              <a:latin typeface="Kaiti TC" panose="02010600040101010101" pitchFamily="2" charset="-120"/>
              <a:ea typeface="Kaiti TC" panose="02010600040101010101" pitchFamily="2" charset="-120"/>
            </a:endParaRPr>
          </a:p>
          <a:p>
            <a:r>
              <a:rPr lang="zh-CN" altLang="en-US" sz="3600" dirty="0">
                <a:latin typeface="Kaiti TC" panose="02010600040101010101" pitchFamily="2" charset="-120"/>
                <a:ea typeface="Kaiti TC" panose="02010600040101010101" pitchFamily="2" charset="-120"/>
              </a:rPr>
              <a:t>化怨言语直柔和</a:t>
            </a:r>
            <a:endParaRPr lang="en-US" sz="3600" dirty="0">
              <a:latin typeface="Kaiti TC" panose="02010600040101010101" pitchFamily="2" charset="-120"/>
              <a:ea typeface="Kaiti TC" panose="02010600040101010101" pitchFamily="2" charset="-120"/>
            </a:endParaRPr>
          </a:p>
          <a:p>
            <a:r>
              <a:rPr lang="zh-CN" altLang="en-US" sz="3600" dirty="0">
                <a:latin typeface="Kaiti TC" panose="02010600040101010101" pitchFamily="2" charset="-120"/>
                <a:ea typeface="Kaiti TC" panose="02010600040101010101" pitchFamily="2" charset="-120"/>
              </a:rPr>
              <a:t>少欲言说具义语</a:t>
            </a:r>
            <a:endParaRPr lang="en-CA" altLang="zh-CN" sz="3600" dirty="0">
              <a:latin typeface="Kaiti TC" panose="02010600040101010101" pitchFamily="2" charset="-120"/>
              <a:ea typeface="Kaiti TC" panose="02010600040101010101" pitchFamily="2" charset="-120"/>
            </a:endParaRPr>
          </a:p>
          <a:p>
            <a:r>
              <a:rPr lang="zh-CN" altLang="en-US" sz="3600" dirty="0">
                <a:latin typeface="Kaiti TC" panose="02010600040101010101" pitchFamily="2" charset="-120"/>
                <a:ea typeface="Kaiti TC" panose="02010600040101010101" pitchFamily="2" charset="-120"/>
              </a:rPr>
              <a:t>修持慈悲行正法</a:t>
            </a:r>
            <a:endParaRPr lang="en-US" sz="3600" dirty="0">
              <a:latin typeface="Kaiti TC" panose="02010600040101010101" pitchFamily="2" charset="-120"/>
              <a:ea typeface="Kaiti TC" panose="02010600040101010101" pitchFamily="2" charset="-120"/>
            </a:endParaRPr>
          </a:p>
          <a:p>
            <a:r>
              <a:rPr lang="zh-CN" altLang="en-US" sz="3600" dirty="0">
                <a:latin typeface="Kaiti TC" panose="02010600040101010101" pitchFamily="2" charset="-120"/>
                <a:ea typeface="Kaiti TC" panose="02010600040101010101" pitchFamily="2" charset="-120"/>
              </a:rPr>
              <a:t>于彼善法皆随喜</a:t>
            </a:r>
            <a:endParaRPr lang="en-US" sz="3600" dirty="0">
              <a:latin typeface="Kaiti TC" panose="02010600040101010101" pitchFamily="2" charset="-120"/>
              <a:ea typeface="Kaiti TC" panose="02010600040101010101" pitchFamily="2" charset="-120"/>
            </a:endParaRPr>
          </a:p>
        </p:txBody>
      </p:sp>
      <p:pic>
        <p:nvPicPr>
          <p:cNvPr id="6" name="Picture 5"/>
          <p:cNvPicPr>
            <a:picLocks noChangeAspect="1"/>
          </p:cNvPicPr>
          <p:nvPr/>
        </p:nvPicPr>
        <p:blipFill>
          <a:blip r:embed="rId1">
            <a:alphaModFix amt="85000"/>
            <a:extLst>
              <a:ext uri="{BEBA8EAE-BF5A-486C-A8C5-ECC9F3942E4B}">
                <a14:imgProps xmlns:a14="http://schemas.microsoft.com/office/drawing/2010/main">
                  <a14:imgLayer r:embed="rId2">
                    <a14:imgEffect>
                      <a14:colorTemperature colorTemp="8800"/>
                    </a14:imgEffect>
                  </a14:imgLayer>
                </a14:imgProps>
              </a:ext>
            </a:extLst>
          </a:blip>
          <a:stretch>
            <a:fillRect/>
          </a:stretch>
        </p:blipFill>
        <p:spPr>
          <a:xfrm>
            <a:off x="1861456" y="5211288"/>
            <a:ext cx="8376557" cy="911926"/>
          </a:xfrm>
          <a:prstGeom prst="rect">
            <a:avLst/>
          </a:prstGeom>
          <a:ln>
            <a:noFill/>
          </a:ln>
          <a:effectLst>
            <a:softEdge rad="112500"/>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49124"/>
            <a:ext cx="10058400" cy="648182"/>
          </a:xfrm>
        </p:spPr>
        <p:txBody>
          <a:bodyPr>
            <a:normAutofit fontScale="90000"/>
          </a:bodyPr>
          <a:lstStyle/>
          <a:p>
            <a:r>
              <a:rPr lang="en-US" altLang="en-US" sz="4400" dirty="0"/>
              <a:t>十善业的修法</a:t>
            </a:r>
            <a:endParaRPr lang="en-US" sz="4400" dirty="0"/>
          </a:p>
        </p:txBody>
      </p:sp>
      <p:sp>
        <p:nvSpPr>
          <p:cNvPr id="5" name="Content Placeholder 4"/>
          <p:cNvSpPr>
            <a:spLocks noGrp="1"/>
          </p:cNvSpPr>
          <p:nvPr>
            <p:ph idx="1"/>
          </p:nvPr>
        </p:nvSpPr>
        <p:spPr>
          <a:xfrm>
            <a:off x="1130270" y="2673752"/>
            <a:ext cx="9462967" cy="497712"/>
          </a:xfrm>
        </p:spPr>
        <p:txBody>
          <a:bodyPr>
            <a:noAutofit/>
          </a:bodyPr>
          <a:lstStyle/>
          <a:p>
            <a:pPr>
              <a:buFont typeface="Wingdings" panose="05000000000000000000" pitchFamily="2" charset="2"/>
              <a:buChar char="§"/>
            </a:pPr>
            <a:r>
              <a:rPr lang="en-US" altLang="en-US" sz="2400" dirty="0"/>
              <a:t>慈诚罗珠堪布上师讲座《慧灯禅修课》第16课视频节选</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89436"/>
          </a:xfrm>
        </p:spPr>
        <p:txBody>
          <a:bodyPr>
            <a:normAutofit/>
          </a:bodyPr>
          <a:lstStyle/>
          <a:p>
            <a:r>
              <a:rPr lang="en-US" altLang="en-US" sz="4400" dirty="0"/>
              <a:t>善业</a:t>
            </a:r>
            <a:endParaRPr lang="en-US" sz="4400" dirty="0"/>
          </a:p>
        </p:txBody>
      </p:sp>
      <p:sp>
        <p:nvSpPr>
          <p:cNvPr id="3" name="Content Placeholder 2"/>
          <p:cNvSpPr>
            <a:spLocks noGrp="1"/>
          </p:cNvSpPr>
          <p:nvPr>
            <p:ph idx="1"/>
          </p:nvPr>
        </p:nvSpPr>
        <p:spPr>
          <a:xfrm>
            <a:off x="1066800" y="1851948"/>
            <a:ext cx="10058400" cy="4183091"/>
          </a:xfrm>
        </p:spPr>
        <p:txBody>
          <a:bodyPr>
            <a:normAutofit/>
          </a:bodyPr>
          <a:lstStyle/>
          <a:p>
            <a:r>
              <a:rPr lang="en-US" altLang="en-US" sz="2400" dirty="0"/>
              <a:t>如果一个人一生中从没杀过生，也没偷过东西，这是不是善业？不一定。如果他曾经这样发誓：我从今以后不杀生、不偷盗，这才是善业；如果他虽未造恶，也未发愿，那么只是没有造罪而已，这不叫善业。</a:t>
            </a:r>
            <a:endParaRPr lang="en-CA" altLang="en-US" sz="2400" dirty="0"/>
          </a:p>
          <a:p>
            <a:r>
              <a:rPr lang="en-US" altLang="en-US" sz="2400" dirty="0"/>
              <a:t>发誓相当重要！</a:t>
            </a:r>
            <a:endParaRPr lang="en-CA" altLang="en-US" sz="2400" dirty="0"/>
          </a:p>
          <a:p>
            <a:r>
              <a:rPr lang="en-US" altLang="en-US" sz="2400" dirty="0"/>
              <a:t>以不杀生为例：不杀生只是没有造业，如果在此基础上发誓：我今后再也不杀生了！则自从有了发誓以后，此不杀生才成为善业。</a:t>
            </a:r>
            <a:endParaRPr lang="en-CA" altLang="en-US" sz="2400" dirty="0"/>
          </a:p>
          <a:p>
            <a:pPr marL="0" indent="0">
              <a:buNone/>
            </a:pPr>
            <a:endParaRPr lang="en-CA" altLang="en-US" sz="2400" dirty="0"/>
          </a:p>
          <a:p>
            <a:pPr marL="0" indent="0">
              <a:buNone/>
            </a:pP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89436"/>
          </a:xfrm>
        </p:spPr>
        <p:txBody>
          <a:bodyPr>
            <a:normAutofit/>
          </a:bodyPr>
          <a:lstStyle/>
          <a:p>
            <a:r>
              <a:rPr lang="en-US" altLang="en-US" sz="4400"/>
              <a:t>特殊的善业</a:t>
            </a:r>
            <a:endParaRPr lang="en-US" sz="4400" dirty="0"/>
          </a:p>
        </p:txBody>
      </p:sp>
      <p:sp>
        <p:nvSpPr>
          <p:cNvPr id="3" name="Content Placeholder 2"/>
          <p:cNvSpPr>
            <a:spLocks noGrp="1"/>
          </p:cNvSpPr>
          <p:nvPr>
            <p:ph idx="1"/>
          </p:nvPr>
        </p:nvSpPr>
        <p:spPr>
          <a:xfrm>
            <a:off x="1066800" y="1759352"/>
            <a:ext cx="10058400" cy="4275688"/>
          </a:xfrm>
        </p:spPr>
        <p:txBody>
          <a:bodyPr>
            <a:normAutofit/>
          </a:bodyPr>
          <a:lstStyle/>
          <a:p>
            <a:r>
              <a:rPr lang="en-US" altLang="en-US" sz="2400" dirty="0"/>
              <a:t>如果不但不杀生而且放生、不但不偷盗而且布施、不但不邪淫而且持戒</a:t>
            </a:r>
            <a:r>
              <a:rPr lang="en-CA" altLang="en-US" sz="2400" dirty="0"/>
              <a:t>……</a:t>
            </a:r>
            <a:r>
              <a:rPr lang="en-US" altLang="en-US" sz="2400" dirty="0"/>
              <a:t>这些就是</a:t>
            </a:r>
            <a:r>
              <a:rPr lang="en-US" altLang="en-US" sz="2400" b="1" dirty="0">
                <a:solidFill>
                  <a:srgbClr val="C00000"/>
                </a:solidFill>
              </a:rPr>
              <a:t>特殊的善业</a:t>
            </a:r>
            <a:r>
              <a:rPr lang="en-US" altLang="en-US" sz="2400" dirty="0"/>
              <a:t>（不共同的善业）；若仅发誓从今以后不杀生、不偷盗、不邪淫等，这叫普通的善业（共同的善业）。</a:t>
            </a:r>
            <a:endParaRPr lang="en-CA" altLang="en-US" sz="2200" dirty="0"/>
          </a:p>
          <a:p>
            <a:r>
              <a:rPr lang="en-US" altLang="en-US" sz="2200" dirty="0"/>
              <a:t>特殊的善业，如不杀生而且放生，要具备四个条件：</a:t>
            </a:r>
            <a:endParaRPr lang="en-CA" altLang="en-US" sz="2200" dirty="0"/>
          </a:p>
          <a:p>
            <a:pPr lvl="1"/>
            <a:r>
              <a:rPr lang="en-US" altLang="en-US" sz="2200" dirty="0"/>
              <a:t>第一，对境，即所放的生命；</a:t>
            </a:r>
            <a:endParaRPr lang="en-CA" altLang="en-US" sz="2200" dirty="0"/>
          </a:p>
          <a:p>
            <a:pPr lvl="1"/>
            <a:r>
              <a:rPr lang="en-US" altLang="en-US" sz="2200" dirty="0"/>
              <a:t>第二，要有放生的动机；</a:t>
            </a:r>
            <a:endParaRPr lang="en-CA" altLang="en-US" sz="2200" dirty="0"/>
          </a:p>
          <a:p>
            <a:pPr lvl="1"/>
            <a:r>
              <a:rPr lang="en-US" altLang="en-US" sz="2200" dirty="0"/>
              <a:t>第三，要有行动；</a:t>
            </a:r>
            <a:endParaRPr lang="en-CA" altLang="en-US" sz="2200" dirty="0"/>
          </a:p>
          <a:p>
            <a:pPr lvl="1"/>
            <a:r>
              <a:rPr lang="en-US" altLang="en-US" sz="2200" dirty="0"/>
              <a:t>第四，结果 – 把生命从命难中解救出来并给它自由。</a:t>
            </a:r>
            <a:endParaRPr lang="en-CA" altLang="en-US" sz="2200" dirty="0"/>
          </a:p>
          <a:p>
            <a:pPr marL="274320" lvl="1" indent="0">
              <a:buNone/>
            </a:pPr>
            <a:r>
              <a:rPr lang="en-US" altLang="en-US" sz="2200" dirty="0"/>
              <a:t>以上四个条件都具备，就是非常圆满的善业。</a:t>
            </a:r>
            <a:endParaRPr lang="en-CA" alt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a:t>十善业之不杀生</a:t>
            </a:r>
            <a:endParaRPr lang="en-US" dirty="0"/>
          </a:p>
        </p:txBody>
      </p:sp>
      <p:sp>
        <p:nvSpPr>
          <p:cNvPr id="3" name="Subtitle 2"/>
          <p:cNvSpPr>
            <a:spLocks noGrp="1"/>
          </p:cNvSpPr>
          <p:nvPr>
            <p:ph type="subTitle" idx="1"/>
          </p:nvPr>
        </p:nvSpPr>
        <p:spPr>
          <a:xfrm>
            <a:off x="1446834" y="4317358"/>
            <a:ext cx="9294472" cy="1122743"/>
          </a:xfrm>
        </p:spPr>
        <p:txBody>
          <a:bodyPr>
            <a:normAutofit/>
          </a:bodyPr>
          <a:lstStyle/>
          <a:p>
            <a:endParaRPr lang="en-CA" altLang="en-US" dirty="0"/>
          </a:p>
          <a:p>
            <a:r>
              <a:rPr lang="en-US" altLang="en-US" sz="2200" dirty="0"/>
              <a:t>慧灯禅修二班</a:t>
            </a:r>
            <a:endParaRPr lang="en-CA" altLang="en-US" sz="2200" dirty="0"/>
          </a:p>
          <a:p>
            <a:r>
              <a:rPr lang="en-US" altLang="en-US" sz="2200" dirty="0"/>
              <a:t>2018-07-27</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89436"/>
          </a:xfrm>
        </p:spPr>
        <p:txBody>
          <a:bodyPr>
            <a:normAutofit/>
          </a:bodyPr>
          <a:lstStyle/>
          <a:p>
            <a:r>
              <a:rPr lang="en-US" altLang="en-US" sz="4400" dirty="0"/>
              <a:t>十善业</a:t>
            </a:r>
            <a:endParaRPr lang="en-US" sz="4400" dirty="0"/>
          </a:p>
        </p:txBody>
      </p:sp>
      <p:sp>
        <p:nvSpPr>
          <p:cNvPr id="3" name="Content Placeholder 2"/>
          <p:cNvSpPr>
            <a:spLocks noGrp="1"/>
          </p:cNvSpPr>
          <p:nvPr>
            <p:ph idx="1"/>
          </p:nvPr>
        </p:nvSpPr>
        <p:spPr>
          <a:xfrm>
            <a:off x="1066800" y="1632030"/>
            <a:ext cx="10058400" cy="4403010"/>
          </a:xfrm>
        </p:spPr>
        <p:txBody>
          <a:bodyPr>
            <a:normAutofit/>
          </a:bodyPr>
          <a:lstStyle/>
          <a:p>
            <a:r>
              <a:rPr lang="en-US" altLang="en-US" sz="2400" dirty="0"/>
              <a:t>所谓十善业，就是指实际行动中断除十种不善业、奉行对治恶业的善法。包括：</a:t>
            </a:r>
            <a:endParaRPr lang="en-CA" altLang="en-US" sz="2400" dirty="0"/>
          </a:p>
          <a:p>
            <a:pPr lvl="1"/>
            <a:r>
              <a:rPr lang="en-US" altLang="en-US" sz="2200" dirty="0"/>
              <a:t>三种身善业：</a:t>
            </a:r>
            <a:endParaRPr lang="en-CA" altLang="en-US" sz="2200" dirty="0"/>
          </a:p>
          <a:p>
            <a:pPr lvl="2"/>
            <a:r>
              <a:rPr lang="en-US" altLang="en-US" sz="2000" dirty="0"/>
              <a:t>不杀生：断除杀生，爱护生命；</a:t>
            </a:r>
            <a:endParaRPr lang="en-CA" altLang="en-US" sz="2000" dirty="0"/>
          </a:p>
          <a:p>
            <a:pPr lvl="2"/>
            <a:r>
              <a:rPr lang="en-US" altLang="en-US" sz="2000" dirty="0"/>
              <a:t>不偷盗：断不与取，慷慨布施；</a:t>
            </a:r>
            <a:endParaRPr lang="en-CA" altLang="en-US" sz="2000" dirty="0"/>
          </a:p>
          <a:p>
            <a:pPr lvl="2"/>
            <a:r>
              <a:rPr lang="en-US" altLang="en-US" sz="2000" dirty="0"/>
              <a:t>不邪淫：断除邪淫，守持戒律。</a:t>
            </a:r>
            <a:endParaRPr lang="en-CA" altLang="en-US" sz="2000" dirty="0"/>
          </a:p>
          <a:p>
            <a:pPr lvl="1"/>
            <a:r>
              <a:rPr lang="en-US" altLang="en-US" sz="2200" dirty="0"/>
              <a:t>四种语善业：</a:t>
            </a:r>
            <a:endParaRPr lang="en-CA" altLang="en-US" sz="2200" dirty="0"/>
          </a:p>
          <a:p>
            <a:pPr lvl="2"/>
            <a:r>
              <a:rPr lang="en-US" altLang="en-US" sz="2000" dirty="0"/>
              <a:t>不妄语：断除妄语，说谛实语；</a:t>
            </a:r>
            <a:endParaRPr lang="en-CA" altLang="en-US" sz="2000" dirty="0"/>
          </a:p>
          <a:p>
            <a:pPr lvl="2"/>
            <a:r>
              <a:rPr lang="en-US" altLang="en-US" sz="2000" dirty="0"/>
              <a:t>不两舌：断离间语，化解怨恨；</a:t>
            </a:r>
            <a:endParaRPr lang="en-CA" altLang="en-US" sz="2000" dirty="0"/>
          </a:p>
          <a:p>
            <a:pPr lvl="2"/>
            <a:r>
              <a:rPr lang="en-US" altLang="en-US" sz="2000" dirty="0"/>
              <a:t>不恶语：断除恶语，说悦耳语；</a:t>
            </a:r>
            <a:endParaRPr lang="en-CA" altLang="en-US" sz="2000" dirty="0"/>
          </a:p>
          <a:p>
            <a:pPr lvl="2"/>
            <a:r>
              <a:rPr lang="en-US" altLang="en-US" sz="2000" dirty="0"/>
              <a:t>不绮语：禁止绮语，精进念诵。</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89436"/>
          </a:xfrm>
        </p:spPr>
        <p:txBody>
          <a:bodyPr>
            <a:normAutofit/>
          </a:bodyPr>
          <a:lstStyle/>
          <a:p>
            <a:r>
              <a:rPr lang="en-US" altLang="en-US" sz="4400" dirty="0"/>
              <a:t>十善业</a:t>
            </a:r>
            <a:r>
              <a:rPr lang="en-US" altLang="en-US" sz="2400" dirty="0"/>
              <a:t>（续）</a:t>
            </a:r>
            <a:endParaRPr lang="en-US" sz="2400" dirty="0"/>
          </a:p>
        </p:txBody>
      </p:sp>
      <p:sp>
        <p:nvSpPr>
          <p:cNvPr id="3" name="Content Placeholder 2"/>
          <p:cNvSpPr>
            <a:spLocks noGrp="1"/>
          </p:cNvSpPr>
          <p:nvPr>
            <p:ph idx="1"/>
          </p:nvPr>
        </p:nvSpPr>
        <p:spPr>
          <a:xfrm>
            <a:off x="1066800" y="1632030"/>
            <a:ext cx="10058400" cy="4403010"/>
          </a:xfrm>
        </p:spPr>
        <p:txBody>
          <a:bodyPr>
            <a:normAutofit/>
          </a:bodyPr>
          <a:lstStyle/>
          <a:p>
            <a:pPr lvl="1"/>
            <a:r>
              <a:rPr lang="en-US" altLang="en-US" sz="2200" dirty="0"/>
              <a:t>三种意善业：</a:t>
            </a:r>
            <a:endParaRPr lang="en-CA" altLang="en-US" sz="2200" dirty="0"/>
          </a:p>
          <a:p>
            <a:pPr lvl="2"/>
            <a:r>
              <a:rPr lang="en-US" altLang="en-US" sz="2000" dirty="0"/>
              <a:t>无贪心：断除贪心，满怀舍心；</a:t>
            </a:r>
            <a:endParaRPr lang="en-CA" altLang="en-US" sz="2000" dirty="0"/>
          </a:p>
          <a:p>
            <a:pPr lvl="2"/>
            <a:r>
              <a:rPr lang="en-US" altLang="en-US" sz="2000" dirty="0"/>
              <a:t>无害心：断绝害心，修饶益心；</a:t>
            </a:r>
            <a:endParaRPr lang="en-CA" altLang="en-US" sz="2000" dirty="0"/>
          </a:p>
          <a:p>
            <a:pPr lvl="2"/>
            <a:r>
              <a:rPr lang="en-US" altLang="en-US" sz="2000" dirty="0"/>
              <a:t>无邪见：弃离邪见，依止正见。</a:t>
            </a:r>
            <a:endParaRPr lang="en-CA" altLang="en-US" sz="2000" dirty="0"/>
          </a:p>
          <a:p>
            <a:r>
              <a:rPr lang="en-US" altLang="en-US" sz="2400" dirty="0"/>
              <a:t>十善业的果报：</a:t>
            </a:r>
            <a:endParaRPr lang="en-CA" altLang="en-US" sz="2400" dirty="0"/>
          </a:p>
          <a:p>
            <a:pPr lvl="1"/>
            <a:r>
              <a:rPr lang="en-US" altLang="en-US" sz="2200" dirty="0"/>
              <a:t>异熟果：转生在相应的三善趣中。</a:t>
            </a:r>
            <a:endParaRPr lang="en-CA" altLang="en-US" sz="2200" dirty="0"/>
          </a:p>
          <a:p>
            <a:pPr lvl="1"/>
            <a:r>
              <a:rPr lang="en-US" altLang="en-US" sz="2200" dirty="0"/>
              <a:t>同行等流果：生生世世喜欢行善，并且善举蒸蒸日上。</a:t>
            </a:r>
            <a:endParaRPr lang="en-CA" altLang="en-US" sz="2200" dirty="0"/>
          </a:p>
          <a:p>
            <a:pPr lvl="1"/>
            <a:r>
              <a:rPr lang="en-US" altLang="en-US" sz="2200" dirty="0"/>
              <a:t>感受等流果：每种善业有相应的感受等流果，例如：断除杀生，长寿少病；不偷盗感得具足受用，无有盗敌；断除邪淫，夫妻美满，怨敌鲜少；等等。</a:t>
            </a:r>
            <a:endParaRPr lang="en-CA" altLang="en-US" sz="2200" dirty="0"/>
          </a:p>
          <a:p>
            <a:pPr lvl="1"/>
            <a:r>
              <a:rPr lang="en-US" altLang="en-US" sz="2200" dirty="0"/>
              <a:t>增上果：成熟在外境上，与十不善业的果报恰恰相反，具足圆满的功德。</a:t>
            </a:r>
            <a:endParaRPr lang="en-CA" altLang="en-US" sz="2200" dirty="0"/>
          </a:p>
          <a:p>
            <a:pPr lvl="1"/>
            <a:r>
              <a:rPr lang="en-US" altLang="en-US" sz="2200" dirty="0"/>
              <a:t>士用果：所做的任何善业都会突飞猛进地增长，福德接连不断涌现。</a:t>
            </a:r>
            <a:endParaRPr lang="en-CA" altLang="en-US" sz="2200" dirty="0"/>
          </a:p>
          <a:p>
            <a:pPr lvl="1"/>
            <a:endParaRPr lang="en-CA" altLang="en-US" sz="2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52354"/>
            <a:ext cx="10058400" cy="659757"/>
          </a:xfrm>
        </p:spPr>
        <p:txBody>
          <a:bodyPr>
            <a:normAutofit fontScale="90000"/>
          </a:bodyPr>
          <a:lstStyle/>
          <a:p>
            <a:r>
              <a:rPr lang="en-US" altLang="en-US" sz="4400" dirty="0"/>
              <a:t>十善业的修法</a:t>
            </a:r>
            <a:r>
              <a:rPr lang="en-US" altLang="en-US" sz="2000" dirty="0"/>
              <a:t>（续）</a:t>
            </a:r>
            <a:endParaRPr lang="en-US" sz="2000" dirty="0"/>
          </a:p>
        </p:txBody>
      </p:sp>
      <p:sp>
        <p:nvSpPr>
          <p:cNvPr id="5" name="Content Placeholder 4"/>
          <p:cNvSpPr>
            <a:spLocks noGrp="1"/>
          </p:cNvSpPr>
          <p:nvPr>
            <p:ph idx="1"/>
          </p:nvPr>
        </p:nvSpPr>
        <p:spPr>
          <a:xfrm>
            <a:off x="1130270" y="1643605"/>
            <a:ext cx="9462967" cy="4433104"/>
          </a:xfrm>
        </p:spPr>
        <p:txBody>
          <a:bodyPr>
            <a:noAutofit/>
          </a:bodyPr>
          <a:lstStyle/>
          <a:p>
            <a:pPr>
              <a:buFont typeface="Wingdings" panose="05000000000000000000" pitchFamily="2" charset="2"/>
              <a:buChar char="§"/>
            </a:pPr>
            <a:r>
              <a:rPr lang="en-US" altLang="en-US" sz="2000" dirty="0"/>
              <a:t>三阶段思维</a:t>
            </a:r>
            <a:r>
              <a:rPr lang="en-US" altLang="en-US" sz="2000" dirty="0">
                <a:sym typeface="Wingdings" panose="05000000000000000000" pitchFamily="2" charset="2"/>
              </a:rPr>
              <a:t>（以不杀生为例）：</a:t>
            </a:r>
            <a:endParaRPr lang="en-CA" altLang="en-US" sz="2000" dirty="0"/>
          </a:p>
          <a:p>
            <a:pPr lvl="1">
              <a:buFont typeface="Wingdings" panose="05000000000000000000" pitchFamily="2" charset="2"/>
              <a:buChar char="§"/>
            </a:pPr>
            <a:r>
              <a:rPr lang="en-US" altLang="en-US" sz="2000" dirty="0"/>
              <a:t>第一阶段：思维什么是十善业中的不杀生？结合自身，思维自己是否做过不杀生的善业；</a:t>
            </a:r>
            <a:endParaRPr lang="en-CA" altLang="en-US" sz="2000" dirty="0"/>
          </a:p>
          <a:p>
            <a:pPr lvl="1">
              <a:buFont typeface="Wingdings" panose="05000000000000000000" pitchFamily="2" charset="2"/>
              <a:buChar char="§"/>
            </a:pPr>
            <a:r>
              <a:rPr lang="en-US" altLang="en-US" sz="2000" dirty="0"/>
              <a:t>第二阶段：思维不杀生的功德和果报</a:t>
            </a:r>
            <a:endParaRPr lang="en-CA" altLang="en-US" sz="2000" dirty="0"/>
          </a:p>
          <a:p>
            <a:pPr lvl="1">
              <a:buFont typeface="Wingdings" panose="05000000000000000000" pitchFamily="2" charset="2"/>
              <a:buChar char="§"/>
            </a:pPr>
            <a:r>
              <a:rPr lang="en-US" altLang="en-US" sz="2000" dirty="0"/>
              <a:t>第三阶段：结合自身，如果往昔有不杀生的善行，那就继续做；如果没有，则应发愿戒杀放生，行持善业。</a:t>
            </a:r>
            <a:endParaRPr lang="en-CA" altLang="en-US" sz="2000" dirty="0"/>
          </a:p>
          <a:p>
            <a:pPr>
              <a:buFont typeface="Wingdings" panose="05000000000000000000" pitchFamily="2" charset="2"/>
              <a:buChar char="§"/>
            </a:pPr>
            <a:r>
              <a:rPr lang="en-US" altLang="en-US" sz="2000" dirty="0"/>
              <a:t>两个结果：</a:t>
            </a:r>
            <a:endParaRPr lang="en-CA" altLang="en-US" sz="2000" dirty="0"/>
          </a:p>
          <a:p>
            <a:pPr lvl="1">
              <a:buFont typeface="Wingdings" panose="05000000000000000000" pitchFamily="2" charset="2"/>
              <a:buChar char="§"/>
            </a:pPr>
            <a:r>
              <a:rPr lang="en-US" altLang="en-US" sz="2000" dirty="0"/>
              <a:t>第一、坚定因果。有这样的善业，就会有这样的果报；</a:t>
            </a:r>
            <a:endParaRPr lang="en-CA" altLang="en-US" sz="2000" dirty="0"/>
          </a:p>
          <a:p>
            <a:pPr lvl="1">
              <a:buFont typeface="Wingdings" panose="05000000000000000000" pitchFamily="2" charset="2"/>
              <a:buChar char="§"/>
            </a:pPr>
            <a:r>
              <a:rPr lang="en-US" altLang="en-US" sz="2000" dirty="0"/>
              <a:t>第二、自己是否有过这样的善业，如果没有，就一定要去做，哪怕是很微小的善业都不要忽略。</a:t>
            </a:r>
            <a:endParaRPr lang="en-CA" altLang="en-US" sz="2000" dirty="0"/>
          </a:p>
          <a:p>
            <a:pPr>
              <a:buFont typeface="Wingdings" panose="05000000000000000000" pitchFamily="2" charset="2"/>
              <a:buChar char="§"/>
            </a:pPr>
            <a:r>
              <a:rPr lang="en-US" altLang="en-US" sz="2000" dirty="0"/>
              <a:t>以上总结自慈诚罗珠堪布《慧灯禅修课（16）》</a:t>
            </a: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第一阶段</a:t>
            </a:r>
            <a:endParaRPr lang="en-US" dirty="0"/>
          </a:p>
        </p:txBody>
      </p:sp>
      <p:sp>
        <p:nvSpPr>
          <p:cNvPr id="5" name="Text Placeholder 4"/>
          <p:cNvSpPr>
            <a:spLocks noGrp="1"/>
          </p:cNvSpPr>
          <p:nvPr>
            <p:ph type="body" idx="1"/>
          </p:nvPr>
        </p:nvSpPr>
        <p:spPr>
          <a:xfrm>
            <a:off x="1563624" y="4514127"/>
            <a:ext cx="9070848" cy="625135"/>
          </a:xfrm>
        </p:spPr>
        <p:txBody>
          <a:bodyPr>
            <a:normAutofit/>
          </a:bodyPr>
          <a:lstStyle/>
          <a:p>
            <a:r>
              <a:rPr lang="en-US" altLang="en-US" sz="2400" dirty="0"/>
              <a:t>思维什么是十善业中的不杀生</a:t>
            </a:r>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1105183"/>
          </a:xfrm>
        </p:spPr>
        <p:txBody>
          <a:bodyPr>
            <a:normAutofit/>
          </a:bodyPr>
          <a:lstStyle/>
          <a:p>
            <a:r>
              <a:rPr lang="en-US" altLang="en-US" sz="4400" dirty="0"/>
              <a:t>不杀生的含义</a:t>
            </a:r>
            <a:endParaRPr lang="en-US" sz="4400" dirty="0"/>
          </a:p>
        </p:txBody>
      </p:sp>
      <p:sp>
        <p:nvSpPr>
          <p:cNvPr id="3" name="Content Placeholder 2"/>
          <p:cNvSpPr>
            <a:spLocks noGrp="1"/>
          </p:cNvSpPr>
          <p:nvPr>
            <p:ph idx="1"/>
          </p:nvPr>
        </p:nvSpPr>
        <p:spPr>
          <a:xfrm>
            <a:off x="1066800" y="1886673"/>
            <a:ext cx="10058400" cy="4148367"/>
          </a:xfrm>
        </p:spPr>
        <p:txBody>
          <a:bodyPr/>
          <a:lstStyle/>
          <a:p>
            <a:pPr>
              <a:buFont typeface="Wingdings" panose="05000000000000000000" pitchFamily="2" charset="2"/>
              <a:buChar char="§"/>
            </a:pPr>
            <a:r>
              <a:rPr lang="en-US" altLang="en-US" sz="2400" dirty="0"/>
              <a:t>十善业中的不杀生是指不杀害所有生命。</a:t>
            </a:r>
            <a:endParaRPr lang="en-US" altLang="en-US" sz="2400" dirty="0"/>
          </a:p>
          <a:p>
            <a:pPr>
              <a:buFont typeface="Wingdings" panose="05000000000000000000" pitchFamily="2" charset="2"/>
              <a:buChar char="§"/>
            </a:pPr>
            <a:r>
              <a:rPr lang="en-US" altLang="en-US" sz="2400" dirty="0"/>
              <a:t>佛在小乘经典中，提出了戒杀的三种层次：</a:t>
            </a:r>
            <a:endParaRPr lang="en-CA" altLang="en-US" sz="2400" dirty="0"/>
          </a:p>
          <a:p>
            <a:pPr lvl="1">
              <a:buFont typeface="Wingdings" panose="05000000000000000000" pitchFamily="2" charset="2"/>
              <a:buChar char="§"/>
            </a:pPr>
            <a:r>
              <a:rPr lang="en-US" altLang="en-US" sz="2200" dirty="0"/>
              <a:t>第一种，是最低要求。即如果做不到发誓不杀害所有生命，就可以在动物中进行选择一种或者若干种；</a:t>
            </a:r>
            <a:endParaRPr lang="en-CA" altLang="en-US" sz="2200" dirty="0"/>
          </a:p>
          <a:p>
            <a:pPr lvl="1">
              <a:buFont typeface="Wingdings" panose="05000000000000000000" pitchFamily="2" charset="2"/>
              <a:buChar char="§"/>
            </a:pPr>
            <a:r>
              <a:rPr lang="en-US" altLang="en-US" sz="2200" dirty="0"/>
              <a:t>第二种，是中等要求。即只有当遇到命难时才不得已而杀生，除此之外，绝不杀害任何生命；</a:t>
            </a:r>
            <a:endParaRPr lang="en-CA" altLang="en-US" sz="2200" dirty="0"/>
          </a:p>
          <a:p>
            <a:pPr lvl="1">
              <a:buFont typeface="Wingdings" panose="05000000000000000000" pitchFamily="2" charset="2"/>
              <a:buChar char="§"/>
            </a:pPr>
            <a:r>
              <a:rPr lang="en-US" altLang="en-US" sz="2200" dirty="0"/>
              <a:t>第三种，是上等要求。即无论遇到何等困难，也绝不杀死任何生命。这种纵然牺牲自己的生命，也绝不故意伤害其他众生的决心，是最崇高的发愿。</a:t>
            </a:r>
            <a:endParaRPr lang="en-CA" altLang="en-US" sz="2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1105183"/>
          </a:xfrm>
        </p:spPr>
        <p:txBody>
          <a:bodyPr>
            <a:normAutofit/>
          </a:bodyPr>
          <a:lstStyle/>
          <a:p>
            <a:r>
              <a:rPr lang="en-US" altLang="en-US" sz="4400" dirty="0"/>
              <a:t>放生的含义</a:t>
            </a:r>
            <a:endParaRPr lang="en-US" sz="4400" dirty="0"/>
          </a:p>
        </p:txBody>
      </p:sp>
      <p:sp>
        <p:nvSpPr>
          <p:cNvPr id="3" name="Content Placeholder 2"/>
          <p:cNvSpPr>
            <a:spLocks noGrp="1"/>
          </p:cNvSpPr>
          <p:nvPr>
            <p:ph idx="1"/>
          </p:nvPr>
        </p:nvSpPr>
        <p:spPr>
          <a:xfrm>
            <a:off x="1066800" y="1747777"/>
            <a:ext cx="10058400" cy="4287263"/>
          </a:xfrm>
        </p:spPr>
        <p:txBody>
          <a:bodyPr/>
          <a:lstStyle/>
          <a:p>
            <a:pPr>
              <a:buFont typeface="Wingdings" panose="05000000000000000000" pitchFamily="2" charset="2"/>
              <a:buChar char="§"/>
            </a:pPr>
            <a:r>
              <a:rPr lang="en-US" altLang="en-US" sz="2400" dirty="0"/>
              <a:t>佛陀对放生所下的定义是：在市场上看到有鱼贩、鸟贩为了宰杀而销售鱼类、飞禽（包括鸡鸭等家禽以及其他动物在内）时，以钱买下这些众生剩余的寿命，并用自己的手将其放回原处。</a:t>
            </a:r>
            <a:endParaRPr lang="en-US" altLang="en-US" sz="2400" dirty="0"/>
          </a:p>
          <a:p>
            <a:pPr>
              <a:buFont typeface="Wingdings" panose="05000000000000000000" pitchFamily="2" charset="2"/>
              <a:buChar char="§"/>
            </a:pPr>
            <a:r>
              <a:rPr lang="en-US" altLang="en-US" sz="2400" dirty="0"/>
              <a:t>真正意义的放生包括三个必不可少的程序：</a:t>
            </a:r>
            <a:endParaRPr lang="en-CA" altLang="en-US" sz="2400" dirty="0"/>
          </a:p>
          <a:p>
            <a:pPr lvl="1">
              <a:buFont typeface="Wingdings" panose="05000000000000000000" pitchFamily="2" charset="2"/>
              <a:buChar char="§"/>
            </a:pPr>
            <a:r>
              <a:rPr lang="en-US" altLang="en-US" sz="2200" dirty="0"/>
              <a:t>前期加行：就是拿钱去购买生命的过程。此时的每一个步伐、每一次呼吸，都是为了放生而作的预备工作；</a:t>
            </a:r>
            <a:endParaRPr lang="en-CA" altLang="en-US" sz="2200" dirty="0"/>
          </a:p>
          <a:p>
            <a:pPr lvl="1">
              <a:buFont typeface="Wingdings" panose="05000000000000000000" pitchFamily="2" charset="2"/>
              <a:buChar char="§"/>
            </a:pPr>
            <a:r>
              <a:rPr lang="en-US" altLang="en-US" sz="2200" dirty="0"/>
              <a:t>中期正行：就是在购买之后，用自己的双手将所买的众生放回原处的过程；</a:t>
            </a:r>
            <a:endParaRPr lang="en-CA" altLang="en-US" sz="2200" dirty="0"/>
          </a:p>
          <a:p>
            <a:pPr lvl="1">
              <a:buFont typeface="Wingdings" panose="05000000000000000000" pitchFamily="2" charset="2"/>
              <a:buChar char="§"/>
            </a:pPr>
            <a:r>
              <a:rPr lang="en-US" altLang="en-US" sz="2200" dirty="0"/>
              <a:t>后期结行：包括随喜，竭力劝勉他人放生，并发誓再接再厉等所有的行为。</a:t>
            </a:r>
            <a:endParaRPr lang="en-CA" altLang="en-US" sz="2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76446"/>
            <a:ext cx="10058400" cy="706055"/>
          </a:xfrm>
        </p:spPr>
        <p:txBody>
          <a:bodyPr>
            <a:normAutofit/>
          </a:bodyPr>
          <a:lstStyle/>
          <a:p>
            <a:r>
              <a:rPr lang="en-US" altLang="en-US" sz="4400" dirty="0"/>
              <a:t>救护他命</a:t>
            </a:r>
            <a:endParaRPr lang="en-US" sz="4400" dirty="0"/>
          </a:p>
        </p:txBody>
      </p:sp>
      <p:sp>
        <p:nvSpPr>
          <p:cNvPr id="3" name="Content Placeholder 2"/>
          <p:cNvSpPr>
            <a:spLocks noGrp="1"/>
          </p:cNvSpPr>
          <p:nvPr>
            <p:ph idx="1"/>
          </p:nvPr>
        </p:nvSpPr>
        <p:spPr/>
        <p:txBody>
          <a:bodyPr>
            <a:normAutofit/>
          </a:bodyPr>
          <a:lstStyle/>
          <a:p>
            <a:r>
              <a:rPr lang="en-US" altLang="en-US" sz="2400" dirty="0"/>
              <a:t>学习索达吉堪布上师讲座《藏传净土法》第83课节选</a:t>
            </a:r>
            <a:endParaRPr lang="en-CA" altLang="en-US" sz="2400" dirty="0"/>
          </a:p>
          <a:p>
            <a:pPr marL="0" indent="0">
              <a:buNone/>
            </a:pPr>
            <a:r>
              <a:rPr lang="en-CA" altLang="en-US" sz="2400" dirty="0">
                <a:hlinkClick r:id="rId1"/>
              </a:rPr>
              <a:t>https://www.youtube.com/watch?v=QcDgxwZ32uI&amp;list=PLdssnZ4H3EYNeyIK14RrjQO57wmrpl128&amp;index=84</a:t>
            </a:r>
            <a:endParaRPr lang="en-CA" alt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第二阶段</a:t>
            </a:r>
            <a:endParaRPr lang="en-US" dirty="0"/>
          </a:p>
        </p:txBody>
      </p:sp>
      <p:sp>
        <p:nvSpPr>
          <p:cNvPr id="5" name="Text Placeholder 4"/>
          <p:cNvSpPr>
            <a:spLocks noGrp="1"/>
          </p:cNvSpPr>
          <p:nvPr>
            <p:ph type="body" idx="1"/>
          </p:nvPr>
        </p:nvSpPr>
        <p:spPr/>
        <p:txBody>
          <a:bodyPr>
            <a:normAutofit/>
          </a:bodyPr>
          <a:lstStyle/>
          <a:p>
            <a:r>
              <a:rPr lang="en-US" altLang="en-US" sz="2400" dirty="0"/>
              <a:t>思维不杀生的果报</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810228"/>
          </a:xfrm>
        </p:spPr>
        <p:txBody>
          <a:bodyPr>
            <a:normAutofit/>
          </a:bodyPr>
          <a:lstStyle/>
          <a:p>
            <a:r>
              <a:rPr lang="en-US" altLang="en-US" sz="4400" dirty="0"/>
              <a:t>不杀生的果报</a:t>
            </a:r>
            <a:endParaRPr lang="en-US" sz="4400" dirty="0"/>
          </a:p>
        </p:txBody>
      </p:sp>
      <p:sp>
        <p:nvSpPr>
          <p:cNvPr id="3" name="Content Placeholder 2"/>
          <p:cNvSpPr>
            <a:spLocks noGrp="1"/>
          </p:cNvSpPr>
          <p:nvPr>
            <p:ph idx="1"/>
          </p:nvPr>
        </p:nvSpPr>
        <p:spPr>
          <a:xfrm>
            <a:off x="1066800" y="2199190"/>
            <a:ext cx="10058400" cy="3835850"/>
          </a:xfrm>
        </p:spPr>
        <p:txBody>
          <a:bodyPr>
            <a:normAutofit/>
          </a:bodyPr>
          <a:lstStyle/>
          <a:p>
            <a:r>
              <a:rPr lang="en-US" altLang="en-US" sz="2400" dirty="0"/>
              <a:t>异熟果：转生在相应的三善趣中；</a:t>
            </a:r>
            <a:endParaRPr lang="en-CA" altLang="en-US" sz="2400" dirty="0"/>
          </a:p>
          <a:p>
            <a:r>
              <a:rPr lang="en-US" altLang="en-US" sz="2400" dirty="0"/>
              <a:t>感受等流果：长寿少病；</a:t>
            </a:r>
            <a:endParaRPr lang="en-CA" altLang="en-US" sz="2400" dirty="0"/>
          </a:p>
          <a:p>
            <a:r>
              <a:rPr lang="en-US" altLang="en-US" sz="2400" dirty="0"/>
              <a:t>同行等流果：生生世世断除杀生，并且善举蒸蒸日上；</a:t>
            </a:r>
            <a:endParaRPr lang="en-CA" altLang="en-US" sz="2400" dirty="0"/>
          </a:p>
          <a:p>
            <a:r>
              <a:rPr lang="en-US" altLang="en-US" sz="2400" dirty="0"/>
              <a:t>增上果：成熟在外境上，与杀生的果报恰恰相反，具足圆满的功德；</a:t>
            </a:r>
            <a:endParaRPr lang="en-CA" altLang="en-US" sz="2400" dirty="0"/>
          </a:p>
          <a:p>
            <a:r>
              <a:rPr lang="en-US" altLang="en-US" sz="2400" dirty="0"/>
              <a:t>士用果：所做的任何善业都会突飞猛进地增长，福德接连不断涌现。</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625033"/>
          </a:xfrm>
        </p:spPr>
        <p:txBody>
          <a:bodyPr>
            <a:normAutofit fontScale="90000"/>
          </a:bodyPr>
          <a:lstStyle/>
          <a:p>
            <a:r>
              <a:rPr lang="en-US" altLang="en-US" sz="4400" dirty="0"/>
              <a:t>戒杀的功德</a:t>
            </a:r>
            <a:endParaRPr lang="en-US" sz="4400" dirty="0"/>
          </a:p>
        </p:txBody>
      </p:sp>
      <p:sp>
        <p:nvSpPr>
          <p:cNvPr id="3" name="Content Placeholder 2"/>
          <p:cNvSpPr>
            <a:spLocks noGrp="1"/>
          </p:cNvSpPr>
          <p:nvPr>
            <p:ph idx="1"/>
          </p:nvPr>
        </p:nvSpPr>
        <p:spPr>
          <a:xfrm>
            <a:off x="1066800" y="1898248"/>
            <a:ext cx="10058400" cy="4136792"/>
          </a:xfrm>
        </p:spPr>
        <p:txBody>
          <a:bodyPr>
            <a:normAutofit/>
          </a:bodyPr>
          <a:lstStyle/>
          <a:p>
            <a:r>
              <a:rPr lang="en-US" altLang="en-US" sz="2400" dirty="0"/>
              <a:t>现世的功德：</a:t>
            </a:r>
            <a:endParaRPr lang="en-CA" altLang="en-US" sz="2400" dirty="0"/>
          </a:p>
          <a:p>
            <a:pPr lvl="1"/>
            <a:r>
              <a:rPr lang="en-US" altLang="en-US" sz="2200" dirty="0"/>
              <a:t>令诸佛菩萨、世间神灵感到满意、高兴，并竭力赞扬戒杀之人；</a:t>
            </a:r>
            <a:endParaRPr lang="en-CA" altLang="en-US" sz="2200" dirty="0"/>
          </a:p>
          <a:p>
            <a:pPr lvl="1"/>
            <a:r>
              <a:rPr lang="en-US" altLang="en-US" sz="2200" dirty="0"/>
              <a:t>可以获得健康，纵使到了晚年也是耳聪目明、五根敏锐；</a:t>
            </a:r>
            <a:endParaRPr lang="en-CA" altLang="en-US" sz="2200" dirty="0"/>
          </a:p>
          <a:p>
            <a:pPr lvl="1"/>
            <a:r>
              <a:rPr lang="en-US" altLang="en-US" sz="2200" dirty="0"/>
              <a:t>可以遣除所有的寿障，延年益寿；</a:t>
            </a:r>
            <a:endParaRPr lang="en-CA" altLang="en-US" sz="2200" dirty="0"/>
          </a:p>
          <a:p>
            <a:pPr lvl="1"/>
            <a:r>
              <a:rPr lang="en-US" altLang="en-US" sz="2200" dirty="0"/>
              <a:t>不仅可以得到诸佛菩萨的庇护，就连世间的罗刹、魔鬼等非人，也会保护此人。</a:t>
            </a:r>
            <a:endParaRPr lang="en-CA" altLang="en-US" sz="2200" dirty="0"/>
          </a:p>
          <a:p>
            <a:r>
              <a:rPr lang="en-US" altLang="en-US" sz="2400" dirty="0"/>
              <a:t>后世的功德：</a:t>
            </a:r>
            <a:endParaRPr lang="en-CA" altLang="en-US" sz="2400" dirty="0"/>
          </a:p>
          <a:p>
            <a:pPr lvl="1"/>
            <a:r>
              <a:rPr lang="en-US" altLang="en-US" sz="2200" dirty="0"/>
              <a:t>在没有出离心、菩提心以及特别回向的情况下，来世可以投生为天人；</a:t>
            </a:r>
            <a:endParaRPr lang="en-CA" altLang="en-US" sz="2200" dirty="0"/>
          </a:p>
          <a:p>
            <a:pPr lvl="1"/>
            <a:r>
              <a:rPr lang="en-US" altLang="en-US" sz="2200" dirty="0"/>
              <a:t>可以成就戒杀之人的任何一个心愿。</a:t>
            </a:r>
            <a:endParaRPr lang="en-CA" altLang="en-US" sz="2200" dirty="0"/>
          </a:p>
          <a:p>
            <a:pPr lvl="1"/>
            <a:endParaRPr lang="en-US"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参考资料</a:t>
            </a:r>
            <a:endParaRPr lang="en-US" dirty="0"/>
          </a:p>
        </p:txBody>
      </p:sp>
      <p:sp>
        <p:nvSpPr>
          <p:cNvPr id="3" name="Content Placeholder 2"/>
          <p:cNvSpPr>
            <a:spLocks noGrp="1"/>
          </p:cNvSpPr>
          <p:nvPr>
            <p:ph idx="1"/>
          </p:nvPr>
        </p:nvSpPr>
        <p:spPr>
          <a:xfrm>
            <a:off x="1130270" y="2002560"/>
            <a:ext cx="9603275" cy="3880656"/>
          </a:xfrm>
        </p:spPr>
        <p:txBody>
          <a:bodyPr>
            <a:normAutofit/>
          </a:bodyPr>
          <a:lstStyle/>
          <a:p>
            <a:r>
              <a:rPr lang="en-US" altLang="en-US" sz="2400" dirty="0"/>
              <a:t>慈诚罗珠堪布《慧灯禅修课（16）》</a:t>
            </a:r>
            <a:endParaRPr lang="en-US" altLang="en-US" sz="2400" dirty="0"/>
          </a:p>
          <a:p>
            <a:r>
              <a:rPr lang="en-US" altLang="en-US" sz="2400" dirty="0"/>
              <a:t>慈诚罗珠堪布《慧灯禅修班教材》（三）</a:t>
            </a:r>
            <a:endParaRPr lang="en-CA" altLang="en-US" sz="2400" dirty="0"/>
          </a:p>
          <a:p>
            <a:r>
              <a:rPr lang="en-US" altLang="en-US" sz="2400" dirty="0"/>
              <a:t>慈诚罗珠堪布《慧灯之光》（三）「戒杀放生的功德」</a:t>
            </a:r>
            <a:endParaRPr lang="en-CA" altLang="en-US" sz="2400" dirty="0"/>
          </a:p>
          <a:p>
            <a:r>
              <a:rPr lang="en-US" altLang="en-US" sz="2400" dirty="0"/>
              <a:t>索达吉堪布《大圆满前行》「普贤上师言教」</a:t>
            </a:r>
            <a:endParaRPr lang="en-CA" altLang="en-US" sz="2400" dirty="0"/>
          </a:p>
          <a:p>
            <a:r>
              <a:rPr lang="en-US" altLang="en-US" sz="2400" dirty="0"/>
              <a:t>索达吉堪布《藏传净土法》第83课视频及讲义</a:t>
            </a:r>
            <a:endParaRPr lang="en-CA" altLang="en-US" sz="2400" dirty="0"/>
          </a:p>
          <a:p>
            <a:r>
              <a:rPr lang="en-US" altLang="en-US" sz="2400" dirty="0"/>
              <a:t>益西彭措堪布《净障修法文》</a:t>
            </a:r>
            <a:endParaRPr lang="en-US" altLang="en-US" sz="2400" dirty="0"/>
          </a:p>
          <a:p>
            <a:r>
              <a:rPr lang="en-US" altLang="en-US" sz="2400" dirty="0"/>
              <a:t>《百业经》索达吉堪布译</a:t>
            </a:r>
            <a:endParaRPr lang="en-CA" alt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625033"/>
          </a:xfrm>
        </p:spPr>
        <p:txBody>
          <a:bodyPr>
            <a:normAutofit fontScale="90000"/>
          </a:bodyPr>
          <a:lstStyle/>
          <a:p>
            <a:r>
              <a:rPr lang="en-US" altLang="en-US" sz="4400" dirty="0"/>
              <a:t>放生的功德</a:t>
            </a:r>
            <a:endParaRPr lang="en-US" sz="4400" dirty="0"/>
          </a:p>
        </p:txBody>
      </p:sp>
      <p:sp>
        <p:nvSpPr>
          <p:cNvPr id="3" name="Content Placeholder 2"/>
          <p:cNvSpPr>
            <a:spLocks noGrp="1"/>
          </p:cNvSpPr>
          <p:nvPr>
            <p:ph idx="1"/>
          </p:nvPr>
        </p:nvSpPr>
        <p:spPr>
          <a:xfrm>
            <a:off x="1066800" y="1724628"/>
            <a:ext cx="10058400" cy="4310412"/>
          </a:xfrm>
        </p:spPr>
        <p:txBody>
          <a:bodyPr>
            <a:normAutofit/>
          </a:bodyPr>
          <a:lstStyle/>
          <a:p>
            <a:pPr marL="0" indent="0">
              <a:buNone/>
            </a:pPr>
            <a:r>
              <a:rPr lang="en-US" altLang="en-US" sz="2400" dirty="0"/>
              <a:t>  </a:t>
            </a:r>
            <a:endParaRPr lang="en-CA" altLang="en-US" sz="2200" dirty="0"/>
          </a:p>
          <a:p>
            <a:r>
              <a:rPr lang="en-US" altLang="en-US" sz="2400" dirty="0"/>
              <a:t>在没有出离心、菩提心的情况下，死后立即可以投生为天人；</a:t>
            </a:r>
            <a:endParaRPr lang="en-CA" altLang="en-US" sz="2400" dirty="0"/>
          </a:p>
          <a:p>
            <a:r>
              <a:rPr lang="en-US" altLang="en-US" sz="2400" dirty="0"/>
              <a:t>若希望能享用轮回世间的圆满，并有针对性地进行回向，便可以随己所愿，转世为天界的梵天、帝释天，人世间的转轮王，或者非天界的阿修罗之王；</a:t>
            </a:r>
            <a:endParaRPr lang="en-CA" altLang="en-US" sz="2400" dirty="0"/>
          </a:p>
          <a:p>
            <a:r>
              <a:rPr lang="en-US" altLang="en-US" sz="2400" dirty="0"/>
              <a:t>可以实现放生之人的各种各样的心愿，不管怎么回向发愿，都必定可以成就；</a:t>
            </a:r>
            <a:endParaRPr lang="en-CA" altLang="en-US" sz="2400" dirty="0"/>
          </a:p>
          <a:p>
            <a:r>
              <a:rPr lang="en-US" altLang="en-US" sz="2400" dirty="0"/>
              <a:t>可以自然而然地令心相续中生起慈心和悲心。</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625033"/>
          </a:xfrm>
        </p:spPr>
        <p:txBody>
          <a:bodyPr>
            <a:normAutofit fontScale="90000"/>
          </a:bodyPr>
          <a:lstStyle/>
          <a:p>
            <a:r>
              <a:rPr lang="en-US" altLang="en-US" sz="4400" dirty="0"/>
              <a:t>博爱众生的利益</a:t>
            </a:r>
            <a:endParaRPr lang="en-US" sz="4400" dirty="0"/>
          </a:p>
        </p:txBody>
      </p:sp>
      <p:sp>
        <p:nvSpPr>
          <p:cNvPr id="3" name="Content Placeholder 2"/>
          <p:cNvSpPr>
            <a:spLocks noGrp="1"/>
          </p:cNvSpPr>
          <p:nvPr>
            <p:ph idx="1"/>
          </p:nvPr>
        </p:nvSpPr>
        <p:spPr>
          <a:xfrm>
            <a:off x="1066800" y="2118166"/>
            <a:ext cx="10058400" cy="3916873"/>
          </a:xfrm>
        </p:spPr>
        <p:txBody>
          <a:bodyPr>
            <a:normAutofit/>
          </a:bodyPr>
          <a:lstStyle/>
          <a:p>
            <a:pPr marL="0" indent="0">
              <a:buNone/>
            </a:pPr>
            <a:r>
              <a:rPr lang="en-US" altLang="en-US" sz="2400" dirty="0"/>
              <a:t> </a:t>
            </a:r>
            <a:r>
              <a:rPr lang="en-US" altLang="zh-CN" sz="2400" dirty="0"/>
              <a:t>《</a:t>
            </a:r>
            <a:r>
              <a:rPr lang="zh-CN" altLang="en-US" sz="2400" dirty="0"/>
              <a:t>法句譬喻经</a:t>
            </a:r>
            <a:r>
              <a:rPr lang="en-US" altLang="zh-CN" sz="2400" dirty="0"/>
              <a:t>》</a:t>
            </a:r>
            <a:r>
              <a:rPr lang="zh-CN" altLang="en-US" sz="2400" dirty="0"/>
              <a:t>中说，博爱众生会获得十一种利益：福德随身，睡眠安详，不做恶梦，天人护持，众人爱护，不为毒药所中，不为兵器所害，不为大水所淹，不为大火所烧，身处何处都能获得利益，死后转生梵天界。</a:t>
            </a:r>
            <a:endParaRPr lang="en-CA" alt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第三阶段</a:t>
            </a:r>
            <a:endParaRPr lang="en-US" dirty="0"/>
          </a:p>
        </p:txBody>
      </p:sp>
      <p:sp>
        <p:nvSpPr>
          <p:cNvPr id="5" name="Text Placeholder 4"/>
          <p:cNvSpPr>
            <a:spLocks noGrp="1"/>
          </p:cNvSpPr>
          <p:nvPr>
            <p:ph type="body" idx="1"/>
          </p:nvPr>
        </p:nvSpPr>
        <p:spPr/>
        <p:txBody>
          <a:bodyPr>
            <a:normAutofit/>
          </a:bodyPr>
          <a:lstStyle/>
          <a:p>
            <a:r>
              <a:rPr lang="en-US" altLang="en-US" sz="2400" dirty="0"/>
              <a:t>结合自身思考，得出结论</a:t>
            </a:r>
            <a:endParaRPr 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26672" y="1616529"/>
            <a:ext cx="9976758" cy="2677656"/>
          </a:xfrm>
          <a:prstGeom prst="rect">
            <a:avLst/>
          </a:prstGeom>
          <a:noFill/>
        </p:spPr>
        <p:txBody>
          <a:bodyPr wrap="square" rtlCol="0">
            <a:spAutoFit/>
          </a:bodyPr>
          <a:lstStyle/>
          <a:p>
            <a:pPr>
              <a:buFont typeface="Wingdings" panose="05000000000000000000" pitchFamily="2" charset="2"/>
              <a:buChar char="§"/>
            </a:pPr>
            <a:r>
              <a:rPr lang="en-US" altLang="en-US" sz="2400" dirty="0"/>
              <a:t>结合自身，思考自己是否做过不杀生的善业。如果做过，就下决心要继续做；如果没有做过，那就一定要去做。</a:t>
            </a:r>
            <a:endParaRPr lang="en-CA" altLang="en-US" sz="2400" dirty="0"/>
          </a:p>
          <a:p>
            <a:endParaRPr lang="en-CA" altLang="en-US" sz="2400" dirty="0"/>
          </a:p>
          <a:p>
            <a:pPr>
              <a:buFont typeface="Wingdings" panose="05000000000000000000" pitchFamily="2" charset="2"/>
              <a:buChar char="§"/>
            </a:pPr>
            <a:r>
              <a:rPr lang="en-US" altLang="en-US" sz="2400" dirty="0"/>
              <a:t>坚信因果，有善因必有善果，想得到善果，必须种下善因。要随时随地观察善与不善的因果规律，彻底断除不善行，行持善业和特殊的善业。不仅自己要努力行善，还要尽心尽力劝他人行善；同时对于他人行持善业，要发自内心地随喜。</a:t>
            </a:r>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98652"/>
            <a:ext cx="10058400" cy="763930"/>
          </a:xfrm>
        </p:spPr>
        <p:txBody>
          <a:bodyPr>
            <a:normAutofit/>
          </a:bodyPr>
          <a:lstStyle/>
          <a:p>
            <a:r>
              <a:rPr lang="en-US" altLang="en-US" sz="4400" dirty="0"/>
              <a:t>思考讨论</a:t>
            </a:r>
            <a:endParaRPr lang="en-US" sz="4400" dirty="0"/>
          </a:p>
        </p:txBody>
      </p:sp>
      <p:sp>
        <p:nvSpPr>
          <p:cNvPr id="3" name="Content Placeholder 2"/>
          <p:cNvSpPr>
            <a:spLocks noGrp="1"/>
          </p:cNvSpPr>
          <p:nvPr>
            <p:ph idx="1"/>
          </p:nvPr>
        </p:nvSpPr>
        <p:spPr>
          <a:xfrm>
            <a:off x="1066800" y="1886673"/>
            <a:ext cx="10058400" cy="4148368"/>
          </a:xfrm>
        </p:spPr>
        <p:txBody>
          <a:bodyPr>
            <a:normAutofit/>
          </a:bodyPr>
          <a:lstStyle/>
          <a:p>
            <a:pPr marL="0" indent="0">
              <a:buNone/>
            </a:pPr>
            <a:r>
              <a:rPr lang="en-US" altLang="en-US" sz="2000" dirty="0"/>
              <a:t>1、什么是善业？如果一个人一生中没有杀过生，也没有偷过东西，这是不是善业？</a:t>
            </a:r>
            <a:endParaRPr lang="en-CA" altLang="en-US" sz="2000" dirty="0"/>
          </a:p>
          <a:p>
            <a:pPr marL="0" indent="0">
              <a:buNone/>
            </a:pPr>
            <a:r>
              <a:rPr lang="en-US" altLang="en-US" sz="2000" dirty="0"/>
              <a:t>2、什么是特殊的善业？有哪些特殊的善业？</a:t>
            </a:r>
            <a:endParaRPr lang="en-CA" altLang="en-US" sz="2000" dirty="0"/>
          </a:p>
          <a:p>
            <a:pPr marL="0" indent="0">
              <a:buNone/>
            </a:pPr>
            <a:r>
              <a:rPr lang="en-US" altLang="en-US" sz="2000" dirty="0"/>
              <a:t>3、什么是不杀生？它有哪三种层次？有哪些功德？</a:t>
            </a:r>
            <a:endParaRPr lang="en-CA" altLang="en-US" sz="2000" dirty="0"/>
          </a:p>
          <a:p>
            <a:pPr marL="0" indent="0">
              <a:buNone/>
            </a:pPr>
            <a:r>
              <a:rPr lang="en-US" altLang="en-US" sz="2000" dirty="0"/>
              <a:t>4、十善业中的不杀生和居士五戒中的不杀生有何区别？</a:t>
            </a:r>
            <a:endParaRPr lang="en-CA" altLang="en-US" sz="2000" dirty="0"/>
          </a:p>
          <a:p>
            <a:pPr marL="0" indent="0">
              <a:buNone/>
            </a:pPr>
            <a:r>
              <a:rPr lang="en-US" altLang="en-US" sz="2000" dirty="0"/>
              <a:t>5、什么是放生？放生有哪些功德？怎样做到真正意义上的放生？</a:t>
            </a:r>
            <a:endParaRPr lang="en-CA" altLang="en-US" sz="2000" dirty="0"/>
          </a:p>
          <a:p>
            <a:pPr marL="0" indent="0">
              <a:buNone/>
            </a:pPr>
            <a:r>
              <a:rPr lang="en-US" altLang="en-US" sz="2000" dirty="0"/>
              <a:t>6、</a:t>
            </a:r>
            <a:r>
              <a:rPr lang="zh-CN" altLang="en-US" sz="2000" dirty="0"/>
              <a:t>请</a:t>
            </a:r>
            <a:r>
              <a:rPr lang="en-US" altLang="en-US" sz="2000" dirty="0"/>
              <a:t>结合自身，从</a:t>
            </a:r>
            <a:r>
              <a:rPr lang="zh-CN" altLang="en-US" sz="2000" dirty="0"/>
              <a:t>现实生活的角度谈谈</a:t>
            </a:r>
            <a:r>
              <a:rPr lang="en-US" altLang="en-US" sz="2000" dirty="0"/>
              <a:t>不杀生和放生</a:t>
            </a:r>
            <a:r>
              <a:rPr lang="zh-CN" altLang="en-US" sz="2000" dirty="0"/>
              <a:t>，按照佛</a:t>
            </a:r>
            <a:r>
              <a:rPr lang="en-US" altLang="en-US" sz="2000" dirty="0"/>
              <a:t>陀所说的要求，</a:t>
            </a:r>
            <a:r>
              <a:rPr lang="zh-CN" altLang="en-US" sz="2000" dirty="0"/>
              <a:t>怎样落到实处？</a:t>
            </a:r>
            <a:endParaRPr lang="en-CA" altLang="zh-CN" sz="2000" dirty="0"/>
          </a:p>
          <a:p>
            <a:pPr marL="0" indent="0">
              <a:buNone/>
            </a:pPr>
            <a:r>
              <a:rPr lang="en-US" altLang="zh-CN" sz="2000" dirty="0"/>
              <a:t>7</a:t>
            </a:r>
            <a:r>
              <a:rPr lang="zh-CN" altLang="en-US" sz="2000" dirty="0"/>
              <a:t>、</a:t>
            </a:r>
            <a:r>
              <a:rPr lang="en-US" altLang="en-US" sz="2000" dirty="0"/>
              <a:t>《百业经》公案讨论</a:t>
            </a:r>
            <a:endParaRPr lang="en-US" altLang="zh-CN" sz="2000" dirty="0"/>
          </a:p>
          <a:p>
            <a:endParaRPr lang="en-US"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02825"/>
            <a:ext cx="10058400" cy="671331"/>
          </a:xfrm>
        </p:spPr>
        <p:txBody>
          <a:bodyPr>
            <a:normAutofit/>
          </a:bodyPr>
          <a:lstStyle/>
          <a:p>
            <a:r>
              <a:rPr lang="en-US" altLang="en-US" sz="3600" dirty="0"/>
              <a:t>《百业经》公案节选：</a:t>
            </a:r>
            <a:endParaRPr lang="en-US" sz="3600" dirty="0"/>
          </a:p>
        </p:txBody>
      </p:sp>
      <p:sp>
        <p:nvSpPr>
          <p:cNvPr id="3" name="Content Placeholder 2"/>
          <p:cNvSpPr>
            <a:spLocks noGrp="1"/>
          </p:cNvSpPr>
          <p:nvPr>
            <p:ph idx="1"/>
          </p:nvPr>
        </p:nvSpPr>
        <p:spPr>
          <a:xfrm>
            <a:off x="1066800" y="1689904"/>
            <a:ext cx="10058400" cy="4345136"/>
          </a:xfrm>
        </p:spPr>
        <p:txBody>
          <a:bodyPr>
            <a:normAutofit/>
          </a:bodyPr>
          <a:lstStyle/>
          <a:p>
            <a:pPr marL="0" indent="0">
              <a:buNone/>
            </a:pPr>
            <a:r>
              <a:rPr lang="en-US" altLang="en-US" sz="2000" dirty="0"/>
              <a:t>        一时，佛在舍卫城。</a:t>
            </a:r>
            <a:r>
              <a:rPr lang="en-CA" altLang="en-US" sz="2000" dirty="0"/>
              <a:t>…</a:t>
            </a:r>
            <a:r>
              <a:rPr lang="en-US" altLang="en-US" sz="2000" dirty="0"/>
              <a:t> </a:t>
            </a:r>
            <a:r>
              <a:rPr lang="en-CA" altLang="en-US" sz="2000" dirty="0"/>
              <a:t>… </a:t>
            </a:r>
            <a:r>
              <a:rPr lang="en-US" altLang="en-US" sz="2000" dirty="0"/>
              <a:t>告众比丘曰：“</a:t>
            </a:r>
            <a:r>
              <a:rPr lang="en-CA" altLang="en-US" sz="2000" dirty="0"/>
              <a:t>…</a:t>
            </a:r>
            <a:r>
              <a:rPr lang="en-US" altLang="en-US" sz="2000" dirty="0"/>
              <a:t> </a:t>
            </a:r>
            <a:r>
              <a:rPr lang="en-CA" altLang="en-US" sz="2000" dirty="0"/>
              <a:t>…</a:t>
            </a:r>
            <a:r>
              <a:rPr lang="en-US" altLang="en-US" sz="2000" dirty="0"/>
              <a:t>汝等谛听：很早以前，一古老之河里有一只具慈悲心的乌龟，或在河里悠游，或到岸边草地上嬉戏。一日它于岸边草地上戏耍良久，发困而睡。一只蚂蚁看见后立刻回到蚁穴带八万只蚂蚁浩浩荡荡地爬来咬食熟睡的乌龟。痛醒的乌龟睁眼看见浑身上下遍满蚂蚁，全都咬食着自己的身体。大菩萨虽然身为旁生，然心没有堕落。它想如果马上去河里或山上，自己肯定可以解除痛苦，但八万只蚂蚁可能会丧失性命，遂发大慈悲心，宁愿舍弃自己的生命也不伤害任何一个众生。于是一直忍受着，任八万只蚂蚁食咬，同时恳切发愿：以此善根，愿沉溺在轮回中的愚痴众生，未得度者令得度、未解脱者令解脱、未安乐者令安乐、未涅槃者令涅槃；愿我以此善根将来获得如来应供、人天导师、正等觉的果位；今生我以血肉满足这些众生，愿我将来用殊胜妙法满足他们。诸比丘，当时的乌龟即是现在圆满菩提果位的我，八万只蚂蚁即现在得胜果的八万天子。当时我以血肉满足它们，现在以殊胜妙法满足他们，使他们得到了究竟涅槃的果位。</a:t>
            </a:r>
            <a:r>
              <a:rPr lang="en-CA" altLang="en-US" sz="2000" dirty="0"/>
              <a:t>… …</a:t>
            </a:r>
            <a:r>
              <a:rPr lang="en-US" altLang="en-US" sz="2000" dirty="0"/>
              <a:t>。”</a:t>
            </a:r>
            <a:endParaRPr lang="en-US"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共修一座</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3379808" y="952500"/>
            <a:ext cx="4236334" cy="531813"/>
          </a:xfrm>
        </p:spPr>
        <p:txBody>
          <a:bodyPr>
            <a:normAutofit/>
          </a:bodyPr>
          <a:lstStyle/>
          <a:p>
            <a:pPr algn="ctr"/>
            <a:r>
              <a:rPr lang="en-US" altLang="en-US" sz="2800" b="1" dirty="0">
                <a:latin typeface="+mj-ea"/>
              </a:rPr>
              <a:t>回向偈</a:t>
            </a:r>
            <a:endParaRPr lang="en-US" sz="2800" b="1" dirty="0">
              <a:latin typeface="+mj-ea"/>
            </a:endParaRPr>
          </a:p>
        </p:txBody>
      </p:sp>
      <p:pic>
        <p:nvPicPr>
          <p:cNvPr id="16" name="Content Placeholder 15"/>
          <p:cNvPicPr>
            <a:picLocks noGrp="1" noChangeAspect="1"/>
          </p:cNvPicPr>
          <p:nvPr>
            <p:ph idx="4294967295"/>
          </p:nvPr>
        </p:nvPicPr>
        <p:blipFill>
          <a:blip r:embed="rId1"/>
          <a:stretch>
            <a:fillRect/>
          </a:stretch>
        </p:blipFill>
        <p:spPr>
          <a:xfrm>
            <a:off x="8087690" y="2257164"/>
            <a:ext cx="2657475" cy="2482850"/>
          </a:xfrm>
          <a:effectLst>
            <a:softEdge rad="635000"/>
          </a:effectLst>
        </p:spPr>
      </p:pic>
      <p:sp>
        <p:nvSpPr>
          <p:cNvPr id="9" name="Text Placeholder 8"/>
          <p:cNvSpPr>
            <a:spLocks noGrp="1"/>
          </p:cNvSpPr>
          <p:nvPr>
            <p:ph type="body" sz="half" idx="4294967295"/>
          </p:nvPr>
        </p:nvSpPr>
        <p:spPr>
          <a:xfrm>
            <a:off x="3657600" y="1944688"/>
            <a:ext cx="3819645" cy="4041775"/>
          </a:xfrm>
        </p:spPr>
        <p:txBody>
          <a:bodyPr>
            <a:normAutofit/>
          </a:bodyPr>
          <a:lstStyle/>
          <a:p>
            <a:pPr marL="0" indent="0" algn="ctr">
              <a:buNone/>
            </a:pPr>
            <a:r>
              <a:rPr kumimoji="1" lang="zh-CN" altLang="en-US" sz="2400" dirty="0">
                <a:latin typeface="+mn-ea"/>
                <a:cs typeface="华文隶书" panose="02010800040101010101" charset="-122"/>
              </a:rPr>
              <a:t>文殊师利勇猛智</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普贤慧行亦复然</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随彼一切常修学</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三世诸佛所称叹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如是最胜诸大愿</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为得普贤殊胜行</a:t>
            </a:r>
            <a:endParaRPr kumimoji="1" lang="en-US" altLang="zh-CN" sz="2400" dirty="0">
              <a:latin typeface="+mn-ea"/>
              <a:cs typeface="华文隶书" panose="02010800040101010101" charset="-122"/>
            </a:endParaRPr>
          </a:p>
          <a:p>
            <a:pPr marL="0" indent="0">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十不善业回顾</a:t>
            </a:r>
            <a:endParaRPr lang="en-US" dirty="0"/>
          </a:p>
        </p:txBody>
      </p:sp>
      <p:sp>
        <p:nvSpPr>
          <p:cNvPr id="3" name="Text Placeholder 2"/>
          <p:cNvSpPr>
            <a:spLocks noGrp="1"/>
          </p:cNvSpPr>
          <p:nvPr>
            <p:ph type="body" idx="1"/>
          </p:nvPr>
        </p:nvSpPr>
        <p:spPr>
          <a:xfrm>
            <a:off x="1563624" y="4467828"/>
            <a:ext cx="9070848" cy="613458"/>
          </a:xfrm>
        </p:spPr>
        <p:txBody>
          <a:bodyPr>
            <a:normAutofit/>
          </a:bodyPr>
          <a:lstStyle/>
          <a:p>
            <a:r>
              <a:rPr lang="en-US" altLang="en-US" sz="2000" dirty="0"/>
              <a:t>简单复习十不善业的含义和果报</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十不善业～杀生</a:t>
            </a:r>
            <a:endParaRPr lang="en-US" sz="4400" dirty="0"/>
          </a:p>
        </p:txBody>
      </p:sp>
      <p:sp>
        <p:nvSpPr>
          <p:cNvPr id="3" name="Content Placeholder 2"/>
          <p:cNvSpPr>
            <a:spLocks noGrp="1"/>
          </p:cNvSpPr>
          <p:nvPr>
            <p:ph idx="1"/>
          </p:nvPr>
        </p:nvSpPr>
        <p:spPr>
          <a:xfrm>
            <a:off x="1066800" y="1689904"/>
            <a:ext cx="10058400" cy="4345136"/>
          </a:xfrm>
        </p:spPr>
        <p:txBody>
          <a:bodyPr>
            <a:noAutofit/>
          </a:bodyPr>
          <a:lstStyle/>
          <a:p>
            <a:r>
              <a:rPr lang="en-US" altLang="en-US" sz="2000" dirty="0"/>
              <a:t>含义：所谓杀生，就是指针对某某人或某某旁生等对方，心中怀着想杀的动机而断绝他们的命根。其中尤为严重的是，杀父亲、杀母亲、杀阿罗汉，这三类杀业被称为无间业。</a:t>
            </a:r>
            <a:endParaRPr lang="en-CA" altLang="en-US" sz="2000" dirty="0"/>
          </a:p>
          <a:p>
            <a:r>
              <a:rPr lang="en-US" altLang="en-US" sz="2000" dirty="0"/>
              <a:t>杀业的四种分支：第一、明确所杀的对象是众生；第二、生起欲杀之意乐；第三、加行采取行动；第四、究竟断绝命根。具足此四分支，就是一个完整的杀业。</a:t>
            </a:r>
            <a:endParaRPr lang="en-CA" altLang="en-US" sz="2000" dirty="0"/>
          </a:p>
          <a:p>
            <a:r>
              <a:rPr lang="en-US" altLang="en-US" sz="2000" dirty="0"/>
              <a:t>杀生的果报：</a:t>
            </a:r>
            <a:endParaRPr lang="en-CA" altLang="en-US" sz="2000" dirty="0"/>
          </a:p>
          <a:p>
            <a:pPr lvl="1"/>
            <a:r>
              <a:rPr lang="en-US" altLang="en-US" sz="2000" dirty="0"/>
              <a:t>异熟果：根据动机或罪业的严重程度，分别堕入三恶趣；</a:t>
            </a:r>
            <a:endParaRPr lang="en-CA" altLang="en-US" sz="2000" dirty="0"/>
          </a:p>
          <a:p>
            <a:pPr lvl="1"/>
            <a:r>
              <a:rPr lang="en-US" altLang="en-US" sz="2000" dirty="0"/>
              <a:t>感受等流果：前世造杀业，今生必然要感受短命、多病的报应；</a:t>
            </a:r>
            <a:endParaRPr lang="en-CA" altLang="en-US" sz="2000" dirty="0"/>
          </a:p>
          <a:p>
            <a:pPr lvl="1"/>
            <a:r>
              <a:rPr lang="en-US" altLang="en-US" sz="2000" dirty="0"/>
              <a:t>同行等流果：生生世世喜欢杀生；</a:t>
            </a:r>
            <a:endParaRPr lang="en-CA" altLang="en-US" sz="2000" dirty="0"/>
          </a:p>
          <a:p>
            <a:pPr lvl="1"/>
            <a:r>
              <a:rPr lang="en-US" altLang="en-US" sz="2000" dirty="0"/>
              <a:t>增上果：造杀业的人转生在环境不优美，或者深谷险地等威胁生命的地方；</a:t>
            </a:r>
            <a:endParaRPr lang="en-CA" altLang="en-US" sz="2000" dirty="0"/>
          </a:p>
          <a:p>
            <a:pPr lvl="1"/>
            <a:r>
              <a:rPr lang="en-US" altLang="en-US" sz="2000" dirty="0"/>
              <a:t>士用果：所造杀业与日俱增，世世代代辗转延续漫漫无边的痛苦，恶业越来越向上增长，依此终将漂泊在茫茫无际的轮回之中。</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十不善业～不与取</a:t>
            </a:r>
            <a:endParaRPr lang="en-US" sz="4400" dirty="0"/>
          </a:p>
        </p:txBody>
      </p:sp>
      <p:sp>
        <p:nvSpPr>
          <p:cNvPr id="3" name="Content Placeholder 2"/>
          <p:cNvSpPr>
            <a:spLocks noGrp="1"/>
          </p:cNvSpPr>
          <p:nvPr>
            <p:ph idx="1"/>
          </p:nvPr>
        </p:nvSpPr>
        <p:spPr>
          <a:xfrm>
            <a:off x="1066800" y="1469985"/>
            <a:ext cx="10058400" cy="4565055"/>
          </a:xfrm>
        </p:spPr>
        <p:txBody>
          <a:bodyPr>
            <a:noAutofit/>
          </a:bodyPr>
          <a:lstStyle/>
          <a:p>
            <a:r>
              <a:rPr lang="en-US" altLang="en-US" sz="2000" dirty="0"/>
              <a:t>含义：不与取就是偷盗，意思是别人没有给自己，但自己却私自取走他人的财物。按照取得的方式分三：权威不与取、盗窃不与取和欺诳不与取。按照罪业的严重性，分为大不与取、中不与取和小不与取，其中</a:t>
            </a:r>
            <a:r>
              <a:rPr lang="zh-CN" altLang="en-US" sz="2000" dirty="0"/>
              <a:t>窃取三宝所依的物资、供养三宝的物品以及父母的财物，过失非常大，果报也特别可怕。</a:t>
            </a:r>
            <a:endParaRPr lang="en-CA" altLang="en-US" sz="2000" dirty="0"/>
          </a:p>
          <a:p>
            <a:r>
              <a:rPr lang="en-US" altLang="en-US" sz="2000" dirty="0"/>
              <a:t>不与取的果报：</a:t>
            </a:r>
            <a:endParaRPr lang="en-CA" altLang="en-US" sz="2000" dirty="0"/>
          </a:p>
          <a:p>
            <a:pPr lvl="1"/>
            <a:r>
              <a:rPr lang="en-US" altLang="en-US" sz="2000" dirty="0"/>
              <a:t>异熟果：根据动机或罪业的严重程度，分别堕入三恶趣；</a:t>
            </a:r>
            <a:endParaRPr lang="en-CA" altLang="en-US" sz="2000" dirty="0"/>
          </a:p>
          <a:p>
            <a:pPr lvl="1"/>
            <a:r>
              <a:rPr lang="en-US" altLang="en-US" sz="2000" dirty="0"/>
              <a:t>感受等流果：若幸得人身也是转生为乞丐、雇佣等，虽有微量财富，也遭强者抢劫、弱者盗窃、遗失亏损毁尽等，与天、人、鬼共享而无有自主权；并且饮食无营养、庄稼受锈病、霜雹或为虫害所毁；</a:t>
            </a:r>
            <a:endParaRPr lang="en-CA" altLang="en-US" sz="2000" dirty="0"/>
          </a:p>
          <a:p>
            <a:pPr lvl="1"/>
            <a:r>
              <a:rPr lang="en-US" altLang="en-US" sz="2000" dirty="0"/>
              <a:t>同行等流果：生生世世喜欢偷盗，经商诈骗；转生于旁生中的老鼠、窃狗等；</a:t>
            </a:r>
            <a:endParaRPr lang="en-CA" altLang="en-US" sz="2000" dirty="0"/>
          </a:p>
          <a:p>
            <a:pPr lvl="1"/>
            <a:r>
              <a:rPr lang="en-US" altLang="en-US" sz="2000" dirty="0"/>
              <a:t>增上果：只能转生于土地贫瘠、饥荒频发之地；</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十不善业～邪淫</a:t>
            </a:r>
            <a:endParaRPr lang="en-US" sz="4400" dirty="0"/>
          </a:p>
        </p:txBody>
      </p:sp>
      <p:sp>
        <p:nvSpPr>
          <p:cNvPr id="3" name="Content Placeholder 2"/>
          <p:cNvSpPr>
            <a:spLocks noGrp="1"/>
          </p:cNvSpPr>
          <p:nvPr>
            <p:ph idx="1"/>
          </p:nvPr>
        </p:nvSpPr>
        <p:spPr>
          <a:xfrm>
            <a:off x="1066800" y="1469985"/>
            <a:ext cx="10058400" cy="4565055"/>
          </a:xfrm>
        </p:spPr>
        <p:txBody>
          <a:bodyPr>
            <a:noAutofit/>
          </a:bodyPr>
          <a:lstStyle/>
          <a:p>
            <a:r>
              <a:rPr lang="en-US" altLang="en-US" sz="2000" dirty="0"/>
              <a:t>含义：邪淫是针对在家人所要禁止的戒律。对在家人而言，邪淫是指本来自己有妻子，却对属于他人的女子或者别人的妻子作不净行。</a:t>
            </a:r>
            <a:r>
              <a:rPr lang="zh-CN" altLang="en-US" sz="2000" dirty="0"/>
              <a:t>在共同的十不善业中，淫业指的是邪淫，在居士五戒中，淫戒也是要求断除邪淫。</a:t>
            </a:r>
            <a:r>
              <a:rPr lang="zh-CN" altLang="en-US" sz="2000" dirty="0">
                <a:latin typeface="+mn-ea"/>
              </a:rPr>
              <a:t>一般说来，邪淫包含非行境、非处、非境、非时、非量以及非法的行淫等等。</a:t>
            </a:r>
            <a:endParaRPr lang="en-CA" altLang="en-US" sz="2000" dirty="0"/>
          </a:p>
          <a:p>
            <a:r>
              <a:rPr lang="en-US" altLang="en-US" sz="2000" dirty="0"/>
              <a:t>邪淫的果报：</a:t>
            </a:r>
            <a:endParaRPr lang="en-CA" altLang="en-US" sz="2000" dirty="0"/>
          </a:p>
          <a:p>
            <a:pPr lvl="1"/>
            <a:r>
              <a:rPr lang="en-US" altLang="en-US" sz="2000" dirty="0"/>
              <a:t>异熟果：根据动机，分别堕入三恶趣，重者转生到铁柱山地狱或不净淤泥中，或转为女人胎中的寄生虫；</a:t>
            </a:r>
            <a:endParaRPr lang="en-CA" altLang="en-US" sz="2000" dirty="0"/>
          </a:p>
          <a:p>
            <a:pPr lvl="1"/>
            <a:r>
              <a:rPr lang="en-US" altLang="en-US" sz="2000" dirty="0"/>
              <a:t>感受等流果：设得人身，也将感受妻子遭人强抢，或者妻子不称心意、妻子行偷盗、性情恶劣，夫妻如仇敌相遇一般的果报；</a:t>
            </a:r>
            <a:endParaRPr lang="en-CA" altLang="en-US" sz="2000" dirty="0"/>
          </a:p>
          <a:p>
            <a:pPr lvl="1"/>
            <a:r>
              <a:rPr lang="en-US" altLang="en-US" sz="2000" dirty="0"/>
              <a:t>同行等流果：生生世世对女人贪得无厌，喜欢邪淫，或转生为鸡等贪心强烈的旁生；</a:t>
            </a:r>
            <a:endParaRPr lang="en-CA" altLang="en-US" sz="2000" dirty="0"/>
          </a:p>
          <a:p>
            <a:pPr lvl="1"/>
            <a:r>
              <a:rPr lang="en-US" altLang="en-US" sz="2000" dirty="0"/>
              <a:t>增上果：所居之处就是臭气熏天的粪坑、污秽不堪的淤泥等令人恶心的地点；</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十不善业～妄语</a:t>
            </a:r>
            <a:endParaRPr lang="en-US" sz="4400" dirty="0"/>
          </a:p>
        </p:txBody>
      </p:sp>
      <p:sp>
        <p:nvSpPr>
          <p:cNvPr id="3" name="Content Placeholder 2"/>
          <p:cNvSpPr>
            <a:spLocks noGrp="1"/>
          </p:cNvSpPr>
          <p:nvPr>
            <p:ph idx="1"/>
          </p:nvPr>
        </p:nvSpPr>
        <p:spPr>
          <a:xfrm>
            <a:off x="1066800" y="1469985"/>
            <a:ext cx="10058400" cy="4565055"/>
          </a:xfrm>
        </p:spPr>
        <p:txBody>
          <a:bodyPr>
            <a:noAutofit/>
          </a:bodyPr>
          <a:lstStyle/>
          <a:p>
            <a:r>
              <a:rPr lang="en-US" altLang="en-US" sz="2000" dirty="0"/>
              <a:t>含义：一般妄语是指怀有欺骗他人之心而说的一切语言</a:t>
            </a:r>
            <a:r>
              <a:rPr lang="zh-CN" altLang="en-US" sz="2000" dirty="0">
                <a:latin typeface="+mn-ea"/>
              </a:rPr>
              <a:t>。</a:t>
            </a:r>
            <a:r>
              <a:rPr lang="en-US" altLang="en-US" sz="2000" dirty="0">
                <a:latin typeface="+mn-ea"/>
              </a:rPr>
              <a:t>由于相续中存有邪见，于是信口开河地说行善没有功德、作恶没有罪过、清净刹土没有安乐等等，再没有比这更为严重的弥天大谎了，因而这些是大妄语，它是一切罪恶的根本，其果报相当严重。而凡是自己没有功德说成是有功德的，都属于上人法妄语。</a:t>
            </a:r>
            <a:endParaRPr lang="en-CA" altLang="en-US" sz="2000" dirty="0"/>
          </a:p>
          <a:p>
            <a:r>
              <a:rPr lang="en-US" altLang="en-US" sz="2000" dirty="0"/>
              <a:t>妄语的果报：</a:t>
            </a:r>
            <a:endParaRPr lang="en-CA" altLang="en-US" sz="2000" dirty="0"/>
          </a:p>
          <a:p>
            <a:pPr lvl="1"/>
            <a:r>
              <a:rPr lang="en-US" altLang="en-US" sz="2000" dirty="0"/>
              <a:t>异熟果：根据动机不同，分别堕入三恶趣；</a:t>
            </a:r>
            <a:endParaRPr lang="en-CA" altLang="en-US" sz="2000" dirty="0"/>
          </a:p>
          <a:p>
            <a:pPr lvl="1"/>
            <a:r>
              <a:rPr lang="en-US" altLang="en-US" sz="2000" dirty="0"/>
              <a:t>感受等流果：前世爱说妄语的人，今生将感得常常遭到诽谤，或者上当受骗；《华严经》云：“妄语之罪</a:t>
            </a:r>
            <a:r>
              <a:rPr lang="en-CA" altLang="en-US" sz="2000" dirty="0"/>
              <a:t>……</a:t>
            </a:r>
            <a:r>
              <a:rPr lang="en-US" altLang="en-US" sz="2000" dirty="0"/>
              <a:t>若生人中，得二种果报：一者多被诽谤；二者为人所诳。”</a:t>
            </a:r>
            <a:endParaRPr lang="en-CA" altLang="en-US" sz="2000" dirty="0"/>
          </a:p>
          <a:p>
            <a:pPr lvl="1"/>
            <a:r>
              <a:rPr lang="en-US" altLang="en-US" sz="2000" dirty="0"/>
              <a:t>同行等流果：生生世世喜欢说妄语；</a:t>
            </a:r>
            <a:endParaRPr lang="en-CA" altLang="en-US" sz="2000" dirty="0"/>
          </a:p>
          <a:p>
            <a:pPr lvl="1"/>
            <a:r>
              <a:rPr lang="en-US" altLang="en-US" sz="2000" dirty="0"/>
              <a:t>增上果：转生到财富动摇不定的环境中，并且心里经常慌慌张张，也总是遇到令人心惊肉跳的违缘；</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27391"/>
          </a:xfrm>
        </p:spPr>
        <p:txBody>
          <a:bodyPr>
            <a:normAutofit/>
          </a:bodyPr>
          <a:lstStyle/>
          <a:p>
            <a:r>
              <a:rPr lang="en-US" altLang="en-US" sz="4400" dirty="0"/>
              <a:t>十不善业～离间语</a:t>
            </a:r>
            <a:endParaRPr lang="en-US" sz="4400" dirty="0"/>
          </a:p>
        </p:txBody>
      </p:sp>
      <p:sp>
        <p:nvSpPr>
          <p:cNvPr id="3" name="Content Placeholder 2"/>
          <p:cNvSpPr>
            <a:spLocks noGrp="1"/>
          </p:cNvSpPr>
          <p:nvPr>
            <p:ph idx="1"/>
          </p:nvPr>
        </p:nvSpPr>
        <p:spPr>
          <a:xfrm>
            <a:off x="1066800" y="1469985"/>
            <a:ext cx="10058400" cy="4565055"/>
          </a:xfrm>
        </p:spPr>
        <p:txBody>
          <a:bodyPr>
            <a:noAutofit/>
          </a:bodyPr>
          <a:lstStyle/>
          <a:p>
            <a:r>
              <a:rPr lang="en-US" altLang="en-US" sz="2000" dirty="0"/>
              <a:t>含义：所谓离间语，是指挑拨他众关系的语言</a:t>
            </a:r>
            <a:r>
              <a:rPr lang="en-US" altLang="en-US" sz="2000" dirty="0">
                <a:latin typeface="+mn-ea"/>
              </a:rPr>
              <a:t>。从后果的严重性分为大离间语、中离间语和小离间语；从离间方式上可分为直接（公开）离间语和间接（暗中）离间语。所有离间语中，要数破和合僧最为严重，尤其是在密乘传法的上师和弟子之间进行挑拨而搞破他们的关系，或者在金刚道友之间制造不和，那罪业可是重上加重。</a:t>
            </a:r>
            <a:endParaRPr lang="en-CA" altLang="en-US" sz="2000" dirty="0"/>
          </a:p>
          <a:p>
            <a:r>
              <a:rPr lang="en-US" altLang="en-US" sz="2000" dirty="0"/>
              <a:t>离间语的果报：</a:t>
            </a:r>
            <a:endParaRPr lang="en-CA" altLang="en-US" sz="2000" dirty="0"/>
          </a:p>
          <a:p>
            <a:pPr lvl="1"/>
            <a:r>
              <a:rPr lang="en-US" altLang="en-US" sz="2000" dirty="0"/>
              <a:t>异熟果：分别堕入三恶趣中；或者在拔舌、烊铜、犁耕地狱中长劫受苦；或堕为畜生啖食粪秽，如鹈鹕鸟，无有舌根；</a:t>
            </a:r>
            <a:endParaRPr lang="en-CA" altLang="en-US" sz="2000" dirty="0"/>
          </a:p>
          <a:p>
            <a:pPr lvl="1"/>
            <a:r>
              <a:rPr lang="en-US" altLang="en-US" sz="2000" dirty="0"/>
              <a:t>感受等流果：即使得到人身，舌根不具，口气恶臭，喑哑謇涩，齿不齐白，即使说善语，他人也不信用。又由余报所感，眷属弊恶、不和合，不愿意住在一处，心不稳定；</a:t>
            </a:r>
            <a:endParaRPr lang="en-CA" altLang="en-US" sz="2000" dirty="0"/>
          </a:p>
          <a:p>
            <a:pPr lvl="1"/>
            <a:r>
              <a:rPr lang="en-US" altLang="en-US" sz="2000" dirty="0"/>
              <a:t>同行等流果：总是喜欢说离间语；</a:t>
            </a:r>
            <a:endParaRPr lang="en-CA" altLang="en-US" sz="2000" dirty="0"/>
          </a:p>
          <a:p>
            <a:pPr lvl="1"/>
            <a:r>
              <a:rPr lang="en-US" altLang="en-US" sz="2000" dirty="0"/>
              <a:t>增上果：转生到悬崖陡壁、深渊峡谷等难以行走的地方；</a:t>
            </a:r>
            <a:endParaRPr lang="en-CA" altLang="en-US" sz="2000" dirty="0"/>
          </a:p>
          <a:p>
            <a:pPr lvl="1"/>
            <a:r>
              <a:rPr lang="en-US" altLang="en-US" sz="2000" dirty="0"/>
              <a:t>士用果：所造恶业与日俱增，世世代代辗转延续漫漫无边的痛苦，恶业越来越向上增长，依此终将漂泊在茫茫无际的轮回之中。</a:t>
            </a:r>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{270F061E-49FB-C144-B7BA-03661AF7C115}tf10001067</Template>
  <TotalTime>0</TotalTime>
  <Words>6637</Words>
  <Application>WPS 演示</Application>
  <PresentationFormat>Widescreen</PresentationFormat>
  <Paragraphs>303</Paragraphs>
  <Slides>37</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37</vt:i4>
      </vt:variant>
    </vt:vector>
  </HeadingPairs>
  <TitlesOfParts>
    <vt:vector size="48" baseType="lpstr">
      <vt:lpstr>Arial</vt:lpstr>
      <vt:lpstr>宋体</vt:lpstr>
      <vt:lpstr>Wingdings</vt:lpstr>
      <vt:lpstr>Garamond</vt:lpstr>
      <vt:lpstr>华文隶书</vt:lpstr>
      <vt:lpstr>微软雅黑</vt:lpstr>
      <vt:lpstr>Arial Unicode MS</vt:lpstr>
      <vt:lpstr>Calibri</vt:lpstr>
      <vt:lpstr>Kaiti TC</vt:lpstr>
      <vt:lpstr>Microsoft JhengHei UI</vt:lpstr>
      <vt:lpstr>Savon</vt:lpstr>
      <vt:lpstr>发心偈</vt:lpstr>
      <vt:lpstr>十善业之不杀生</vt:lpstr>
      <vt:lpstr>参考资料</vt:lpstr>
      <vt:lpstr>十不善业回顾</vt:lpstr>
      <vt:lpstr>十不善业～杀生</vt:lpstr>
      <vt:lpstr>十不善业～不与取</vt:lpstr>
      <vt:lpstr>十不善业～邪淫</vt:lpstr>
      <vt:lpstr>十不善业～妄语</vt:lpstr>
      <vt:lpstr>十不善业～离间语</vt:lpstr>
      <vt:lpstr>十不善业～恶语</vt:lpstr>
      <vt:lpstr>十不善业～绮语</vt:lpstr>
      <vt:lpstr>十不善业～贪心</vt:lpstr>
      <vt:lpstr>十不善业～害心</vt:lpstr>
      <vt:lpstr>十不善业～邪见</vt:lpstr>
      <vt:lpstr>十善业概述</vt:lpstr>
      <vt:lpstr>PowerPoint 演示文稿</vt:lpstr>
      <vt:lpstr>十善业的修法</vt:lpstr>
      <vt:lpstr>善业</vt:lpstr>
      <vt:lpstr>特殊的善业</vt:lpstr>
      <vt:lpstr>十善业</vt:lpstr>
      <vt:lpstr>十善业（续）</vt:lpstr>
      <vt:lpstr>十善业的修法（续）</vt:lpstr>
      <vt:lpstr>第一阶段</vt:lpstr>
      <vt:lpstr>不杀生的含义</vt:lpstr>
      <vt:lpstr>放生的含义</vt:lpstr>
      <vt:lpstr>救护他命</vt:lpstr>
      <vt:lpstr>第二阶段</vt:lpstr>
      <vt:lpstr>不杀生的果报</vt:lpstr>
      <vt:lpstr>戒杀的功德</vt:lpstr>
      <vt:lpstr>放生的功德</vt:lpstr>
      <vt:lpstr>博爱众生的利益</vt:lpstr>
      <vt:lpstr>第三阶段</vt:lpstr>
      <vt:lpstr>PowerPoint 演示文稿</vt:lpstr>
      <vt:lpstr>思考讨论</vt:lpstr>
      <vt:lpstr>《百业经》公案节选：</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十不善业之邪淫</dc:title>
  <dc:creator>Microsoft Office User</dc:creator>
  <cp:lastModifiedBy>赵娟</cp:lastModifiedBy>
  <cp:revision>97</cp:revision>
  <dcterms:created xsi:type="dcterms:W3CDTF">2018-05-30T19:21:00Z</dcterms:created>
  <dcterms:modified xsi:type="dcterms:W3CDTF">2018-07-28T22:58:36Z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2052-10.1.0.7469</vt:lpwstr>
  </property>
</Properties>
</file>