
<file path=[Content_Types].xml><?xml version="1.0" encoding="utf-8"?>
<Types xmlns="http://schemas.openxmlformats.org/package/2006/content-types">
  <Default Extension="jpeg" ContentType="image/jpeg"/>
  <Default Extension="wdp" ContentType="image/vnd.ms-photo"/>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6" r:id="rId3"/>
    <p:sldId id="256" r:id="rId4"/>
    <p:sldId id="280" r:id="rId5"/>
    <p:sldId id="287" r:id="rId6"/>
    <p:sldId id="259" r:id="rId7"/>
    <p:sldId id="302" r:id="rId8"/>
    <p:sldId id="303" r:id="rId9"/>
    <p:sldId id="301" r:id="rId10"/>
    <p:sldId id="304" r:id="rId11"/>
    <p:sldId id="311" r:id="rId12"/>
    <p:sldId id="257" r:id="rId13"/>
    <p:sldId id="277" r:id="rId14"/>
    <p:sldId id="312" r:id="rId15"/>
    <p:sldId id="313" r:id="rId16"/>
    <p:sldId id="278" r:id="rId17"/>
    <p:sldId id="314" r:id="rId18"/>
    <p:sldId id="319" r:id="rId19"/>
    <p:sldId id="305" r:id="rId20"/>
    <p:sldId id="315" r:id="rId21"/>
    <p:sldId id="279" r:id="rId22"/>
    <p:sldId id="310" r:id="rId23"/>
    <p:sldId id="298" r:id="rId24"/>
    <p:sldId id="317" r:id="rId25"/>
    <p:sldId id="318" r:id="rId26"/>
    <p:sldId id="316" r:id="rId27"/>
    <p:sldId id="273" r:id="rId28"/>
    <p:sldId id="274"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406"/>
    <p:restoredTop sz="94690"/>
  </p:normalViewPr>
  <p:slideViewPr>
    <p:cSldViewPr snapToGrid="0" snapToObjects="1">
      <p:cViewPr varScale="1">
        <p:scale>
          <a:sx n="80" d="100"/>
          <a:sy n="80" d="100"/>
        </p:scale>
        <p:origin x="192" y="5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345"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8" name="Date Placeholder 7"/>
          <p:cNvSpPr>
            <a:spLocks noGrp="1"/>
          </p:cNvSpPr>
          <p:nvPr>
            <p:ph type="dt" sz="half" idx="10"/>
          </p:nvPr>
        </p:nvSpPr>
        <p:spPr/>
        <p:txBody>
          <a:bodyPr/>
          <a:lstStyle/>
          <a:p>
            <a:fld id="{1CF131DD-A141-4471-BCF9-C6073EDD7E20}" type="datetimeFigureOut">
              <a:rPr lang="en-US" smtClean="0"/>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anose="02020404030301010803"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youtube.com/watch?v=QcDgxwZ32uI&amp;list=PLdssnZ4H3EYNeyIK14RrjQO57wmrpl128&amp;index=84"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microsoft.com/office/2007/relationships/hdphoto" Target="../media/hdphoto1.wdp"/><Relationship Id="rId1"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microsoft.com/office/2007/relationships/hdphoto" Target="../media/hdphoto2.wdp"/><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idx="4294967295"/>
          </p:nvPr>
        </p:nvSpPr>
        <p:spPr>
          <a:xfrm>
            <a:off x="6462713" y="693738"/>
            <a:ext cx="5167813" cy="660400"/>
          </a:xfrm>
        </p:spPr>
        <p:txBody>
          <a:bodyPr>
            <a:noAutofit/>
          </a:bodyPr>
          <a:lstStyle/>
          <a:p>
            <a:pPr algn="ctr"/>
            <a:r>
              <a:rPr kumimoji="1" lang="zh-CN" altLang="en-US" sz="3600" dirty="0"/>
              <a:t>发心偈</a:t>
            </a:r>
            <a:endParaRPr kumimoji="1" lang="zh-CN" altLang="en-US" sz="3600" dirty="0"/>
          </a:p>
        </p:txBody>
      </p:sp>
      <p:sp>
        <p:nvSpPr>
          <p:cNvPr id="6" name="文本占位符 5"/>
          <p:cNvSpPr>
            <a:spLocks noGrp="1"/>
          </p:cNvSpPr>
          <p:nvPr>
            <p:ph type="body" sz="half" idx="4294967295"/>
          </p:nvPr>
        </p:nvSpPr>
        <p:spPr>
          <a:xfrm>
            <a:off x="7192964" y="1620838"/>
            <a:ext cx="4180890" cy="4687887"/>
          </a:xfrm>
        </p:spPr>
        <p:txBody>
          <a:bodyPr>
            <a:noAutofit/>
          </a:bodyPr>
          <a:lstStyle/>
          <a:p>
            <a:pPr marL="0" indent="0" algn="ctr">
              <a:buNone/>
            </a:pPr>
            <a:r>
              <a:rPr kumimoji="1" lang="zh-CN" altLang="en-US" sz="2000" dirty="0">
                <a:latin typeface="+mn-ea"/>
                <a:cs typeface="华文隶书" panose="02010800040101010101" charset="-122"/>
              </a:rPr>
              <a:t>顶礼本师释迦牟尼佛！</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顶礼文殊智慧勇识</a:t>
            </a:r>
            <a:r>
              <a:rPr kumimoji="1" lang="zh-CN" altLang="zh-CN" sz="2000" dirty="0">
                <a:latin typeface="+mn-ea"/>
                <a:cs typeface="华文隶书" panose="02010800040101010101" charset="-122"/>
              </a:rPr>
              <a:t>！</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顶礼传承大恩上师！</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无上甚深微妙法</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百千万劫难遭遇</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我今见闻得受持</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愿解如来真实义</a:t>
            </a:r>
            <a:endParaRPr kumimoji="1" lang="en-US" altLang="zh-CN" sz="2000" dirty="0">
              <a:latin typeface="+mn-ea"/>
              <a:cs typeface="华文隶书" panose="02010800040101010101" charset="-122"/>
            </a:endParaRPr>
          </a:p>
          <a:p>
            <a:pPr marL="0" indent="0" algn="ctr">
              <a:buNone/>
            </a:pPr>
            <a:endParaRPr kumimoji="1" lang="en-CA"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为度化一切众生，</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请大家发无上殊胜的菩提心！</a:t>
            </a:r>
            <a:endParaRPr kumimoji="1" lang="zh-CN" altLang="en-US" sz="2000" dirty="0">
              <a:latin typeface="+mn-ea"/>
              <a:cs typeface="华文隶书" panose="02010800040101010101" charset="-122"/>
            </a:endParaRPr>
          </a:p>
        </p:txBody>
      </p:sp>
      <p:pic>
        <p:nvPicPr>
          <p:cNvPr id="5" name="Picture 4" descr="20160328201008110.JPEG790x600.JPEG"/>
          <p:cNvPicPr>
            <a:picLocks noChangeAspect="1"/>
          </p:cNvPicPr>
          <p:nvPr/>
        </p:nvPicPr>
        <p:blipFill>
          <a:blip r:embed="rId1"/>
          <a:stretch>
            <a:fillRect/>
          </a:stretch>
        </p:blipFill>
        <p:spPr>
          <a:xfrm>
            <a:off x="889336" y="414337"/>
            <a:ext cx="4157225" cy="5998037"/>
          </a:xfrm>
          <a:prstGeom prst="rect">
            <a:avLst/>
          </a:prstGeom>
          <a:effectLst>
            <a:softEdge rad="317500"/>
          </a:effectLst>
        </p:spPr>
      </p:pic>
      <p:pic>
        <p:nvPicPr>
          <p:cNvPr id="3" name="Picture 2"/>
          <p:cNvPicPr>
            <a:picLocks noChangeAspect="1"/>
          </p:cNvPicPr>
          <p:nvPr/>
        </p:nvPicPr>
        <p:blipFill>
          <a:blip r:embed="rId2"/>
          <a:stretch>
            <a:fillRect/>
          </a:stretch>
        </p:blipFill>
        <p:spPr>
          <a:xfrm>
            <a:off x="1323474" y="414337"/>
            <a:ext cx="4572000" cy="5998037"/>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十善业之不偷盗</a:t>
            </a:r>
            <a:endParaRPr lang="en-US" dirty="0"/>
          </a:p>
        </p:txBody>
      </p:sp>
      <p:sp>
        <p:nvSpPr>
          <p:cNvPr id="5" name="Text Placeholder 4"/>
          <p:cNvSpPr>
            <a:spLocks noGrp="1"/>
          </p:cNvSpPr>
          <p:nvPr>
            <p:ph type="body" idx="1"/>
          </p:nvPr>
        </p:nvSpPr>
        <p:spPr>
          <a:xfrm>
            <a:off x="1563624" y="4514128"/>
            <a:ext cx="9070848" cy="486136"/>
          </a:xfrm>
        </p:spPr>
        <p:txBody>
          <a:bodyPr>
            <a:normAutofit/>
          </a:bodyPr>
          <a:lstStyle/>
          <a:p>
            <a:r>
              <a:rPr lang="en-US" altLang="en-US" sz="2400" dirty="0"/>
              <a:t>断不与取    慷慨布施</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088020"/>
            <a:ext cx="10058400" cy="520861"/>
          </a:xfrm>
        </p:spPr>
        <p:txBody>
          <a:bodyPr>
            <a:normAutofit fontScale="90000"/>
          </a:bodyPr>
          <a:lstStyle/>
          <a:p>
            <a:r>
              <a:rPr lang="en-US" altLang="en-US" sz="4400" dirty="0"/>
              <a:t>十善业之不偷盗的修法</a:t>
            </a:r>
            <a:endParaRPr lang="en-US" sz="2000" dirty="0"/>
          </a:p>
        </p:txBody>
      </p:sp>
      <p:sp>
        <p:nvSpPr>
          <p:cNvPr id="5" name="Content Placeholder 4"/>
          <p:cNvSpPr>
            <a:spLocks noGrp="1"/>
          </p:cNvSpPr>
          <p:nvPr>
            <p:ph idx="1"/>
          </p:nvPr>
        </p:nvSpPr>
        <p:spPr>
          <a:xfrm>
            <a:off x="1130270" y="1921397"/>
            <a:ext cx="9462967" cy="4155312"/>
          </a:xfrm>
        </p:spPr>
        <p:txBody>
          <a:bodyPr>
            <a:noAutofit/>
          </a:bodyPr>
          <a:lstStyle/>
          <a:p>
            <a:pPr>
              <a:buFont typeface="Wingdings" panose="05000000000000000000" pitchFamily="2" charset="2"/>
              <a:buChar char="§"/>
            </a:pPr>
            <a:r>
              <a:rPr lang="en-US" altLang="en-US" sz="2000" dirty="0"/>
              <a:t>三阶段思维</a:t>
            </a:r>
            <a:r>
              <a:rPr lang="en-US" altLang="en-US" sz="2000" dirty="0">
                <a:sym typeface="Wingdings" panose="05000000000000000000" pitchFamily="2" charset="2"/>
              </a:rPr>
              <a:t>：</a:t>
            </a:r>
            <a:endParaRPr lang="en-CA" altLang="en-US" sz="2000" dirty="0"/>
          </a:p>
          <a:p>
            <a:pPr lvl="1">
              <a:buFont typeface="Wingdings" panose="05000000000000000000" pitchFamily="2" charset="2"/>
              <a:buChar char="§"/>
            </a:pPr>
            <a:r>
              <a:rPr lang="en-US" altLang="en-US" sz="2000" dirty="0"/>
              <a:t>第一阶段：思维什么是十善业中的不偷盗？什么是特殊善业的布施？结合自身，思维自己是否做过不偷盗、布施的善业；</a:t>
            </a:r>
            <a:endParaRPr lang="en-CA" altLang="en-US" sz="2000" dirty="0"/>
          </a:p>
          <a:p>
            <a:pPr lvl="1">
              <a:buFont typeface="Wingdings" panose="05000000000000000000" pitchFamily="2" charset="2"/>
              <a:buChar char="§"/>
            </a:pPr>
            <a:r>
              <a:rPr lang="en-US" altLang="en-US" sz="2000" dirty="0"/>
              <a:t>第二阶段：思维不偷盗、布施的功德和果报</a:t>
            </a:r>
            <a:endParaRPr lang="en-CA" altLang="en-US" sz="2000" dirty="0"/>
          </a:p>
          <a:p>
            <a:pPr lvl="1">
              <a:buFont typeface="Wingdings" panose="05000000000000000000" pitchFamily="2" charset="2"/>
              <a:buChar char="§"/>
            </a:pPr>
            <a:r>
              <a:rPr lang="en-US" altLang="en-US" sz="2000" dirty="0"/>
              <a:t>第三阶段：结合自身，如果往昔有不偷盗、布施的善行，那就继续做；如果没有，则应发誓断除偷盗，慷慨布施。</a:t>
            </a:r>
            <a:endParaRPr lang="en-CA" altLang="en-US" sz="2000" dirty="0"/>
          </a:p>
          <a:p>
            <a:pPr>
              <a:buFont typeface="Wingdings" panose="05000000000000000000" pitchFamily="2" charset="2"/>
              <a:buChar char="§"/>
            </a:pPr>
            <a:r>
              <a:rPr lang="en-US" altLang="en-US" sz="2000" dirty="0"/>
              <a:t>两个结果：</a:t>
            </a:r>
            <a:endParaRPr lang="en-CA" altLang="en-US" sz="2000" dirty="0"/>
          </a:p>
          <a:p>
            <a:pPr lvl="1">
              <a:buFont typeface="Wingdings" panose="05000000000000000000" pitchFamily="2" charset="2"/>
              <a:buChar char="§"/>
            </a:pPr>
            <a:r>
              <a:rPr lang="en-US" altLang="en-US" sz="2000" dirty="0"/>
              <a:t>第一、坚定因果。有这样的善业，就会有这样的果报；</a:t>
            </a:r>
            <a:endParaRPr lang="en-CA" altLang="en-US" sz="2000" dirty="0"/>
          </a:p>
          <a:p>
            <a:pPr lvl="1">
              <a:buFont typeface="Wingdings" panose="05000000000000000000" pitchFamily="2" charset="2"/>
              <a:buChar char="§"/>
            </a:pPr>
            <a:r>
              <a:rPr lang="en-US" altLang="en-US" sz="2000" dirty="0"/>
              <a:t>第二、自己是否有过这样的善业，如果没有，就一定要去做，哪怕是很微小的善业都不要忽略。</a:t>
            </a:r>
            <a:endParaRPr lang="en-CA" alt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第一阶段</a:t>
            </a:r>
            <a:endParaRPr lang="en-US" dirty="0"/>
          </a:p>
        </p:txBody>
      </p:sp>
      <p:sp>
        <p:nvSpPr>
          <p:cNvPr id="5" name="Text Placeholder 4"/>
          <p:cNvSpPr>
            <a:spLocks noGrp="1"/>
          </p:cNvSpPr>
          <p:nvPr>
            <p:ph type="body" idx="1"/>
          </p:nvPr>
        </p:nvSpPr>
        <p:spPr>
          <a:xfrm>
            <a:off x="1563624" y="4514127"/>
            <a:ext cx="9070848" cy="625135"/>
          </a:xfrm>
        </p:spPr>
        <p:txBody>
          <a:bodyPr>
            <a:normAutofit/>
          </a:bodyPr>
          <a:lstStyle/>
          <a:p>
            <a:r>
              <a:rPr lang="en-US" altLang="en-US" sz="2400" dirty="0"/>
              <a:t>思维什么是十善业中的不偷盗，什么是布施</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10058400" cy="625033"/>
          </a:xfrm>
        </p:spPr>
        <p:txBody>
          <a:bodyPr>
            <a:normAutofit fontScale="90000"/>
          </a:bodyPr>
          <a:lstStyle/>
          <a:p>
            <a:r>
              <a:rPr lang="en-US" altLang="en-US" sz="4400" dirty="0"/>
              <a:t>不偷盗的含义</a:t>
            </a:r>
            <a:endParaRPr lang="en-US" sz="4400" dirty="0"/>
          </a:p>
        </p:txBody>
      </p:sp>
      <p:sp>
        <p:nvSpPr>
          <p:cNvPr id="3" name="Content Placeholder 2"/>
          <p:cNvSpPr>
            <a:spLocks noGrp="1"/>
          </p:cNvSpPr>
          <p:nvPr>
            <p:ph idx="1"/>
          </p:nvPr>
        </p:nvSpPr>
        <p:spPr>
          <a:xfrm>
            <a:off x="1066800" y="1724628"/>
            <a:ext cx="10058400" cy="4310412"/>
          </a:xfrm>
        </p:spPr>
        <p:txBody>
          <a:bodyPr>
            <a:normAutofit/>
          </a:bodyPr>
          <a:lstStyle/>
          <a:p>
            <a:pPr marL="0" indent="0">
              <a:buNone/>
            </a:pPr>
            <a:r>
              <a:rPr lang="en-US" altLang="en-US" sz="2400" dirty="0"/>
              <a:t>  </a:t>
            </a:r>
            <a:endParaRPr lang="en-CA" altLang="en-US" sz="2200" dirty="0"/>
          </a:p>
          <a:p>
            <a:r>
              <a:rPr lang="en-US" altLang="en-US" sz="2400" dirty="0"/>
              <a:t>居士戒中不偷盗是不偷他人的东西（有一个金额限制，超过即为偷盗）</a:t>
            </a:r>
            <a:endParaRPr lang="en-CA" altLang="en-US" sz="2400" dirty="0"/>
          </a:p>
          <a:p>
            <a:r>
              <a:rPr lang="en-US" altLang="en-US" sz="2400" dirty="0"/>
              <a:t>八关斋戒中不偷盗是一分钱都不能偷，起心动念都不可以，或唆使别人去偷也不可以。</a:t>
            </a:r>
            <a:endParaRPr lang="en-CA" altLang="en-US" sz="2400" dirty="0"/>
          </a:p>
          <a:p>
            <a:r>
              <a:rPr lang="en-US" altLang="en-US" sz="2400" dirty="0"/>
              <a:t>《大圆满前行》中，不与取是指以强抢、暗偷、欺诈等方式想方设法将他人的财物据为己有的行为，而断除不与取，即为不偷盗，要在实际行动中断除不与取、奉行对治此恶业的善法—布施。</a:t>
            </a:r>
            <a:endParaRPr lang="en-CA" alt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10058400" cy="625033"/>
          </a:xfrm>
        </p:spPr>
        <p:txBody>
          <a:bodyPr>
            <a:normAutofit fontScale="90000"/>
          </a:bodyPr>
          <a:lstStyle/>
          <a:p>
            <a:r>
              <a:rPr lang="en-US" altLang="en-US" sz="4400" dirty="0"/>
              <a:t>布施的含义</a:t>
            </a:r>
            <a:endParaRPr lang="en-US" sz="4400" dirty="0"/>
          </a:p>
        </p:txBody>
      </p:sp>
      <p:sp>
        <p:nvSpPr>
          <p:cNvPr id="3" name="Content Placeholder 2"/>
          <p:cNvSpPr>
            <a:spLocks noGrp="1"/>
          </p:cNvSpPr>
          <p:nvPr>
            <p:ph idx="1"/>
          </p:nvPr>
        </p:nvSpPr>
        <p:spPr>
          <a:xfrm>
            <a:off x="1066800" y="1724628"/>
            <a:ext cx="10058400" cy="4310412"/>
          </a:xfrm>
        </p:spPr>
        <p:txBody>
          <a:bodyPr>
            <a:normAutofit/>
          </a:bodyPr>
          <a:lstStyle/>
          <a:p>
            <a:pPr marL="0" indent="0">
              <a:buNone/>
            </a:pPr>
            <a:endParaRPr lang="en-CA" altLang="en-US" sz="2200" dirty="0"/>
          </a:p>
          <a:p>
            <a:r>
              <a:rPr lang="en-US" altLang="en-US" sz="2400" dirty="0"/>
              <a:t>学习慈师《布施的修法》（上）视频中相关内容。</a:t>
            </a:r>
            <a:endParaRPr lang="en-CA" altLang="en-US" sz="2400" dirty="0"/>
          </a:p>
          <a:p>
            <a:r>
              <a:rPr lang="en-US" altLang="en-US" sz="2400" dirty="0"/>
              <a:t>布施就是给予，即把财物、知识等给予他人。</a:t>
            </a:r>
            <a:endParaRPr lang="en-CA" altLang="en-US" sz="2400" dirty="0"/>
          </a:p>
          <a:p>
            <a:r>
              <a:rPr lang="en-US" altLang="en-US" sz="2400" dirty="0"/>
              <a:t>布施主要可以分为三种布施，也可以分为四种：</a:t>
            </a:r>
            <a:endParaRPr lang="en-CA" altLang="en-US" sz="2400" dirty="0"/>
          </a:p>
          <a:p>
            <a:pPr lvl="1"/>
            <a:r>
              <a:rPr lang="en-US" altLang="en-US" sz="2200" dirty="0"/>
              <a:t>第一种：财布施，即拿钱、食物、衣服等送给别人；</a:t>
            </a:r>
            <a:endParaRPr lang="en-CA" altLang="en-US" sz="2200" dirty="0"/>
          </a:p>
          <a:p>
            <a:pPr lvl="1"/>
            <a:r>
              <a:rPr lang="en-US" altLang="en-US" sz="2200" dirty="0"/>
              <a:t>第二种：无畏布施，例如：放生；</a:t>
            </a:r>
            <a:endParaRPr lang="en-CA" altLang="en-US" sz="2200" dirty="0"/>
          </a:p>
          <a:p>
            <a:pPr lvl="1"/>
            <a:r>
              <a:rPr lang="en-US" altLang="en-US" sz="2200" dirty="0"/>
              <a:t>第三种：法布施，即讲经说法；</a:t>
            </a:r>
            <a:endParaRPr lang="en-CA" altLang="en-US" sz="2200" dirty="0"/>
          </a:p>
          <a:p>
            <a:pPr lvl="1"/>
            <a:r>
              <a:rPr lang="en-US" altLang="en-US" sz="2200" dirty="0"/>
              <a:t>第四种：慈布施，即慈悲的布施，对家人、朋友等所有人发慈悲心，帮助他们，给他们带来温暖。</a:t>
            </a:r>
            <a:endParaRPr lang="en-CA" altLang="en-US" sz="2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第二阶段</a:t>
            </a:r>
            <a:endParaRPr lang="en-US" dirty="0"/>
          </a:p>
        </p:txBody>
      </p:sp>
      <p:sp>
        <p:nvSpPr>
          <p:cNvPr id="5" name="Text Placeholder 4"/>
          <p:cNvSpPr>
            <a:spLocks noGrp="1"/>
          </p:cNvSpPr>
          <p:nvPr>
            <p:ph type="body" idx="1"/>
          </p:nvPr>
        </p:nvSpPr>
        <p:spPr/>
        <p:txBody>
          <a:bodyPr>
            <a:normAutofit/>
          </a:bodyPr>
          <a:lstStyle/>
          <a:p>
            <a:r>
              <a:rPr lang="en-US" altLang="en-US" sz="2400" dirty="0"/>
              <a:t>思维不偷盗和布施的果报、功德</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10058400" cy="810228"/>
          </a:xfrm>
        </p:spPr>
        <p:txBody>
          <a:bodyPr>
            <a:normAutofit/>
          </a:bodyPr>
          <a:lstStyle/>
          <a:p>
            <a:r>
              <a:rPr lang="en-US" altLang="en-US" sz="4400" dirty="0"/>
              <a:t>不偷盗的果报</a:t>
            </a:r>
            <a:endParaRPr lang="en-US" sz="4400" dirty="0"/>
          </a:p>
        </p:txBody>
      </p:sp>
      <p:sp>
        <p:nvSpPr>
          <p:cNvPr id="3" name="Content Placeholder 2"/>
          <p:cNvSpPr>
            <a:spLocks noGrp="1"/>
          </p:cNvSpPr>
          <p:nvPr>
            <p:ph idx="1"/>
          </p:nvPr>
        </p:nvSpPr>
        <p:spPr>
          <a:xfrm>
            <a:off x="1066800" y="2199190"/>
            <a:ext cx="10058400" cy="3835850"/>
          </a:xfrm>
        </p:spPr>
        <p:txBody>
          <a:bodyPr>
            <a:normAutofit/>
          </a:bodyPr>
          <a:lstStyle/>
          <a:p>
            <a:r>
              <a:rPr lang="en-US" altLang="en-US" sz="2400" dirty="0"/>
              <a:t>异熟果：转生在相应的三善趣中；</a:t>
            </a:r>
            <a:endParaRPr lang="en-CA" altLang="en-US" sz="2400" dirty="0"/>
          </a:p>
          <a:p>
            <a:r>
              <a:rPr lang="en-US" altLang="en-US" sz="2400" dirty="0"/>
              <a:t>感受等流果：具足受用，无有盗敌；</a:t>
            </a:r>
            <a:endParaRPr lang="en-CA" altLang="en-US" sz="2400" dirty="0"/>
          </a:p>
          <a:p>
            <a:r>
              <a:rPr lang="en-US" altLang="en-US" sz="2400" dirty="0"/>
              <a:t>同行等流果：生生世世不偷盗，喜欢布施，并且善举蒸蒸日上；</a:t>
            </a:r>
            <a:endParaRPr lang="en-CA" altLang="en-US" sz="2400" dirty="0"/>
          </a:p>
          <a:p>
            <a:r>
              <a:rPr lang="en-US" altLang="en-US" sz="2400" dirty="0"/>
              <a:t>增上果：成熟在外境上，与不与取的果报恰恰相反，具足圆满的功德；</a:t>
            </a:r>
            <a:endParaRPr lang="en-CA" altLang="en-US" sz="2400" dirty="0"/>
          </a:p>
          <a:p>
            <a:r>
              <a:rPr lang="en-US" altLang="en-US" sz="2400" dirty="0"/>
              <a:t>士用果：所做的任何善业都会突飞猛进地增长，福德接连不断涌现。</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57739" y="1484243"/>
            <a:ext cx="9250019" cy="3785652"/>
          </a:xfrm>
          <a:prstGeom prst="rect">
            <a:avLst/>
          </a:prstGeom>
          <a:noFill/>
        </p:spPr>
        <p:txBody>
          <a:bodyPr wrap="square" rtlCol="0">
            <a:spAutoFit/>
          </a:bodyPr>
          <a:lstStyle/>
          <a:p>
            <a:r>
              <a:rPr lang="en-US" altLang="en-US" sz="2400" dirty="0"/>
              <a:t>        前世偷盗就会感得今生受用非常贫乏，即便有一点点财产，也是被强夺或偷走等等，被迫与敌人共同享用。</a:t>
            </a:r>
            <a:r>
              <a:rPr lang="en-CA" altLang="en-US" sz="2400" dirty="0"/>
              <a:t>... …</a:t>
            </a:r>
            <a:endParaRPr lang="en-CA" altLang="en-US" sz="2400" dirty="0"/>
          </a:p>
          <a:p>
            <a:endParaRPr lang="en-CA" altLang="en-US" sz="2400" dirty="0"/>
          </a:p>
          <a:p>
            <a:r>
              <a:rPr lang="en-US" altLang="en-US" sz="2400" dirty="0"/>
              <a:t>        如果自身具备往昔布施的果报，那么不费吹灰之力，也会拥有一生用不完的财物。如果你实在想财富源源不断滚滚而来，就必须勤奋努力上供下施。本来在这个业力之地的南瞻部洲，前半生造业，大多数后半生就会成熟果报，倘若遇到一个殊胜的福田，那么转眼之间也会得到好报。</a:t>
            </a:r>
            <a:endParaRPr lang="en-CA" altLang="en-US" sz="2400" dirty="0"/>
          </a:p>
          <a:p>
            <a:r>
              <a:rPr lang="en-US" altLang="en-US" sz="2400" dirty="0"/>
              <a:t>                   </a:t>
            </a:r>
            <a:endParaRPr lang="en-CA" altLang="en-US" sz="2400" dirty="0"/>
          </a:p>
          <a:p>
            <a:r>
              <a:rPr lang="en-US" altLang="en-US" sz="2400" dirty="0"/>
              <a:t>                                                                         ——《大圆满前行》</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076446"/>
            <a:ext cx="10058400" cy="706055"/>
          </a:xfrm>
        </p:spPr>
        <p:txBody>
          <a:bodyPr>
            <a:normAutofit/>
          </a:bodyPr>
          <a:lstStyle/>
          <a:p>
            <a:r>
              <a:rPr lang="en-US" altLang="en-US" sz="4400" dirty="0"/>
              <a:t>慷慨布施</a:t>
            </a:r>
            <a:endParaRPr lang="en-US" sz="4400" dirty="0"/>
          </a:p>
        </p:txBody>
      </p:sp>
      <p:sp>
        <p:nvSpPr>
          <p:cNvPr id="3" name="Content Placeholder 2"/>
          <p:cNvSpPr>
            <a:spLocks noGrp="1"/>
          </p:cNvSpPr>
          <p:nvPr>
            <p:ph idx="1"/>
          </p:nvPr>
        </p:nvSpPr>
        <p:spPr/>
        <p:txBody>
          <a:bodyPr>
            <a:normAutofit/>
          </a:bodyPr>
          <a:lstStyle/>
          <a:p>
            <a:r>
              <a:rPr lang="en-US" altLang="en-US" sz="2400" dirty="0"/>
              <a:t>学习索达吉堪布上师讲座《藏传净土法》第83课节选</a:t>
            </a:r>
            <a:endParaRPr lang="en-CA" altLang="en-US" sz="2400" dirty="0"/>
          </a:p>
          <a:p>
            <a:pPr marL="0" indent="0">
              <a:buNone/>
            </a:pPr>
            <a:r>
              <a:rPr lang="en-CA" altLang="en-US" sz="2400" dirty="0">
                <a:hlinkClick r:id="rId1"/>
              </a:rPr>
              <a:t>https://www.youtube.com/watch?v=QcDgxwZ32uI&amp;list=PLdssnZ4H3EYNeyIK14RrjQO57wmrpl128&amp;index=84</a:t>
            </a:r>
            <a:endParaRPr lang="en-CA" alt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10058400" cy="810228"/>
          </a:xfrm>
        </p:spPr>
        <p:txBody>
          <a:bodyPr>
            <a:normAutofit/>
          </a:bodyPr>
          <a:lstStyle/>
          <a:p>
            <a:r>
              <a:rPr lang="en-US" altLang="en-US" sz="4400" dirty="0"/>
              <a:t>布施的功德</a:t>
            </a:r>
            <a:endParaRPr lang="en-US" sz="4400" dirty="0"/>
          </a:p>
        </p:txBody>
      </p:sp>
      <p:sp>
        <p:nvSpPr>
          <p:cNvPr id="3" name="Content Placeholder 2"/>
          <p:cNvSpPr>
            <a:spLocks noGrp="1"/>
          </p:cNvSpPr>
          <p:nvPr>
            <p:ph idx="1"/>
          </p:nvPr>
        </p:nvSpPr>
        <p:spPr>
          <a:xfrm>
            <a:off x="1066800" y="2199190"/>
            <a:ext cx="10058400" cy="3835850"/>
          </a:xfrm>
        </p:spPr>
        <p:txBody>
          <a:bodyPr>
            <a:normAutofit/>
          </a:bodyPr>
          <a:lstStyle/>
          <a:p>
            <a:r>
              <a:rPr lang="en-US" altLang="en-US" sz="2400" dirty="0"/>
              <a:t>若精勤布施，今生来世必将获得广大受用，不会感受贫穷，也不会转生于饿鬼道，最终将获得圆满正等觉的佛果。</a:t>
            </a:r>
            <a:endParaRPr lang="en-CA" altLang="en-US" sz="2400" dirty="0"/>
          </a:p>
          <a:p>
            <a:r>
              <a:rPr lang="en-US" altLang="en-US" sz="2400" dirty="0"/>
              <a:t>《毗耶娑问经》中说“若人劝施，若人施物，如是等人，皆得大福。”不论是劝人布施还是自己布施，都将获得大福报。</a:t>
            </a:r>
            <a:endParaRPr lang="en-CA" altLang="en-US" sz="2400" dirty="0"/>
          </a:p>
          <a:p>
            <a:r>
              <a:rPr lang="en-US" altLang="zh-CN" dirty="0"/>
              <a:t>《</a:t>
            </a:r>
            <a:r>
              <a:rPr lang="zh-CN" altLang="en-US" sz="2400" dirty="0"/>
              <a:t>根本说一切有部毗奈耶药事</a:t>
            </a:r>
            <a:r>
              <a:rPr lang="en-US" altLang="zh-CN" sz="2400" dirty="0"/>
              <a:t>》</a:t>
            </a:r>
            <a:r>
              <a:rPr lang="en-US" altLang="en-US" sz="2400" dirty="0"/>
              <a:t>中说“若乐修福者，舍施随力分，乐修福业人，今世后世乐。”如果一个人喜欢修福，随分随力作布施，这样的人今生来世都会快乐。</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a:t>十善业之不偷盗</a:t>
            </a:r>
            <a:endParaRPr lang="en-US" dirty="0"/>
          </a:p>
        </p:txBody>
      </p:sp>
      <p:sp>
        <p:nvSpPr>
          <p:cNvPr id="3" name="Subtitle 2"/>
          <p:cNvSpPr>
            <a:spLocks noGrp="1"/>
          </p:cNvSpPr>
          <p:nvPr>
            <p:ph type="subTitle" idx="1"/>
          </p:nvPr>
        </p:nvSpPr>
        <p:spPr>
          <a:xfrm>
            <a:off x="1446834" y="4317358"/>
            <a:ext cx="9294472" cy="1122743"/>
          </a:xfrm>
        </p:spPr>
        <p:txBody>
          <a:bodyPr>
            <a:normAutofit/>
          </a:bodyPr>
          <a:lstStyle/>
          <a:p>
            <a:endParaRPr lang="en-CA" altLang="en-US" dirty="0"/>
          </a:p>
          <a:p>
            <a:r>
              <a:rPr lang="en-US" altLang="en-US" sz="2200" dirty="0"/>
              <a:t>慧灯禅修二班</a:t>
            </a:r>
            <a:endParaRPr lang="en-CA" altLang="en-US" sz="2200" dirty="0"/>
          </a:p>
          <a:p>
            <a:r>
              <a:rPr lang="en-US" altLang="en-US" sz="2200" dirty="0"/>
              <a:t>2018-08-03</a:t>
            </a:r>
            <a:endParaRPr lang="en-US" sz="2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第三阶段</a:t>
            </a:r>
            <a:endParaRPr lang="en-US" dirty="0"/>
          </a:p>
        </p:txBody>
      </p:sp>
      <p:sp>
        <p:nvSpPr>
          <p:cNvPr id="5" name="Text Placeholder 4"/>
          <p:cNvSpPr>
            <a:spLocks noGrp="1"/>
          </p:cNvSpPr>
          <p:nvPr>
            <p:ph type="body" idx="1"/>
          </p:nvPr>
        </p:nvSpPr>
        <p:spPr/>
        <p:txBody>
          <a:bodyPr>
            <a:normAutofit/>
          </a:bodyPr>
          <a:lstStyle/>
          <a:p>
            <a:r>
              <a:rPr lang="en-US" altLang="en-US" sz="2400" dirty="0"/>
              <a:t>结合自身思考，得出结论</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26672" y="1616529"/>
            <a:ext cx="9976758" cy="2677656"/>
          </a:xfrm>
          <a:prstGeom prst="rect">
            <a:avLst/>
          </a:prstGeom>
          <a:noFill/>
        </p:spPr>
        <p:txBody>
          <a:bodyPr wrap="square" rtlCol="0">
            <a:spAutoFit/>
          </a:bodyPr>
          <a:lstStyle/>
          <a:p>
            <a:pPr>
              <a:buFont typeface="Wingdings" panose="05000000000000000000" pitchFamily="2" charset="2"/>
              <a:buChar char="§"/>
            </a:pPr>
            <a:r>
              <a:rPr lang="en-US" altLang="en-US" sz="2400" dirty="0"/>
              <a:t>结合自身，思考自己是否做过不偷盗、布施的善业。如果做过，就下决心要继续做；如果没有做过，那就一定要去做。</a:t>
            </a:r>
            <a:endParaRPr lang="en-CA" altLang="en-US" sz="2400" dirty="0"/>
          </a:p>
          <a:p>
            <a:endParaRPr lang="en-CA" altLang="en-US" sz="2400" dirty="0"/>
          </a:p>
          <a:p>
            <a:pPr>
              <a:buFont typeface="Wingdings" panose="05000000000000000000" pitchFamily="2" charset="2"/>
              <a:buChar char="§"/>
            </a:pPr>
            <a:r>
              <a:rPr lang="en-US" altLang="en-US" sz="2400" dirty="0"/>
              <a:t>坚信因果，有善因必有善果，想得到善果，必须种下善因。要随时随地观察善与不善的因果规律，彻底断除不与取，奉行布施的善业。不仅自己要努力精勤上供下施，还要尽心尽力劝他人布施；同时对于他人行持布施的善业，要发自内心地随喜。</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98652"/>
            <a:ext cx="10058400" cy="763930"/>
          </a:xfrm>
        </p:spPr>
        <p:txBody>
          <a:bodyPr>
            <a:normAutofit/>
          </a:bodyPr>
          <a:lstStyle/>
          <a:p>
            <a:r>
              <a:rPr lang="en-US" altLang="en-US" sz="4400" dirty="0"/>
              <a:t>思考讨论</a:t>
            </a:r>
            <a:endParaRPr lang="en-US" sz="4400" dirty="0"/>
          </a:p>
        </p:txBody>
      </p:sp>
      <p:sp>
        <p:nvSpPr>
          <p:cNvPr id="3" name="Content Placeholder 2"/>
          <p:cNvSpPr>
            <a:spLocks noGrp="1"/>
          </p:cNvSpPr>
          <p:nvPr>
            <p:ph idx="1"/>
          </p:nvPr>
        </p:nvSpPr>
        <p:spPr>
          <a:xfrm>
            <a:off x="1066800" y="1886673"/>
            <a:ext cx="10058400" cy="4148368"/>
          </a:xfrm>
        </p:spPr>
        <p:txBody>
          <a:bodyPr>
            <a:normAutofit/>
          </a:bodyPr>
          <a:lstStyle/>
          <a:p>
            <a:pPr marL="0" indent="0">
              <a:buNone/>
            </a:pPr>
            <a:r>
              <a:rPr lang="en-US" altLang="en-US" sz="2000" dirty="0"/>
              <a:t>1、什么是十善业中的不偷盗？它有哪些果报？</a:t>
            </a:r>
            <a:endParaRPr lang="en-CA" altLang="en-US" sz="2000" dirty="0"/>
          </a:p>
          <a:p>
            <a:pPr marL="0" indent="0">
              <a:buNone/>
            </a:pPr>
            <a:r>
              <a:rPr lang="en-US" altLang="en-US" sz="2000" dirty="0"/>
              <a:t>2、什么是布施？布施有哪些功德？</a:t>
            </a:r>
            <a:endParaRPr lang="en-CA" altLang="en-US" sz="2000" dirty="0"/>
          </a:p>
          <a:p>
            <a:pPr marL="0" indent="0">
              <a:buNone/>
            </a:pPr>
            <a:r>
              <a:rPr lang="en-US" altLang="en-US" sz="2000" dirty="0"/>
              <a:t>3、在家人可以做法布施吗？应当怎样做？有哪些需要注意的地方？</a:t>
            </a:r>
            <a:endParaRPr lang="en-CA" altLang="en-US" sz="2000" dirty="0"/>
          </a:p>
          <a:p>
            <a:pPr marL="0" indent="0">
              <a:buNone/>
            </a:pPr>
            <a:r>
              <a:rPr lang="en-US" altLang="en-US" sz="2000" dirty="0"/>
              <a:t>4、同样都是给乞丐五块钱，怎样布施功德会更大？</a:t>
            </a:r>
            <a:endParaRPr lang="en-CA" altLang="en-US" sz="2000" dirty="0"/>
          </a:p>
          <a:p>
            <a:pPr marL="0" indent="0">
              <a:buNone/>
            </a:pPr>
            <a:r>
              <a:rPr lang="en-US" altLang="en-US" sz="2000" dirty="0"/>
              <a:t>5、我们以往都做过布施的善业，通过今天的学习，你有什么样的收获，对今后继续做布施有什么样的帮助。</a:t>
            </a:r>
            <a:endParaRPr lang="en-CA" altLang="zh-CN" sz="2000" dirty="0"/>
          </a:p>
          <a:p>
            <a:pPr marL="0" indent="0">
              <a:buNone/>
            </a:pPr>
            <a:r>
              <a:rPr lang="en-US" altLang="en-US" sz="2000" dirty="0"/>
              <a:t>6</a:t>
            </a:r>
            <a:r>
              <a:rPr lang="zh-CN" altLang="en-US" sz="2000" dirty="0"/>
              <a:t>、</a:t>
            </a:r>
            <a:r>
              <a:rPr lang="en-US" altLang="en-US" sz="2000" dirty="0"/>
              <a:t>公案一：殊胜的福田～节选自《百业经》</a:t>
            </a:r>
            <a:endParaRPr lang="en-US" altLang="en-US" sz="2000" dirty="0"/>
          </a:p>
          <a:p>
            <a:pPr marL="0" indent="0">
              <a:buNone/>
            </a:pPr>
            <a:r>
              <a:rPr lang="en-US" altLang="en-US" sz="2000" dirty="0"/>
              <a:t>      讨论题：通过学习这个公案，你有什么感受和体会。</a:t>
            </a:r>
            <a:endParaRPr lang="en-CA" altLang="en-US" sz="2000" dirty="0"/>
          </a:p>
          <a:p>
            <a:pPr marL="0" indent="0">
              <a:buNone/>
            </a:pPr>
            <a:r>
              <a:rPr lang="en-US" altLang="en-US" sz="2000" dirty="0"/>
              <a:t>7、公案二：《法句经注》西瓦利的故事～节选自</a:t>
            </a:r>
            <a:r>
              <a:rPr lang="zh-CN" altLang="en-US" sz="2000" dirty="0"/>
              <a:t>苏珊</a:t>
            </a:r>
            <a:r>
              <a:rPr lang="en-US" altLang="zh-CN" sz="2000" dirty="0"/>
              <a:t>·</a:t>
            </a:r>
            <a:r>
              <a:rPr lang="zh-CN" altLang="en-US" sz="2000" dirty="0"/>
              <a:t>艾儿宝姆</a:t>
            </a:r>
            <a:r>
              <a:rPr lang="en-US" altLang="zh-CN" sz="2000" dirty="0"/>
              <a:t>·</a:t>
            </a:r>
            <a:r>
              <a:rPr lang="zh-CN" altLang="en-US" sz="2000" dirty="0"/>
              <a:t>邱特拉</a:t>
            </a:r>
            <a:r>
              <a:rPr lang="en-US" altLang="zh-CN" sz="2000" dirty="0"/>
              <a:t>《</a:t>
            </a:r>
            <a:r>
              <a:rPr lang="en-US" altLang="en-US" sz="2000" dirty="0"/>
              <a:t>布施的修持》</a:t>
            </a:r>
            <a:endParaRPr lang="en-US" altLang="en-US" sz="2000" dirty="0"/>
          </a:p>
          <a:p>
            <a:pPr marL="0" indent="0">
              <a:buNone/>
            </a:pPr>
            <a:r>
              <a:rPr lang="en-US" altLang="en-US" sz="2000" dirty="0"/>
              <a:t>      讨论题：从这个公案中，你学习和体会到了哪些道理。</a:t>
            </a:r>
            <a:endParaRPr lang="en-US" altLang="zh-CN" sz="2000" dirty="0"/>
          </a:p>
          <a:p>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8139" y="954156"/>
            <a:ext cx="10628244" cy="5130889"/>
          </a:xfrm>
          <a:prstGeom prst="rect">
            <a:avLst/>
          </a:prstGeom>
          <a:noFill/>
        </p:spPr>
        <p:txBody>
          <a:bodyPr wrap="square" rtlCol="0">
            <a:spAutoFit/>
          </a:bodyPr>
          <a:lstStyle/>
          <a:p>
            <a:r>
              <a:rPr lang="en-US" altLang="en-US" sz="2000" dirty="0"/>
              <a:t>公案一、殊胜的福田～农夫供佛  庄稼变金～《百业经》节选</a:t>
            </a:r>
            <a:endParaRPr lang="en-CA" altLang="en-US" sz="2000" dirty="0"/>
          </a:p>
          <a:p>
            <a:endParaRPr lang="en-CA" sz="2000" dirty="0"/>
          </a:p>
          <a:p>
            <a:r>
              <a:rPr lang="en-US" altLang="en-US" sz="2000" dirty="0"/>
              <a:t>        </a:t>
            </a:r>
            <a:r>
              <a:rPr lang="zh-CN" altLang="en-US" dirty="0"/>
              <a:t>一时，佛在舍卫城。祗陀园附近有一位贫穷勤劳的农夫，每天都是早早地起来，准备犁锄等种庄稼的工具去距祗陀园不远的田地里做农活。因田地离家甚远，他妻子总是把午饭送到田里一起吃。他们每次见到佛陀及僧众著衣持钵去城中化缘返回时心中都数数欢喜，赞叹不已：“不可思议！佛陀如此庄严！僧众如此之多，个个威仪具足！”</a:t>
            </a:r>
            <a:endParaRPr lang="zh-CN" altLang="en-US" dirty="0"/>
          </a:p>
          <a:p>
            <a:endParaRPr lang="en-CA" altLang="zh-CN" dirty="0"/>
          </a:p>
          <a:p>
            <a:r>
              <a:rPr lang="zh-CN" altLang="en-US" dirty="0"/>
              <a:t>        一日夫妇发愁：“我们前世肯定没造什么善业，才致今生福报微薄，如此贫穷，若再不供养布施，来世会更可怜。”农夫略加思索后问：“贤妻，我们家中有没有可以作布施供养的物品？”妻子说：“尽管家里没有太多物品，但供养不在于供品多少，只要发心清净，就算对世尊供养微少之物，功德也很大。为今世来世不再受贫穷之报，我们应该好好地供养世尊。”妻子所说与丈夫所想不谋而合。然后妻子回去准备了家中最精美的饮食，次日带到田野恭候佛陀应供。</a:t>
            </a:r>
            <a:endParaRPr lang="zh-CN" altLang="en-US" dirty="0"/>
          </a:p>
          <a:p>
            <a:r>
              <a:rPr lang="en-US" altLang="en-US" dirty="0"/>
              <a:t>        </a:t>
            </a:r>
            <a:r>
              <a:rPr lang="zh-CN" altLang="en-US" dirty="0"/>
              <a:t>佛陀具足种种智慧等无量功德，时时刻刻观照着众生的苦乐，即便是波浪离开大海，佛陀对众生的悲心刹那也不会离开。世尊观察到调化农夫的机缘已成熟，即著衣持钵前来化缘。夫妻俩远见世尊走来，欣喜不已，跑上前亲近世尊并祈求：“世尊能否接受我们的供养？”世尊默许。他们为世尊敷座，亲承供品。饭食讫，世尊观察他们的根机，传予相应之法，之后返回祗陀园。夫妇俩当下发愿：“以此供养世尊的善根，愿我们从此不再受贫穷之苦，愿我们田里的庄稼变成黄金。”以其清净心供养之功德力和佛陀不可思议的加持力，田地里的庄稼立即全部变成了黄金，夫妻二人欣喜若狂，贤慧的妻子对农夫说：</a:t>
            </a:r>
            <a:endParaRPr lang="en-US"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0700" y="1145895"/>
            <a:ext cx="10428790" cy="3693319"/>
          </a:xfrm>
          <a:prstGeom prst="rect">
            <a:avLst/>
          </a:prstGeom>
          <a:noFill/>
        </p:spPr>
        <p:txBody>
          <a:bodyPr wrap="square" rtlCol="0">
            <a:spAutoFit/>
          </a:bodyPr>
          <a:lstStyle/>
          <a:p>
            <a:r>
              <a:rPr lang="zh-CN" altLang="en-US" dirty="0"/>
              <a:t>“庄稼变成黄金的愿望果真实现了，这固然很好，但我们应该先得到萨迦国王的开许，否则不一定能享受这些黄金。您先去宫中禀告国王并献上一份黄金比较好。”农夫去王宫如实禀告国王，并请国王纳受供奉。国王半信半疑：“真有这样的事？”农夫说：“确实是事实，陛下若不相信，请亲自去查看。”国王派专人观察真假，可所派的使者怎么也不见黄金，只看到一般的田地庄稼，他如实回禀国王。农夫又祈求：“国王陛下，请您亲自去看一下，在我们的眼前庄稼确确实实已变成市上流通的黄金。”对世尊很有信心的萨迦国王问农夫：“你是造了极大的福报，还是遇到了很殊胜的福田？”农夫说：“我遇上了殊胜的福田。”国王方觉可信，随农夫去田地里看见果然如此。农夫献给国王一块，国王仔细鉴定诚觉稀有，问道：“是何等因缘令你能现前这样的福报？”农夫如实回答：“中午我们供养释迦牟尼佛并至诚发愿而得。”明达的萨迦国王听后告诉农夫：“这是你供养发愿的功德力所得的福报，你自己有权享用，不过，我希望你上供下施。”农夫想到国王所说颇有道理，现在的富裕全是世尊加持所致，自己应该上供下施以报佛恩。于是他在三个月中以饮食供养佛陀及僧众，并供养其它物品。世尊为他传了法，他以智慧金刚摧毁了二十种萨迦耶见，证得预流果位，复于世尊前祈求出家，守持清净的比丘戒，尔后勇猛精进，摧毁三界烦恼，证得罗汉果位。</a:t>
            </a:r>
            <a:endParaRPr lang="zh-CN" altLang="en-US" dirty="0"/>
          </a:p>
        </p:txBody>
      </p:sp>
      <p:pic>
        <p:nvPicPr>
          <p:cNvPr id="4" name="Picture 3"/>
          <p:cNvPicPr>
            <a:picLocks noChangeAspect="1"/>
          </p:cNvPicPr>
          <p:nvPr/>
        </p:nvPicPr>
        <p:blipFill>
          <a:blip r:embed="rId1">
            <a:alphaModFix amt="70000"/>
            <a:extLst>
              <a:ext uri="{BEBA8EAE-BF5A-486C-A8C5-ECC9F3942E4B}">
                <a14:imgProps xmlns:a14="http://schemas.microsoft.com/office/drawing/2010/main">
                  <a14:imgLayer r:embed="rId2">
                    <a14:imgEffect>
                      <a14:colorTemperature colorTemp="11200"/>
                    </a14:imgEffect>
                  </a14:imgLayer>
                </a14:imgProps>
              </a:ext>
            </a:extLst>
          </a:blip>
          <a:stretch>
            <a:fillRect/>
          </a:stretch>
        </p:blipFill>
        <p:spPr>
          <a:xfrm>
            <a:off x="2385391" y="5367130"/>
            <a:ext cx="7288696" cy="689113"/>
          </a:xfrm>
          <a:prstGeom prst="rect">
            <a:avLst/>
          </a:prstGeom>
          <a:ln>
            <a:noFill/>
          </a:ln>
          <a:effectLst>
            <a:softEdge rad="112500"/>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74643" y="795130"/>
            <a:ext cx="10455966" cy="5109091"/>
          </a:xfrm>
          <a:prstGeom prst="rect">
            <a:avLst/>
          </a:prstGeom>
          <a:noFill/>
        </p:spPr>
        <p:txBody>
          <a:bodyPr wrap="square" rtlCol="0">
            <a:spAutoFit/>
          </a:bodyPr>
          <a:lstStyle/>
          <a:p>
            <a:r>
              <a:rPr lang="en-US" altLang="en-US" sz="2000" dirty="0"/>
              <a:t>公案二、</a:t>
            </a:r>
            <a:r>
              <a:rPr lang="en-US" altLang="zh-CN" sz="2000" dirty="0"/>
              <a:t>《</a:t>
            </a:r>
            <a:r>
              <a:rPr lang="zh-CN" altLang="en-US" sz="2000" dirty="0"/>
              <a:t>法句经注</a:t>
            </a:r>
            <a:r>
              <a:rPr lang="en-US" altLang="zh-CN" sz="2000" dirty="0"/>
              <a:t>》</a:t>
            </a:r>
            <a:r>
              <a:rPr lang="zh-CN" altLang="en-US" sz="2000" dirty="0"/>
              <a:t>：西瓦利的故事</a:t>
            </a:r>
            <a:endParaRPr lang="en-CA" altLang="zh-CN" sz="2000" dirty="0"/>
          </a:p>
          <a:p>
            <a:endParaRPr lang="en-CA" altLang="zh-CN" dirty="0"/>
          </a:p>
          <a:p>
            <a:r>
              <a:rPr lang="en-US" altLang="en-US" dirty="0"/>
              <a:t>        </a:t>
            </a:r>
            <a:r>
              <a:rPr lang="zh-CN" altLang="en-US" dirty="0"/>
              <a:t>在毗婆尸佛时期，有一个国家的民众与国王比赛，看谁能提供最好的供养给佛陀与僧众。在民众的供养物中，一切齐备，仅缺少新鲜的蜂蜜。为此他们专门派出一些承办人员，每个人都带了很多钱，去购买蜂蜜。</a:t>
            </a:r>
            <a:endParaRPr lang="zh-CN" altLang="en-US" dirty="0"/>
          </a:p>
          <a:p>
            <a:r>
              <a:rPr lang="zh-CN" altLang="en-US" dirty="0"/>
              <a:t> </a:t>
            </a:r>
            <a:r>
              <a:rPr lang="en-US" altLang="en-US" dirty="0"/>
              <a:t>        </a:t>
            </a:r>
            <a:r>
              <a:rPr lang="zh-CN" altLang="en-US" dirty="0"/>
              <a:t>其中一人碰上了一个村民，这位村民恰好带着新鲜蜂蜜要到城里去卖。这个人要以自己所拥有的全部千元资金，从村民手上将蜂蜜买下。这一出价大大超出了蜂蜜的价值。村民惊讶道：“你疯了？</a:t>
            </a:r>
            <a:r>
              <a:rPr lang="en-US" altLang="zh-CN" dirty="0"/>
              <a:t>……</a:t>
            </a:r>
            <a:r>
              <a:rPr lang="zh-CN" altLang="en-US" dirty="0"/>
              <a:t>这点蜂蜜根本不值什么钱，但你却要花上千元来买它，这到底是因为什么呀？”另一个人告诉村民，对买者来说，这蜂蜜确实值那么多钱，因为它是民众奉献给佛陀礼物的礼单上最后一样东西。村民赶紧说道：“如果是这样，那我一分钱也不要你的。如果我能得到供养的果报，我愿将蜂蜜送给你。”众人被这名村民的信心所震惊</a:t>
            </a:r>
            <a:r>
              <a:rPr lang="en-US" altLang="zh-CN" dirty="0"/>
              <a:t>——</a:t>
            </a:r>
            <a:r>
              <a:rPr lang="zh-CN" altLang="en-US" dirty="0"/>
              <a:t>他如此轻易地放弃了这笔意外之财，于是，他们热情地答应村民，他将会得到这一供养的果报。</a:t>
            </a:r>
            <a:endParaRPr lang="zh-CN" altLang="en-US" dirty="0"/>
          </a:p>
          <a:p>
            <a:r>
              <a:rPr lang="zh-CN" altLang="en-US" dirty="0"/>
              <a:t> </a:t>
            </a:r>
            <a:r>
              <a:rPr lang="en-US" altLang="en-US" dirty="0"/>
              <a:t>        </a:t>
            </a:r>
            <a:r>
              <a:rPr lang="zh-CN" altLang="en-US" dirty="0"/>
              <a:t>因为在毗婆尸佛时期的这次简单供养，这名村民再再地重生于天界，成为了王子并继承了贝拿勒斯王的王位。在其最后一次转生中，他成为了长者西瓦利，并作为释尊的弟子获得了阿罗汉果位。即使在此之后，他的这次蜂蜜供养依然持续地产生着果报。为了表达对那些数劫前实施过这一温馨供养的人们的敬意，当佛陀和他的五百比丘众，其中也包括西瓦利，在沿着一条荒芜的路行走的数天之中，天神为他们提供了住处与食物。</a:t>
            </a:r>
            <a:endParaRPr lang="zh-CN" altLang="en-US" dirty="0"/>
          </a:p>
          <a:p>
            <a:endParaRPr lang="en-US" dirty="0"/>
          </a:p>
        </p:txBody>
      </p:sp>
      <p:pic>
        <p:nvPicPr>
          <p:cNvPr id="4" name="Picture 3"/>
          <p:cNvPicPr>
            <a:picLocks noChangeAspect="1"/>
          </p:cNvPicPr>
          <p:nvPr/>
        </p:nvPicPr>
        <p:blipFill>
          <a:blip r:embed="rId1">
            <a:duotone>
              <a:schemeClr val="accent2">
                <a:shade val="45000"/>
                <a:satMod val="135000"/>
              </a:schemeClr>
              <a:prstClr val="white"/>
            </a:duotone>
            <a:extLst>
              <a:ext uri="{BEBA8EAE-BF5A-486C-A8C5-ECC9F3942E4B}">
                <a14:imgProps xmlns:a14="http://schemas.microsoft.com/office/drawing/2010/main">
                  <a14:imgLayer r:embed="rId2">
                    <a14:imgEffect>
                      <a14:brightnessContrast bright="-40000" contrast="-40000"/>
                    </a14:imgEffect>
                  </a14:imgLayer>
                </a14:imgProps>
              </a:ext>
            </a:extLst>
          </a:blip>
          <a:stretch>
            <a:fillRect/>
          </a:stretch>
        </p:blipFill>
        <p:spPr>
          <a:xfrm>
            <a:off x="4055164" y="5904221"/>
            <a:ext cx="3998015" cy="403814"/>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共修一座</a:t>
            </a:r>
            <a:endParaRPr lang="en-US" dirty="0"/>
          </a:p>
        </p:txBody>
      </p:sp>
      <p:sp>
        <p:nvSpPr>
          <p:cNvPr id="5" name="Text Placeholder 4"/>
          <p:cNvSpPr>
            <a:spLocks noGrp="1"/>
          </p:cNvSpPr>
          <p:nvPr>
            <p:ph type="body" idx="1"/>
          </p:nvPr>
        </p:nvSpPr>
        <p:spPr/>
        <p:txBody>
          <a:bodyPr/>
          <a:lstStyle/>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1491915" y="952500"/>
            <a:ext cx="3866147" cy="531813"/>
          </a:xfrm>
        </p:spPr>
        <p:txBody>
          <a:bodyPr>
            <a:normAutofit/>
          </a:bodyPr>
          <a:lstStyle/>
          <a:p>
            <a:pPr algn="ctr"/>
            <a:r>
              <a:rPr lang="en-US" altLang="en-US" sz="2800" b="1" dirty="0">
                <a:latin typeface="+mj-ea"/>
              </a:rPr>
              <a:t>回向偈</a:t>
            </a:r>
            <a:endParaRPr lang="en-US" sz="2800" b="1" dirty="0">
              <a:latin typeface="+mj-ea"/>
            </a:endParaRPr>
          </a:p>
        </p:txBody>
      </p:sp>
      <p:pic>
        <p:nvPicPr>
          <p:cNvPr id="16" name="Content Placeholder 15"/>
          <p:cNvPicPr>
            <a:picLocks noGrp="1" noChangeAspect="1"/>
          </p:cNvPicPr>
          <p:nvPr>
            <p:ph idx="4294967295"/>
          </p:nvPr>
        </p:nvPicPr>
        <p:blipFill>
          <a:blip r:embed="rId1"/>
          <a:stretch>
            <a:fillRect/>
          </a:stretch>
        </p:blipFill>
        <p:spPr>
          <a:xfrm>
            <a:off x="9534525" y="2257425"/>
            <a:ext cx="2657475" cy="2482850"/>
          </a:xfrm>
          <a:effectLst>
            <a:softEdge rad="635000"/>
          </a:effectLst>
        </p:spPr>
      </p:pic>
      <p:sp>
        <p:nvSpPr>
          <p:cNvPr id="9" name="Text Placeholder 8"/>
          <p:cNvSpPr>
            <a:spLocks noGrp="1"/>
          </p:cNvSpPr>
          <p:nvPr>
            <p:ph type="body" sz="half" idx="4294967295"/>
          </p:nvPr>
        </p:nvSpPr>
        <p:spPr>
          <a:xfrm>
            <a:off x="1491916" y="1944688"/>
            <a:ext cx="3866147" cy="4041775"/>
          </a:xfrm>
        </p:spPr>
        <p:txBody>
          <a:bodyPr>
            <a:normAutofit/>
          </a:bodyPr>
          <a:lstStyle/>
          <a:p>
            <a:pPr marL="0" indent="0" algn="ctr">
              <a:buNone/>
            </a:pPr>
            <a:r>
              <a:rPr kumimoji="1" lang="zh-CN" altLang="en-US" sz="2400" dirty="0">
                <a:latin typeface="+mn-ea"/>
                <a:cs typeface="华文隶书" panose="02010800040101010101" charset="-122"/>
              </a:rPr>
              <a:t>文殊师利勇猛智</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普贤慧行亦复然</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随彼一切常修学</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三世诸佛所称叹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如是最胜诸大愿</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为得普贤殊胜行</a:t>
            </a:r>
            <a:endParaRPr kumimoji="1" lang="en-US" altLang="zh-CN" sz="2400" dirty="0">
              <a:latin typeface="+mn-ea"/>
              <a:cs typeface="华文隶书" panose="02010800040101010101" charset="-122"/>
            </a:endParaRPr>
          </a:p>
          <a:p>
            <a:pPr marL="0" indent="0">
              <a:buNone/>
            </a:pPr>
            <a:endParaRPr lang="en-US" dirty="0"/>
          </a:p>
        </p:txBody>
      </p:sp>
      <p:pic>
        <p:nvPicPr>
          <p:cNvPr id="3" name="Picture 2"/>
          <p:cNvPicPr>
            <a:picLocks noChangeAspect="1"/>
          </p:cNvPicPr>
          <p:nvPr/>
        </p:nvPicPr>
        <p:blipFill>
          <a:blip r:embed="rId2">
            <a:alphaModFix amt="85000"/>
          </a:blip>
          <a:stretch>
            <a:fillRect/>
          </a:stretch>
        </p:blipFill>
        <p:spPr>
          <a:xfrm>
            <a:off x="6545179" y="1484312"/>
            <a:ext cx="3737810" cy="4242720"/>
          </a:xfrm>
          <a:prstGeom prst="ellipse">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参考资料</a:t>
            </a:r>
            <a:endParaRPr lang="en-US" dirty="0"/>
          </a:p>
        </p:txBody>
      </p:sp>
      <p:sp>
        <p:nvSpPr>
          <p:cNvPr id="3" name="Content Placeholder 2"/>
          <p:cNvSpPr>
            <a:spLocks noGrp="1"/>
          </p:cNvSpPr>
          <p:nvPr>
            <p:ph idx="1"/>
          </p:nvPr>
        </p:nvSpPr>
        <p:spPr>
          <a:xfrm>
            <a:off x="1130270" y="2002560"/>
            <a:ext cx="9603275" cy="3880656"/>
          </a:xfrm>
        </p:spPr>
        <p:txBody>
          <a:bodyPr>
            <a:normAutofit/>
          </a:bodyPr>
          <a:lstStyle/>
          <a:p>
            <a:r>
              <a:rPr lang="en-US" altLang="en-US" sz="2400" dirty="0"/>
              <a:t>慈诚罗珠堪布《慧灯禅修课（16）》</a:t>
            </a:r>
            <a:endParaRPr lang="en-US" altLang="en-US" sz="2400" dirty="0"/>
          </a:p>
          <a:p>
            <a:r>
              <a:rPr lang="en-US" altLang="en-US" sz="2400" dirty="0"/>
              <a:t>慈诚罗珠堪布《布施的修法》（上）视频</a:t>
            </a:r>
            <a:endParaRPr lang="en-CA" altLang="en-US" sz="2400" dirty="0"/>
          </a:p>
          <a:p>
            <a:r>
              <a:rPr lang="en-US" altLang="en-US" sz="2400" dirty="0"/>
              <a:t>索达吉堪布《大圆满前行》「普贤上师言教」</a:t>
            </a:r>
            <a:endParaRPr lang="en-CA" altLang="en-US" sz="2400" dirty="0"/>
          </a:p>
          <a:p>
            <a:r>
              <a:rPr lang="en-US" altLang="en-US" sz="2400" dirty="0"/>
              <a:t>索达吉堪布《藏传净土法》第83课视频及讲义</a:t>
            </a:r>
            <a:endParaRPr lang="en-US" altLang="en-US" sz="2400" dirty="0"/>
          </a:p>
          <a:p>
            <a:r>
              <a:rPr lang="en-US" altLang="en-US" sz="2400" dirty="0"/>
              <a:t>《百业经》索达吉堪布译</a:t>
            </a:r>
            <a:endParaRPr lang="en-CA" altLang="en-US" sz="2400" dirty="0"/>
          </a:p>
          <a:p>
            <a:r>
              <a:rPr lang="en-US" altLang="en-US" sz="2400" dirty="0"/>
              <a:t>《布施的修持》</a:t>
            </a:r>
            <a:r>
              <a:rPr lang="zh-CN" altLang="en-US" sz="2400" dirty="0"/>
              <a:t>苏珊</a:t>
            </a:r>
            <a:r>
              <a:rPr lang="en-US" altLang="zh-CN" sz="2400" dirty="0"/>
              <a:t>·</a:t>
            </a:r>
            <a:r>
              <a:rPr lang="zh-CN" altLang="en-US" sz="2400" dirty="0"/>
              <a:t>艾儿宝姆</a:t>
            </a:r>
            <a:r>
              <a:rPr lang="en-US" altLang="zh-CN" sz="2400" dirty="0"/>
              <a:t>·</a:t>
            </a:r>
            <a:r>
              <a:rPr lang="zh-CN" altLang="en-US" sz="2400" dirty="0"/>
              <a:t>邱特拉</a:t>
            </a:r>
            <a:endParaRPr lang="en-CA" alt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6600" dirty="0"/>
              <a:t>十善业之不杀生回顾</a:t>
            </a:r>
            <a:endParaRPr lang="en-US" sz="6600" dirty="0"/>
          </a:p>
        </p:txBody>
      </p:sp>
      <p:sp>
        <p:nvSpPr>
          <p:cNvPr id="3" name="Text Placeholder 2"/>
          <p:cNvSpPr>
            <a:spLocks noGrp="1"/>
          </p:cNvSpPr>
          <p:nvPr>
            <p:ph type="body" idx="1"/>
          </p:nvPr>
        </p:nvSpPr>
        <p:spPr>
          <a:xfrm>
            <a:off x="1563624" y="4467828"/>
            <a:ext cx="9070848" cy="613458"/>
          </a:xfrm>
        </p:spPr>
        <p:txBody>
          <a:bodyPr>
            <a:normAutofit/>
          </a:bodyPr>
          <a:lstStyle/>
          <a:p>
            <a:r>
              <a:rPr lang="en-US" altLang="en-US" sz="2400" dirty="0"/>
              <a:t>断除杀生  爱护生命</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1105183"/>
          </a:xfrm>
        </p:spPr>
        <p:txBody>
          <a:bodyPr>
            <a:normAutofit/>
          </a:bodyPr>
          <a:lstStyle/>
          <a:p>
            <a:r>
              <a:rPr lang="en-US" altLang="en-US" sz="4400" dirty="0"/>
              <a:t>不杀生的含义</a:t>
            </a:r>
            <a:endParaRPr lang="en-US" sz="4400" dirty="0"/>
          </a:p>
        </p:txBody>
      </p:sp>
      <p:sp>
        <p:nvSpPr>
          <p:cNvPr id="3" name="Content Placeholder 2"/>
          <p:cNvSpPr>
            <a:spLocks noGrp="1"/>
          </p:cNvSpPr>
          <p:nvPr>
            <p:ph idx="1"/>
          </p:nvPr>
        </p:nvSpPr>
        <p:spPr>
          <a:xfrm>
            <a:off x="1066800" y="1886673"/>
            <a:ext cx="10058400" cy="4148367"/>
          </a:xfrm>
        </p:spPr>
        <p:txBody>
          <a:bodyPr/>
          <a:lstStyle/>
          <a:p>
            <a:pPr>
              <a:buFont typeface="Wingdings" panose="05000000000000000000" pitchFamily="2" charset="2"/>
              <a:buChar char="§"/>
            </a:pPr>
            <a:r>
              <a:rPr lang="en-US" altLang="en-US" sz="2400" dirty="0"/>
              <a:t>十善业中的不杀生是指不杀害所有生命。</a:t>
            </a:r>
            <a:endParaRPr lang="en-US" altLang="en-US" sz="2400" dirty="0"/>
          </a:p>
          <a:p>
            <a:pPr>
              <a:buFont typeface="Wingdings" panose="05000000000000000000" pitchFamily="2" charset="2"/>
              <a:buChar char="§"/>
            </a:pPr>
            <a:r>
              <a:rPr lang="en-US" altLang="en-US" sz="2400" dirty="0"/>
              <a:t>佛在小乘经典中，提出了戒杀的三种层次：</a:t>
            </a:r>
            <a:endParaRPr lang="en-CA" altLang="en-US" sz="2400" dirty="0"/>
          </a:p>
          <a:p>
            <a:pPr lvl="1">
              <a:buFont typeface="Wingdings" panose="05000000000000000000" pitchFamily="2" charset="2"/>
              <a:buChar char="§"/>
            </a:pPr>
            <a:r>
              <a:rPr lang="en-US" altLang="en-US" sz="2200" dirty="0"/>
              <a:t>第一种，是最低要求。即如果做不到发誓不杀害所有生命，就可以在动物中进行选择一种或者若干种；</a:t>
            </a:r>
            <a:endParaRPr lang="en-CA" altLang="en-US" sz="2200" dirty="0"/>
          </a:p>
          <a:p>
            <a:pPr lvl="1">
              <a:buFont typeface="Wingdings" panose="05000000000000000000" pitchFamily="2" charset="2"/>
              <a:buChar char="§"/>
            </a:pPr>
            <a:r>
              <a:rPr lang="en-US" altLang="en-US" sz="2200" dirty="0"/>
              <a:t>第二种，是中等要求。即只有当遇到命难时才不得已而杀生，除此之外，绝不杀害任何生命；</a:t>
            </a:r>
            <a:endParaRPr lang="en-CA" altLang="en-US" sz="2200" dirty="0"/>
          </a:p>
          <a:p>
            <a:pPr lvl="1">
              <a:buFont typeface="Wingdings" panose="05000000000000000000" pitchFamily="2" charset="2"/>
              <a:buChar char="§"/>
            </a:pPr>
            <a:r>
              <a:rPr lang="en-US" altLang="en-US" sz="2200" dirty="0"/>
              <a:t>第三种，是上等要求。即无论遇到何等困难，也绝不杀死任何生命。这种纵然牺牲自己的生命，也绝不故意伤害其他众生的决心，是最崇高的发愿。</a:t>
            </a:r>
            <a:endParaRPr lang="en-CA" altLang="en-US" sz="2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10058400" cy="810228"/>
          </a:xfrm>
        </p:spPr>
        <p:txBody>
          <a:bodyPr>
            <a:normAutofit/>
          </a:bodyPr>
          <a:lstStyle/>
          <a:p>
            <a:r>
              <a:rPr lang="en-US" altLang="en-US" sz="4400" dirty="0"/>
              <a:t>不杀生的果报</a:t>
            </a:r>
            <a:endParaRPr lang="en-US" sz="4400" dirty="0"/>
          </a:p>
        </p:txBody>
      </p:sp>
      <p:sp>
        <p:nvSpPr>
          <p:cNvPr id="3" name="Content Placeholder 2"/>
          <p:cNvSpPr>
            <a:spLocks noGrp="1"/>
          </p:cNvSpPr>
          <p:nvPr>
            <p:ph idx="1"/>
          </p:nvPr>
        </p:nvSpPr>
        <p:spPr>
          <a:xfrm>
            <a:off x="1066800" y="2199190"/>
            <a:ext cx="10058400" cy="3835850"/>
          </a:xfrm>
        </p:spPr>
        <p:txBody>
          <a:bodyPr>
            <a:normAutofit/>
          </a:bodyPr>
          <a:lstStyle/>
          <a:p>
            <a:r>
              <a:rPr lang="en-US" altLang="en-US" sz="2400" dirty="0"/>
              <a:t>异熟果：转生在相应的三善趣中；</a:t>
            </a:r>
            <a:endParaRPr lang="en-CA" altLang="en-US" sz="2400" dirty="0"/>
          </a:p>
          <a:p>
            <a:r>
              <a:rPr lang="en-US" altLang="en-US" sz="2400" dirty="0"/>
              <a:t>感受等流果：长寿少病；</a:t>
            </a:r>
            <a:endParaRPr lang="en-CA" altLang="en-US" sz="2400" dirty="0"/>
          </a:p>
          <a:p>
            <a:r>
              <a:rPr lang="en-US" altLang="en-US" sz="2400" dirty="0"/>
              <a:t>同行等流果：生生世世断除杀生，并且善举蒸蒸日上；</a:t>
            </a:r>
            <a:endParaRPr lang="en-CA" altLang="en-US" sz="2400" dirty="0"/>
          </a:p>
          <a:p>
            <a:r>
              <a:rPr lang="en-US" altLang="en-US" sz="2400" dirty="0"/>
              <a:t>增上果：成熟在外境上，与杀生的果报恰恰相反，具足圆满的功德；</a:t>
            </a:r>
            <a:endParaRPr lang="en-CA" altLang="en-US" sz="2400" dirty="0"/>
          </a:p>
          <a:p>
            <a:r>
              <a:rPr lang="en-US" altLang="en-US" sz="2400" dirty="0"/>
              <a:t>士用果：所做的任何善业都会突飞猛进地增长，福德接连不断涌现。</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10058400" cy="625033"/>
          </a:xfrm>
        </p:spPr>
        <p:txBody>
          <a:bodyPr>
            <a:normAutofit fontScale="90000"/>
          </a:bodyPr>
          <a:lstStyle/>
          <a:p>
            <a:r>
              <a:rPr lang="en-US" altLang="en-US" sz="4400" dirty="0"/>
              <a:t>戒杀的功德</a:t>
            </a:r>
            <a:endParaRPr lang="en-US" sz="4400" dirty="0"/>
          </a:p>
        </p:txBody>
      </p:sp>
      <p:sp>
        <p:nvSpPr>
          <p:cNvPr id="3" name="Content Placeholder 2"/>
          <p:cNvSpPr>
            <a:spLocks noGrp="1"/>
          </p:cNvSpPr>
          <p:nvPr>
            <p:ph idx="1"/>
          </p:nvPr>
        </p:nvSpPr>
        <p:spPr>
          <a:xfrm>
            <a:off x="1066800" y="1898248"/>
            <a:ext cx="10058400" cy="4136792"/>
          </a:xfrm>
        </p:spPr>
        <p:txBody>
          <a:bodyPr>
            <a:normAutofit/>
          </a:bodyPr>
          <a:lstStyle/>
          <a:p>
            <a:r>
              <a:rPr lang="en-US" altLang="en-US" sz="2400" dirty="0"/>
              <a:t>现世的功德：</a:t>
            </a:r>
            <a:endParaRPr lang="en-CA" altLang="en-US" sz="2400" dirty="0"/>
          </a:p>
          <a:p>
            <a:pPr lvl="1"/>
            <a:r>
              <a:rPr lang="en-US" altLang="en-US" sz="2200" dirty="0"/>
              <a:t>令诸佛菩萨、世间神灵感到满意、高兴，并竭力赞扬戒杀之人；</a:t>
            </a:r>
            <a:endParaRPr lang="en-CA" altLang="en-US" sz="2200" dirty="0"/>
          </a:p>
          <a:p>
            <a:pPr lvl="1"/>
            <a:r>
              <a:rPr lang="en-US" altLang="en-US" sz="2200" dirty="0"/>
              <a:t>可以获得健康，纵使到了晚年也是耳聪目明、五根敏锐；</a:t>
            </a:r>
            <a:endParaRPr lang="en-CA" altLang="en-US" sz="2200" dirty="0"/>
          </a:p>
          <a:p>
            <a:pPr lvl="1"/>
            <a:r>
              <a:rPr lang="en-US" altLang="en-US" sz="2200" dirty="0"/>
              <a:t>可以遣除所有的寿障，延年益寿；</a:t>
            </a:r>
            <a:endParaRPr lang="en-CA" altLang="en-US" sz="2200" dirty="0"/>
          </a:p>
          <a:p>
            <a:pPr lvl="1"/>
            <a:r>
              <a:rPr lang="en-US" altLang="en-US" sz="2200" dirty="0"/>
              <a:t>不仅可以得到诸佛菩萨的庇护，就连世间的罗刹、魔鬼等非人，也会保护此人。</a:t>
            </a:r>
            <a:endParaRPr lang="en-CA" altLang="en-US" sz="2200" dirty="0"/>
          </a:p>
          <a:p>
            <a:r>
              <a:rPr lang="en-US" altLang="en-US" sz="2400" dirty="0"/>
              <a:t>后世的功德：</a:t>
            </a:r>
            <a:endParaRPr lang="en-CA" altLang="en-US" sz="2400" dirty="0"/>
          </a:p>
          <a:p>
            <a:pPr lvl="1"/>
            <a:r>
              <a:rPr lang="en-US" altLang="en-US" sz="2200" dirty="0"/>
              <a:t>在没有出离心、菩提心以及特别回向的情况下，来世可以投生为天人；</a:t>
            </a:r>
            <a:endParaRPr lang="en-CA" altLang="en-US" sz="2200" dirty="0"/>
          </a:p>
          <a:p>
            <a:pPr lvl="1"/>
            <a:r>
              <a:rPr lang="en-US" altLang="en-US" sz="2200" dirty="0"/>
              <a:t>可以成就戒杀之人的任何一个心愿。</a:t>
            </a:r>
            <a:endParaRPr lang="en-CA" altLang="en-US" sz="2200" dirty="0"/>
          </a:p>
          <a:p>
            <a:pPr lvl="1"/>
            <a:endParaRPr lang="en-US"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1105183"/>
          </a:xfrm>
        </p:spPr>
        <p:txBody>
          <a:bodyPr>
            <a:normAutofit/>
          </a:bodyPr>
          <a:lstStyle/>
          <a:p>
            <a:r>
              <a:rPr lang="en-US" altLang="en-US" sz="4400" dirty="0"/>
              <a:t>放生的含义</a:t>
            </a:r>
            <a:endParaRPr lang="en-US" sz="4400" dirty="0"/>
          </a:p>
        </p:txBody>
      </p:sp>
      <p:sp>
        <p:nvSpPr>
          <p:cNvPr id="3" name="Content Placeholder 2"/>
          <p:cNvSpPr>
            <a:spLocks noGrp="1"/>
          </p:cNvSpPr>
          <p:nvPr>
            <p:ph idx="1"/>
          </p:nvPr>
        </p:nvSpPr>
        <p:spPr>
          <a:xfrm>
            <a:off x="1066800" y="1747777"/>
            <a:ext cx="10058400" cy="4287263"/>
          </a:xfrm>
        </p:spPr>
        <p:txBody>
          <a:bodyPr/>
          <a:lstStyle/>
          <a:p>
            <a:pPr>
              <a:buFont typeface="Wingdings" panose="05000000000000000000" pitchFamily="2" charset="2"/>
              <a:buChar char="§"/>
            </a:pPr>
            <a:r>
              <a:rPr lang="en-US" altLang="en-US" sz="2400" dirty="0"/>
              <a:t>佛陀对放生所下的定义是：在市场上看到有鱼贩、鸟贩为了宰杀而销售鱼类、飞禽（包括鸡鸭等家禽以及其他动物在内）时，以钱买下这些众生剩余的寿命，并用自己的手将其放回原处。</a:t>
            </a:r>
            <a:endParaRPr lang="en-US" altLang="en-US" sz="2400" dirty="0"/>
          </a:p>
          <a:p>
            <a:pPr>
              <a:buFont typeface="Wingdings" panose="05000000000000000000" pitchFamily="2" charset="2"/>
              <a:buChar char="§"/>
            </a:pPr>
            <a:r>
              <a:rPr lang="en-US" altLang="en-US" sz="2400" dirty="0"/>
              <a:t>真正意义的放生包括三个必不可少的程序：</a:t>
            </a:r>
            <a:endParaRPr lang="en-CA" altLang="en-US" sz="2400" dirty="0"/>
          </a:p>
          <a:p>
            <a:pPr lvl="1">
              <a:buFont typeface="Wingdings" panose="05000000000000000000" pitchFamily="2" charset="2"/>
              <a:buChar char="§"/>
            </a:pPr>
            <a:r>
              <a:rPr lang="en-US" altLang="en-US" sz="2200" dirty="0"/>
              <a:t>前期加行：就是拿钱去购买生命的过程。此时的每一个步伐、每一次呼吸，都是为了放生而作的预备工作；</a:t>
            </a:r>
            <a:endParaRPr lang="en-CA" altLang="en-US" sz="2200" dirty="0"/>
          </a:p>
          <a:p>
            <a:pPr lvl="1">
              <a:buFont typeface="Wingdings" panose="05000000000000000000" pitchFamily="2" charset="2"/>
              <a:buChar char="§"/>
            </a:pPr>
            <a:r>
              <a:rPr lang="en-US" altLang="en-US" sz="2200" dirty="0"/>
              <a:t>中期正行：就是在购买之后，用自己的双手将所买的众生放回原处的过程；</a:t>
            </a:r>
            <a:endParaRPr lang="en-CA" altLang="en-US" sz="2200" dirty="0"/>
          </a:p>
          <a:p>
            <a:pPr lvl="1">
              <a:buFont typeface="Wingdings" panose="05000000000000000000" pitchFamily="2" charset="2"/>
              <a:buChar char="§"/>
            </a:pPr>
            <a:r>
              <a:rPr lang="en-US" altLang="en-US" sz="2200" dirty="0"/>
              <a:t>后期结行：包括随喜，竭力劝勉他人放生，并发誓再接再厉等所有的行为。</a:t>
            </a:r>
            <a:endParaRPr lang="en-CA" altLang="en-US"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14400"/>
            <a:ext cx="10058400" cy="625033"/>
          </a:xfrm>
        </p:spPr>
        <p:txBody>
          <a:bodyPr>
            <a:normAutofit fontScale="90000"/>
          </a:bodyPr>
          <a:lstStyle/>
          <a:p>
            <a:r>
              <a:rPr lang="en-US" altLang="en-US" sz="4400" dirty="0"/>
              <a:t>放生的功德</a:t>
            </a:r>
            <a:endParaRPr lang="en-US" sz="4400" dirty="0"/>
          </a:p>
        </p:txBody>
      </p:sp>
      <p:sp>
        <p:nvSpPr>
          <p:cNvPr id="3" name="Content Placeholder 2"/>
          <p:cNvSpPr>
            <a:spLocks noGrp="1"/>
          </p:cNvSpPr>
          <p:nvPr>
            <p:ph idx="1"/>
          </p:nvPr>
        </p:nvSpPr>
        <p:spPr>
          <a:xfrm>
            <a:off x="1066800" y="1724628"/>
            <a:ext cx="10058400" cy="4310412"/>
          </a:xfrm>
        </p:spPr>
        <p:txBody>
          <a:bodyPr>
            <a:normAutofit/>
          </a:bodyPr>
          <a:lstStyle/>
          <a:p>
            <a:pPr marL="0" indent="0">
              <a:buNone/>
            </a:pPr>
            <a:r>
              <a:rPr lang="en-US" altLang="en-US" sz="2400" dirty="0"/>
              <a:t>  </a:t>
            </a:r>
            <a:endParaRPr lang="en-CA" altLang="en-US" sz="2200" dirty="0"/>
          </a:p>
          <a:p>
            <a:r>
              <a:rPr lang="en-US" altLang="en-US" sz="2400" dirty="0"/>
              <a:t>在没有出离心、菩提心的情况下，死后立即可以投生为天人；</a:t>
            </a:r>
            <a:endParaRPr lang="en-CA" altLang="en-US" sz="2400" dirty="0"/>
          </a:p>
          <a:p>
            <a:r>
              <a:rPr lang="en-US" altLang="en-US" sz="2400" dirty="0"/>
              <a:t>若希望能享用轮回世间的圆满，并有针对性地进行回向，便可以随己所愿，转世为天界的梵天、帝释天，人世间的转轮王，或者非天界的阿修罗之王；</a:t>
            </a:r>
            <a:endParaRPr lang="en-CA" altLang="en-US" sz="2400" dirty="0"/>
          </a:p>
          <a:p>
            <a:r>
              <a:rPr lang="en-US" altLang="en-US" sz="2400" dirty="0"/>
              <a:t>可以实现放生之人的各种各样的心愿，不管怎么回向发愿，都必定可以成就；</a:t>
            </a:r>
            <a:endParaRPr lang="en-CA" altLang="en-US" sz="2400" dirty="0"/>
          </a:p>
          <a:p>
            <a:r>
              <a:rPr lang="en-US" altLang="en-US" sz="2400" dirty="0"/>
              <a:t>可以自然而然地令心相续中生起慈心和悲心。</a:t>
            </a:r>
            <a:endParaRPr lang="en-US"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Savon</Template>
  <TotalTime>0</TotalTime>
  <Words>4735</Words>
  <Application>WPS 演示</Application>
  <PresentationFormat>Widescreen</PresentationFormat>
  <Paragraphs>190</Paragraphs>
  <Slides>27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27</vt:i4>
      </vt:variant>
    </vt:vector>
  </HeadingPairs>
  <TitlesOfParts>
    <vt:vector size="36" baseType="lpstr">
      <vt:lpstr>Arial</vt:lpstr>
      <vt:lpstr>宋体</vt:lpstr>
      <vt:lpstr>Wingdings</vt:lpstr>
      <vt:lpstr>Garamond</vt:lpstr>
      <vt:lpstr>华文隶书</vt:lpstr>
      <vt:lpstr>微软雅黑</vt:lpstr>
      <vt:lpstr>Arial Unicode MS</vt:lpstr>
      <vt:lpstr>Calibri</vt:lpstr>
      <vt:lpstr>Savon</vt:lpstr>
      <vt:lpstr>发心偈</vt:lpstr>
      <vt:lpstr>十善业之不偷盗</vt:lpstr>
      <vt:lpstr>参考资料</vt:lpstr>
      <vt:lpstr>十善业之不杀生回顾</vt:lpstr>
      <vt:lpstr>不杀生的含义</vt:lpstr>
      <vt:lpstr>不杀生的果报</vt:lpstr>
      <vt:lpstr>戒杀的功德</vt:lpstr>
      <vt:lpstr>放生的含义</vt:lpstr>
      <vt:lpstr>放生的功德</vt:lpstr>
      <vt:lpstr>十善业之不偷盗</vt:lpstr>
      <vt:lpstr>十善业之不偷盗的修法</vt:lpstr>
      <vt:lpstr>第一阶段</vt:lpstr>
      <vt:lpstr>不偷盗的含义</vt:lpstr>
      <vt:lpstr>布施的含义</vt:lpstr>
      <vt:lpstr>第二阶段</vt:lpstr>
      <vt:lpstr>不偷盗的果报</vt:lpstr>
      <vt:lpstr>PowerPoint 演示文稿</vt:lpstr>
      <vt:lpstr>慷慨布施</vt:lpstr>
      <vt:lpstr>布施的功德</vt:lpstr>
      <vt:lpstr>第三阶段</vt:lpstr>
      <vt:lpstr>PowerPoint 演示文稿</vt:lpstr>
      <vt:lpstr>思考讨论</vt:lpstr>
      <vt:lpstr>PowerPoint 演示文稿</vt:lpstr>
      <vt:lpstr>PowerPoint 演示文稿</vt:lpstr>
      <vt:lpstr>PowerPoint 演示文稿</vt:lpstr>
      <vt:lpstr>共修一座</vt:lpstr>
      <vt:lpstr>回向偈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十不善业之邪淫</dc:title>
  <dc:creator>Microsoft Office User</dc:creator>
  <cp:lastModifiedBy>赵娟</cp:lastModifiedBy>
  <cp:revision>123</cp:revision>
  <dcterms:created xsi:type="dcterms:W3CDTF">2018-05-30T19:21:00Z</dcterms:created>
  <dcterms:modified xsi:type="dcterms:W3CDTF">2018-08-04T02:28:52Z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2052-10.1.0.7469</vt:lpwstr>
  </property>
</Properties>
</file>