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2" r:id="rId3"/>
    <p:sldId id="284" r:id="rId4"/>
    <p:sldId id="311" r:id="rId5"/>
    <p:sldId id="312" r:id="rId6"/>
    <p:sldId id="313" r:id="rId7"/>
    <p:sldId id="314" r:id="rId8"/>
    <p:sldId id="315" r:id="rId9"/>
    <p:sldId id="316" r:id="rId10"/>
    <p:sldId id="318" r:id="rId11"/>
    <p:sldId id="274" r:id="rId1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460"/>
    <a:srgbClr val="92C7E2"/>
    <a:srgbClr val="7EF6EB"/>
    <a:srgbClr val="3594C3"/>
    <a:srgbClr val="3C48BE"/>
    <a:srgbClr val="2E3C60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/>
    <p:restoredTop sz="94690"/>
  </p:normalViewPr>
  <p:slideViewPr>
    <p:cSldViewPr snapToGrid="0" snapToObjects="1">
      <p:cViewPr varScale="1">
        <p:scale>
          <a:sx n="57" d="100"/>
          <a:sy n="57" d="100"/>
        </p:scale>
        <p:origin x="-269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E6187-5DB6-42E4-8451-834664A5B019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EF3BE-46C4-466A-B385-01B6B033F911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EE70E-A241-4082-9C67-3DDBC3845207}" type="datetimeFigureOut">
              <a:rPr lang="en-US"/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4136D-DC4A-4AC1-8537-0B740B8F9564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05B1D-CE00-4841-945E-06933CE983BD}" type="datetimeFigureOut">
              <a:rPr lang="en-US"/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71F24-2478-4379-8BEA-15EB54709C5E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0D340-BC6F-4ABC-BC8F-B9A0F0B9125C}" type="datetimeFigureOut">
              <a:rPr lang="en-US"/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AD1BD-A979-48AD-89E7-6FF0EEDA14B8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8D04B-135A-4B29-8CCE-53DEE82A45DF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0BCD-5B62-42AF-BC04-2E15F87A42E2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C735326-D201-4100-BFB0-17A7AE4C5D50}" type="datetimeFigureOut">
              <a:rPr lang="en-US"/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4E288-390F-4E68-BD6F-A6A67E80864B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4B6E7-97FE-408C-B5E9-1F193B691B63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BD693-A2EB-45B3-ACE9-1E8917EAB48A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15657-A78C-4C6B-BDD0-9480D5C82BD4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9EAA6-60BF-4DCC-8760-BAFDA077163E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B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9"/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title style</a:t>
            </a:r>
            <a:endParaRPr lang="en-US" altLang="zh-CN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C1AD4D2-B583-4AC6-8A94-A2865D125A64}" type="datetimeFigureOut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EF6EFA9-1563-41C2-9851-3068EB966517}" type="slidenum">
              <a:rPr lang="en-US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ctrTitle" idx="4294967295"/>
          </p:nvPr>
        </p:nvSpPr>
        <p:spPr>
          <a:xfrm>
            <a:off x="1128713" y="946150"/>
            <a:ext cx="8636000" cy="2617788"/>
          </a:xfrm>
        </p:spPr>
        <p:txBody>
          <a:bodyPr bIns="0" anchor="b"/>
          <a:lstStyle/>
          <a:p>
            <a:pPr eaLnBrk="1" hangingPunct="1"/>
            <a:r>
              <a:rPr lang="zh-CN" altLang="en-US" sz="66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布施的修法</a:t>
            </a:r>
            <a:r>
              <a:rPr lang="en-US" altLang="zh-CN" sz="66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(</a:t>
            </a:r>
            <a:r>
              <a:rPr lang="zh-CN" altLang="en-US" sz="66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下</a:t>
            </a:r>
            <a:r>
              <a:rPr lang="en-US" altLang="zh-CN" sz="66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)</a:t>
            </a:r>
            <a:br>
              <a:rPr lang="en-US" altLang="zh-CN" sz="66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</a:br>
            <a:br>
              <a:rPr lang="en-US" altLang="zh-CN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</a:br>
            <a:r>
              <a:rPr lang="en-US" altLang="zh-CN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--</a:t>
            </a:r>
            <a:r>
              <a:rPr lang="zh-CN" altLang="en-US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慈诚罗珠堪布</a:t>
            </a:r>
            <a:endParaRPr lang="zh-CN" altLang="en-US" smtClean="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0242" name="Subtitle 2"/>
          <p:cNvSpPr>
            <a:spLocks noGrp="1"/>
          </p:cNvSpPr>
          <p:nvPr>
            <p:ph type="subTitle" idx="4294967295"/>
          </p:nvPr>
        </p:nvSpPr>
        <p:spPr>
          <a:xfrm>
            <a:off x="1258888" y="4606925"/>
            <a:ext cx="8505825" cy="1328738"/>
          </a:xfrm>
        </p:spPr>
        <p:txBody>
          <a:bodyPr tIns="91440" bIns="91440"/>
          <a:lstStyle/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endParaRPr lang="en-CA" altLang="zh-CN" sz="1700" smtClean="0">
              <a:ea typeface="Century Gothic" panose="020B0502020202020204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慧灯禅修二班</a:t>
            </a:r>
            <a:endParaRPr lang="en-CA" smtClean="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2018-08-05</a:t>
            </a:r>
            <a:endParaRPr lang="en-US" altLang="zh-CN" smtClean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6"/>
          <p:cNvSpPr>
            <a:spLocks noGrp="1"/>
          </p:cNvSpPr>
          <p:nvPr>
            <p:ph type="title"/>
          </p:nvPr>
        </p:nvSpPr>
        <p:spPr>
          <a:xfrm>
            <a:off x="1123950" y="952500"/>
            <a:ext cx="8831263" cy="531813"/>
          </a:xfrm>
        </p:spPr>
        <p:txBody>
          <a:bodyPr/>
          <a:lstStyle/>
          <a:p>
            <a:pPr algn="ctr" eaLnBrk="1" hangingPunct="1"/>
            <a:r>
              <a:rPr lang="zh-CN" altLang="en-US" sz="3200" b="1" smtClean="0">
                <a:latin typeface="等线 Light"/>
                <a:ea typeface="Century Gothic" panose="020B0502020202020204"/>
                <a:cs typeface="Century Gothic" panose="020B0502020202020204"/>
              </a:rPr>
              <a:t>回向偈</a:t>
            </a:r>
            <a:endParaRPr lang="zh-CN" altLang="en-US" sz="3200" b="1" smtClean="0">
              <a:latin typeface="等线 Light"/>
              <a:ea typeface="宋体" panose="02010600030101010101" pitchFamily="2" charset="-122"/>
            </a:endParaRPr>
          </a:p>
        </p:txBody>
      </p:sp>
      <p:sp>
        <p:nvSpPr>
          <p:cNvPr id="20482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413" y="1638300"/>
            <a:ext cx="4260850" cy="4348163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文殊师利勇猛智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普贤慧行亦复然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随彼一切常修学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三世诸佛所称叹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如是最胜诸大愿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为得普贤殊胜行</a:t>
            </a:r>
            <a:endParaRPr lang="en-US" altLang="zh-CN" b="1" smtClean="0">
              <a:cs typeface="华文隶书" panose="02010800040101010101" pitchFamily="2" charset="-122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3"/>
          <p:cNvSpPr>
            <a:spLocks noGrp="1"/>
          </p:cNvSpPr>
          <p:nvPr>
            <p:ph type="title" idx="4294967295"/>
          </p:nvPr>
        </p:nvSpPr>
        <p:spPr>
          <a:xfrm>
            <a:off x="5021263" y="414338"/>
            <a:ext cx="6142037" cy="534987"/>
          </a:xfrm>
        </p:spPr>
        <p:txBody>
          <a:bodyPr/>
          <a:lstStyle/>
          <a:p>
            <a:pPr algn="ctr" eaLnBrk="1" hangingPunct="1"/>
            <a:r>
              <a:rPr kumimoji="1" lang="zh-CN" altLang="en-US" b="1" smtClean="0">
                <a:ea typeface="宋体" panose="02010600030101010101" pitchFamily="2" charset="-122"/>
                <a:cs typeface="等线 Light"/>
              </a:rPr>
              <a:t>发心偈</a:t>
            </a:r>
            <a:endParaRPr kumimoji="1" lang="zh-CN" altLang="en-US" b="1" smtClean="0">
              <a:ea typeface="宋体" panose="02010600030101010101" pitchFamily="2" charset="-122"/>
              <a:cs typeface="等线 Light"/>
            </a:endParaRPr>
          </a:p>
        </p:txBody>
      </p:sp>
      <p:sp>
        <p:nvSpPr>
          <p:cNvPr id="1126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675" y="1120775"/>
            <a:ext cx="5434013" cy="4919663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顶礼本师释迦牟尼佛！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顶礼文殊智慧勇识</a:t>
            </a:r>
            <a:r>
              <a:rPr kumimoji="1" lang="zh-CN" altLang="zh-CN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！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顶礼传承大恩上师！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无上甚深微妙法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百千万劫难遭遇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我今见闻得受持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愿解如来真实义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1" lang="en-CA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为度化一切众生，</a:t>
            </a:r>
            <a:endParaRPr kumimoji="1" lang="en-US" altLang="zh-CN" b="1" smtClean="0">
              <a:latin typeface="等线"/>
              <a:ea typeface="宋体" panose="02010600030101010101" pitchFamily="2" charset="-122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ea typeface="宋体" panose="02010600030101010101" pitchFamily="2" charset="-122"/>
                <a:cs typeface="华文隶书" panose="02010800040101010101" pitchFamily="2" charset="-122"/>
              </a:rPr>
              <a:t>请大家发无上殊胜的菩提心！</a:t>
            </a:r>
            <a:endParaRPr kumimoji="1" lang="zh-CN" altLang="en-US" b="1" smtClean="0">
              <a:ea typeface="宋体" panose="02010600030101010101" pitchFamily="2" charset="-122"/>
              <a:cs typeface="华文隶书" panose="02010800040101010101" pitchFamily="2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 idx="4294967295"/>
          </p:nvPr>
        </p:nvSpPr>
        <p:spPr>
          <a:xfrm>
            <a:off x="1130300" y="814388"/>
            <a:ext cx="9602788" cy="1047750"/>
          </a:xfrm>
        </p:spPr>
        <p:txBody>
          <a:bodyPr/>
          <a:lstStyle/>
          <a:p>
            <a:pPr eaLnBrk="1" hangingPunct="1"/>
            <a:r>
              <a:rPr lang="zh-CN" altLang="en-US" b="1" u="sng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布施波罗蜜多的条件</a:t>
            </a:r>
            <a:r>
              <a:rPr lang="en-US" altLang="zh-CN" b="1" u="sng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 smtClean="0"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2290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758950"/>
            <a:ext cx="9602788" cy="4281488"/>
          </a:xfrm>
        </p:spPr>
        <p:txBody>
          <a:bodyPr/>
          <a:lstStyle/>
          <a:p>
            <a:pPr marL="381000" indent="-381000" eaLnBrk="1" hangingPunct="1">
              <a:buFont typeface="Wingdings" panose="05000000000000000000" pitchFamily="2" charset="2"/>
              <a:buNone/>
            </a:pPr>
            <a:r>
              <a:rPr lang="zh-CN" altLang="en-US" sz="24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六波罗蜜多的布施与布施是有区别的，它需要具备以下四个条件</a:t>
            </a:r>
            <a:r>
              <a:rPr lang="en-US" altLang="zh-CN" sz="2400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布施时，没有吝啬</a:t>
            </a:r>
            <a:r>
              <a:rPr lang="zh-CN" altLang="en-US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舍不得的念头，也没有后悔心</a:t>
            </a:r>
            <a:r>
              <a:rPr lang="zh-CN" altLang="en-US" sz="2400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。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学习布施的顺序：先从布施普通的东西开始，再慢慢布施非常看重的东西。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所布施的东西能够满足对方的要求。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布施时，了知一切都是如梦如幻的，不执著。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希望（发愿）以此布施因缘，与接受布施的众生结下善缘，现在或将来能够帮助他们学佛</a:t>
            </a:r>
            <a:r>
              <a:rPr lang="zh-CN" altLang="en-US" b="1" smtClean="0">
                <a:solidFill>
                  <a:srgbClr val="FF0000"/>
                </a:solidFill>
                <a:ea typeface="宋体" panose="02010600030101010101" pitchFamily="2" charset="-122"/>
              </a:rPr>
              <a:t>、</a:t>
            </a: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</a:rPr>
              <a:t>解脱。</a:t>
            </a:r>
            <a:endParaRPr lang="en-US" altLang="zh-CN" sz="2400" b="1" smtClean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 idx="4294967295"/>
          </p:nvPr>
        </p:nvSpPr>
        <p:spPr>
          <a:xfrm>
            <a:off x="1130300" y="539750"/>
            <a:ext cx="9602788" cy="1296988"/>
          </a:xfrm>
        </p:spPr>
        <p:txBody>
          <a:bodyPr/>
          <a:lstStyle/>
          <a:p>
            <a:pPr eaLnBrk="1" hangingPunct="1"/>
            <a:r>
              <a:rPr lang="zh-CN" altLang="en-US" sz="2800" b="1" u="sng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从六波罗蜜多的标准讲清净布施和不清净布施</a:t>
            </a:r>
            <a:br>
              <a:rPr lang="zh-CN" altLang="en-US" sz="2800" b="1" u="sng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</a:br>
            <a:br>
              <a:rPr lang="zh-CN" altLang="en-US" sz="2800" b="1" u="sng" smtClean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</a:br>
            <a:r>
              <a:rPr lang="zh-CN" altLang="en-US" sz="28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一</a:t>
            </a:r>
            <a:r>
              <a:rPr lang="zh-CN" altLang="en-US" sz="28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sz="28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不清净布施</a:t>
            </a:r>
            <a:endParaRPr lang="en-US" altLang="zh-CN" sz="2800" b="1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862138"/>
            <a:ext cx="9602788" cy="4178300"/>
          </a:xfrm>
        </p:spPr>
        <p:txBody>
          <a:bodyPr/>
          <a:lstStyle/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动机不清净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1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）颠倒的动机 （布施时，没有考虑下一世或因果）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为了害别人而布施 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(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如行贿，或为了害人而送药物</a:t>
            </a:r>
            <a:r>
              <a:rPr lang="zh-CN" altLang="en-US" sz="2400" b="1" smtClean="0">
                <a:ea typeface="宋体" panose="02010600030101010101" pitchFamily="2" charset="-122"/>
              </a:rPr>
              <a:t>、</a:t>
            </a:r>
            <a:r>
              <a:rPr lang="zh-CN" altLang="en-US" sz="2400" smtClean="0">
                <a:ea typeface="宋体" panose="02010600030101010101" pitchFamily="2" charset="-122"/>
              </a:rPr>
              <a:t>物品等</a:t>
            </a:r>
            <a:r>
              <a:rPr lang="en-US" altLang="zh-CN" sz="2400" smtClean="0">
                <a:ea typeface="宋体" panose="02010600030101010101" pitchFamily="2" charset="-122"/>
              </a:rPr>
              <a:t>)</a:t>
            </a:r>
            <a:endParaRPr lang="en-US" altLang="zh-CN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为了自己的名声而布施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为了攀比而布施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</a:rPr>
              <a:t>2</a:t>
            </a:r>
            <a:r>
              <a:rPr lang="zh-CN" altLang="en-US" sz="2400" smtClean="0">
                <a:ea typeface="宋体" panose="02010600030101010101" pitchFamily="2" charset="-122"/>
              </a:rPr>
              <a:t>）下等的动机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为了下一世不变成穷人而布施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为了下一世投生到人天，享受人天福报而布施</a:t>
            </a:r>
            <a:endParaRPr lang="zh-CN" altLang="en-US" sz="2000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154113"/>
            <a:ext cx="9602788" cy="3983037"/>
          </a:xfrm>
        </p:spPr>
        <p:txBody>
          <a:bodyPr/>
          <a:lstStyle/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布施的财物不清净</a:t>
            </a:r>
            <a:endParaRPr lang="zh-CN" altLang="en-US" sz="2400" b="1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布施的东西对布施的对象没有帮助，是有害的。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如毒品、烟酒、枪支弹药等对自他有害的东西，不能布施；或者如果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确定一个人是拿讨来的钱去吸毒、抽烟喝酒时，也不能给他钱；又如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以残疾孩子为诱饵骗人布施钱财，此时也不能布施。做慈善时要思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考，有智慧的做慈善。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079500"/>
            <a:ext cx="9602788" cy="3983038"/>
          </a:xfrm>
        </p:spPr>
        <p:txBody>
          <a:bodyPr/>
          <a:lstStyle/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en-US" altLang="zh-CN" sz="2400" smtClean="0">
                <a:ea typeface="宋体" panose="02010600030101010101" pitchFamily="2" charset="-122"/>
              </a:rPr>
              <a:t> </a:t>
            </a: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</a:rPr>
              <a:t>对方不清净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对方以试探为目的要求布施（如不是出于需要，而是以试探为目的的让我们布施身体、器官等）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布施给不需要的人（如对有钱人布施钱等等）</a:t>
            </a:r>
            <a:endParaRPr lang="en-US" altLang="zh-CN" sz="2400" smtClean="0"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 </a:t>
            </a:r>
            <a:r>
              <a:rPr lang="zh-CN" altLang="en-US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方法不清净</a:t>
            </a:r>
            <a:endParaRPr lang="zh-CN" altLang="en-US" sz="2400" b="1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不高兴、不情愿的布施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侮辱性、轻贱性的布施</a:t>
            </a:r>
            <a:endParaRPr lang="zh-CN" altLang="en-US" sz="2400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1130300" y="984250"/>
            <a:ext cx="9602788" cy="1047750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二</a:t>
            </a:r>
            <a:r>
              <a:rPr lang="zh-CN" altLang="en-US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、</a:t>
            </a:r>
            <a:r>
              <a:rPr lang="zh-CN" altLang="en-US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清净布施</a:t>
            </a:r>
            <a:endParaRPr lang="en-US" altLang="zh-CN" b="1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1130300" y="1785938"/>
            <a:ext cx="9602788" cy="4178300"/>
          </a:xfrm>
        </p:spPr>
        <p:txBody>
          <a:bodyPr/>
          <a:lstStyle/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AutoNum type="arabicPeriod"/>
            </a:pPr>
            <a:r>
              <a:rPr lang="zh-CN" altLang="en-US" sz="2400" b="1" smtClean="0">
                <a:solidFill>
                  <a:srgbClr val="FF0000"/>
                </a:solidFill>
                <a:ea typeface="宋体" panose="02010600030101010101" pitchFamily="2" charset="-122"/>
                <a:cs typeface="Century Gothic" panose="020B0502020202020204"/>
              </a:rPr>
              <a:t>财物清净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1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）内在物质：凡是属于身体的都是内在的物质，如血</a:t>
            </a:r>
            <a:r>
              <a:rPr lang="zh-CN" altLang="en-US" sz="2400" smtClean="0">
                <a:ea typeface="宋体" panose="02010600030101010101" pitchFamily="2" charset="-122"/>
              </a:rPr>
              <a:t>、内脏等。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一地以上的菩萨才可以做身体上的布施，普通人不鼓励去做。因为菩萨布施身体时，不会有疼痛，不会后悔，也很容易恢复。</a:t>
            </a:r>
            <a:endParaRPr lang="en-US" altLang="zh-CN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普通人可以以适当献血、做义工的形式作为身体上的布施。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800100" lvl="1" indent="-3429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</a:rPr>
              <a:t>普通人要发愿，愿我尽快能够心甘情愿地做头手、耳目等布施。</a:t>
            </a:r>
            <a:endParaRPr lang="zh-CN" altLang="en-US" sz="2400" smtClean="0">
              <a:ea typeface="宋体" panose="02010600030101010101" pitchFamily="2" charset="-122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</a:rPr>
              <a:t>2</a:t>
            </a:r>
            <a:r>
              <a:rPr lang="zh-CN" altLang="en-US" sz="2400" smtClean="0">
                <a:ea typeface="宋体" panose="02010600030101010101" pitchFamily="2" charset="-122"/>
              </a:rPr>
              <a:t>）外在物质：身外的物质。</a:t>
            </a:r>
            <a:endParaRPr lang="zh-CN" altLang="en-US" sz="2400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1130300" y="688975"/>
            <a:ext cx="9602788" cy="5224463"/>
          </a:xfrm>
        </p:spPr>
        <p:txBody>
          <a:bodyPr/>
          <a:lstStyle/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对方清净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1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）功德田：上师、三宝等。</a:t>
            </a:r>
            <a:endParaRPr lang="zh-CN" altLang="en-US" sz="28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2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）恩德田：父母、对自己很好的亲朋师长等。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3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）苦田：有痛苦困难的人，如病人等。</a:t>
            </a:r>
            <a:endParaRPr lang="en-US" altLang="zh-CN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4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）布施给曾经伤害过自己的人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zh-CN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3. </a:t>
            </a:r>
            <a:r>
              <a:rPr lang="zh-CN" altLang="en-US" sz="2400" b="1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</a:rPr>
              <a:t>方法清净</a:t>
            </a:r>
            <a:endParaRPr lang="zh-CN" altLang="en-US" sz="2400" b="1" smtClean="0">
              <a:solidFill>
                <a:srgbClr val="FF0000"/>
              </a:solidFill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1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）精神：布施时应以慈悲心为基础。如果能同时具备慈悲心、菩提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		          心是最好的。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>
          <a:xfrm>
            <a:off x="1130300" y="490538"/>
            <a:ext cx="9602788" cy="5600700"/>
          </a:xfrm>
        </p:spPr>
        <p:txBody>
          <a:bodyPr/>
          <a:lstStyle/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（</a:t>
            </a:r>
            <a:r>
              <a:rPr lang="en-US" altLang="zh-CN" sz="2400" smtClean="0">
                <a:ea typeface="宋体" panose="02010600030101010101" pitchFamily="2" charset="-122"/>
                <a:cs typeface="Century Gothic" panose="020B0502020202020204"/>
              </a:rPr>
              <a:t>2</a:t>
            </a: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）行为：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布施时要尊重别人。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看到需要布施的人就心生欢喜，很高兴、恭敬地给予对方，之后也为自己的行为感到高兴。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如果家人不同意布施时，要全家人商量，在家人都能承受的范围内合理布施。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如果可以，最好自己亲自去做布施。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要把财物布施给真正需要的众生。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布施的数量不是最重要的，最重要的是发心。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381000" indent="-381000" eaLnBrk="1" hangingPunct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发心要发的大，做事要脚踏实地，根据能力，能做多少做多少。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1186</Words>
  <Application>WPS 演示</Application>
  <PresentationFormat>自定义</PresentationFormat>
  <Paragraphs>89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宋体</vt:lpstr>
      <vt:lpstr>Wingdings</vt:lpstr>
      <vt:lpstr>Century Gothic</vt:lpstr>
      <vt:lpstr>等线 Light</vt:lpstr>
      <vt:lpstr>等线</vt:lpstr>
      <vt:lpstr>华文隶书</vt:lpstr>
      <vt:lpstr>微软雅黑</vt:lpstr>
      <vt:lpstr>Arial Unicode MS</vt:lpstr>
      <vt:lpstr>Calibri</vt:lpstr>
      <vt:lpstr>Gallery</vt:lpstr>
      <vt:lpstr>布施的修法(下)  --慈诚罗珠堪布</vt:lpstr>
      <vt:lpstr>发心偈</vt:lpstr>
      <vt:lpstr>布施波罗蜜多的条件:</vt:lpstr>
      <vt:lpstr>从六波罗蜜多的标准讲清净布施和不清净布施  一、不清净布施</vt:lpstr>
      <vt:lpstr>PowerPoint 演示文稿</vt:lpstr>
      <vt:lpstr>PowerPoint 演示文稿</vt:lpstr>
      <vt:lpstr>二、清净布施</vt:lpstr>
      <vt:lpstr>PowerPoint 演示文稿</vt:lpstr>
      <vt:lpstr>PowerPoint 演示文稿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351</cp:revision>
  <dcterms:created xsi:type="dcterms:W3CDTF">2018-05-30T19:21:00Z</dcterms:created>
  <dcterms:modified xsi:type="dcterms:W3CDTF">2018-08-06T13:33:34Z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