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926" r:id="rId1"/>
  </p:sldMasterIdLst>
  <p:sldIdLst>
    <p:sldId id="276" r:id="rId2"/>
    <p:sldId id="256" r:id="rId3"/>
    <p:sldId id="280" r:id="rId4"/>
    <p:sldId id="287" r:id="rId5"/>
    <p:sldId id="330" r:id="rId6"/>
    <p:sldId id="334" r:id="rId7"/>
    <p:sldId id="331" r:id="rId8"/>
    <p:sldId id="333" r:id="rId9"/>
    <p:sldId id="311" r:id="rId10"/>
    <p:sldId id="257" r:id="rId11"/>
    <p:sldId id="277" r:id="rId12"/>
    <p:sldId id="312" r:id="rId13"/>
    <p:sldId id="320" r:id="rId14"/>
    <p:sldId id="313" r:id="rId15"/>
    <p:sldId id="278" r:id="rId16"/>
    <p:sldId id="321" r:id="rId17"/>
    <p:sldId id="314" r:id="rId18"/>
    <p:sldId id="325" r:id="rId19"/>
    <p:sldId id="326" r:id="rId20"/>
    <p:sldId id="319" r:id="rId21"/>
    <p:sldId id="324" r:id="rId22"/>
    <p:sldId id="336" r:id="rId23"/>
    <p:sldId id="322" r:id="rId24"/>
    <p:sldId id="323" r:id="rId25"/>
    <p:sldId id="315" r:id="rId26"/>
    <p:sldId id="279" r:id="rId27"/>
    <p:sldId id="310" r:id="rId28"/>
    <p:sldId id="328" r:id="rId29"/>
    <p:sldId id="329" r:id="rId30"/>
    <p:sldId id="298" r:id="rId31"/>
    <p:sldId id="327" r:id="rId32"/>
    <p:sldId id="318" r:id="rId33"/>
    <p:sldId id="316" r:id="rId34"/>
    <p:sldId id="335" r:id="rId35"/>
    <p:sldId id="273" r:id="rId36"/>
    <p:sldId id="274" r:id="rId3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06"/>
    <p:restoredTop sz="94690"/>
  </p:normalViewPr>
  <p:slideViewPr>
    <p:cSldViewPr snapToGrid="0" snapToObjects="1">
      <p:cViewPr>
        <p:scale>
          <a:sx n="96" d="100"/>
          <a:sy n="96" d="100"/>
        </p:scale>
        <p:origin x="-1476" y="-5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smtClean="0"/>
              <a:t>12/3/2019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4271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smtClean="0"/>
              <a:t>12/3/2019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4231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smtClean="0"/>
              <a:t>12/3/2019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1501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smtClean="0"/>
              <a:t>12/3/2019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739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1784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600">
                <a:solidFill>
                  <a:schemeClr val="tx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smtClean="0"/>
              <a:t>12/3/2019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63732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smtClean="0"/>
              <a:t>12/3/2019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2300297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smtClean="0"/>
              <a:t>12/3/2019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3125132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smtClean="0"/>
              <a:t>12/3/2019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9815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smtClean="0"/>
              <a:t>12/3/2019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3124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smtClean="0"/>
              <a:t>12/3/2019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56420600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smtClean="0"/>
              <a:t>12/3/2019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57556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smtClean="0"/>
              <a:t>12/3/2019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48535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</p:spTree>
    <p:extLst>
      <p:ext uri="{BB962C8B-B14F-4D97-AF65-F5344CB8AC3E}">
        <p14:creationId xmlns:p14="http://schemas.microsoft.com/office/powerpoint/2010/main" val="1461717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927" r:id="rId1"/>
    <p:sldLayoutId id="2147484928" r:id="rId2"/>
    <p:sldLayoutId id="2147484929" r:id="rId3"/>
    <p:sldLayoutId id="2147484930" r:id="rId4"/>
    <p:sldLayoutId id="2147484931" r:id="rId5"/>
    <p:sldLayoutId id="2147484932" r:id="rId6"/>
    <p:sldLayoutId id="2147484933" r:id="rId7"/>
    <p:sldLayoutId id="2147484934" r:id="rId8"/>
    <p:sldLayoutId id="2147484935" r:id="rId9"/>
    <p:sldLayoutId id="2147484936" r:id="rId10"/>
    <p:sldLayoutId id="214748493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NUL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uidengzhiguang.com/index.php/huideng-jiangtang/fofa-jianxiu/2016-07-21-09-18-47/587-l12008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NUL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 idx="4294967295"/>
          </p:nvPr>
        </p:nvSpPr>
        <p:spPr>
          <a:xfrm>
            <a:off x="6462713" y="693738"/>
            <a:ext cx="5167813" cy="660400"/>
          </a:xfrm>
        </p:spPr>
        <p:txBody>
          <a:bodyPr>
            <a:noAutofit/>
          </a:bodyPr>
          <a:lstStyle/>
          <a:p>
            <a:pPr algn="ctr"/>
            <a:r>
              <a:rPr kumimoji="1" lang="zh-CN" altLang="en-US" sz="3600" dirty="0"/>
              <a:t>发心偈</a:t>
            </a:r>
          </a:p>
        </p:txBody>
      </p:sp>
      <p:sp>
        <p:nvSpPr>
          <p:cNvPr id="6" name="文本占位符 5"/>
          <p:cNvSpPr>
            <a:spLocks noGrp="1"/>
          </p:cNvSpPr>
          <p:nvPr>
            <p:ph type="body" sz="half" idx="4294967295"/>
          </p:nvPr>
        </p:nvSpPr>
        <p:spPr>
          <a:xfrm>
            <a:off x="7192964" y="1620838"/>
            <a:ext cx="4180890" cy="468788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/>
              </a:rPr>
              <a:t>顶礼本师释迦牟尼佛！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/>
              </a:rPr>
              <a:t>顶礼文殊智慧勇识</a:t>
            </a:r>
            <a:r>
              <a:rPr kumimoji="1" lang="zh-CN" altLang="zh-CN" sz="2000" dirty="0">
                <a:latin typeface="+mn-ea"/>
                <a:cs typeface="华文隶书"/>
              </a:rPr>
              <a:t>！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/>
              </a:rPr>
              <a:t>顶礼传承大恩上师！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/>
              </a:rPr>
              <a:t>无上甚深微妙法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/>
              </a:rPr>
              <a:t>百千万劫难遭遇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/>
              </a:rPr>
              <a:t>我今见闻得受持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/>
              </a:rPr>
              <a:t>愿解如来真实义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marL="0" indent="0" algn="ctr">
              <a:buNone/>
            </a:pPr>
            <a:endParaRPr kumimoji="1" lang="en-CA" altLang="zh-CN" sz="2000" dirty="0">
              <a:latin typeface="+mn-ea"/>
              <a:cs typeface="华文隶书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/>
              </a:rPr>
              <a:t>为度化一切众生，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/>
              </a:rPr>
              <a:t>请大家发无上殊胜的菩提心！</a:t>
            </a:r>
          </a:p>
        </p:txBody>
      </p:sp>
      <p:pic>
        <p:nvPicPr>
          <p:cNvPr id="5" name="Picture 4" descr="20160328201008110.JPEG790x600.JPE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89336" y="414337"/>
            <a:ext cx="4157225" cy="5998037"/>
          </a:xfrm>
          <a:prstGeom prst="rect">
            <a:avLst/>
          </a:prstGeom>
          <a:effectLst>
            <a:softEdge rad="317500"/>
          </a:effec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E4E8C2C2-D6FF-9D49-9825-88C016E3D1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23474" y="414337"/>
            <a:ext cx="4572000" cy="599803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11692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3011DD0-0E18-CC40-B014-3E945A2E01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1088020"/>
            <a:ext cx="10058400" cy="520861"/>
          </a:xfrm>
        </p:spPr>
        <p:txBody>
          <a:bodyPr>
            <a:normAutofit fontScale="90000"/>
          </a:bodyPr>
          <a:lstStyle/>
          <a:p>
            <a:r>
              <a:rPr lang="zh-Hans" altLang="en-US" sz="4400" dirty="0"/>
              <a:t>十善业之</a:t>
            </a:r>
            <a:r>
              <a:rPr lang="zh-Hans" altLang="en-US" sz="4400" dirty="0" smtClean="0"/>
              <a:t>不</a:t>
            </a:r>
            <a:r>
              <a:rPr lang="zh-CN" altLang="en-US" sz="4400" dirty="0" smtClean="0"/>
              <a:t>邪淫</a:t>
            </a:r>
            <a:r>
              <a:rPr lang="zh-Hans" altLang="en-US" sz="4400" dirty="0" smtClean="0"/>
              <a:t>的</a:t>
            </a:r>
            <a:r>
              <a:rPr lang="zh-Hans" altLang="en-US" sz="4400" dirty="0"/>
              <a:t>修法</a:t>
            </a:r>
            <a:endParaRPr lang="en-US" sz="20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801F95EA-3E14-B249-B0B8-E14E377DA4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1921397"/>
            <a:ext cx="9462967" cy="4155312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zh-Hans" altLang="en-US" sz="2000" dirty="0"/>
              <a:t>三阶段思维</a:t>
            </a:r>
            <a:r>
              <a:rPr lang="zh-Hans" altLang="en-US" sz="2000" dirty="0">
                <a:sym typeface="Wingdings" pitchFamily="2" charset="2"/>
              </a:rPr>
              <a:t>：</a:t>
            </a:r>
            <a:endParaRPr lang="en-CA" altLang="zh-Hans" sz="2000" dirty="0"/>
          </a:p>
          <a:p>
            <a:pPr lvl="1">
              <a:buFont typeface="Wingdings" pitchFamily="2" charset="2"/>
              <a:buChar char="§"/>
            </a:pPr>
            <a:r>
              <a:rPr lang="zh-Hans" altLang="en-US" sz="2000" dirty="0"/>
              <a:t>第一阶段：思维什么是十善业中的</a:t>
            </a:r>
            <a:r>
              <a:rPr lang="zh-Hans" altLang="en-US" sz="2000" dirty="0" smtClean="0"/>
              <a:t>不</a:t>
            </a:r>
            <a:r>
              <a:rPr lang="zh-CN" altLang="en-US" sz="2000" dirty="0" smtClean="0"/>
              <a:t>邪淫</a:t>
            </a:r>
            <a:r>
              <a:rPr lang="zh-Hans" altLang="en-US" sz="2000" dirty="0" smtClean="0"/>
              <a:t>？</a:t>
            </a:r>
            <a:r>
              <a:rPr lang="zh-Hans" altLang="en-US" sz="2000" dirty="0"/>
              <a:t>什么是特殊善业</a:t>
            </a:r>
            <a:r>
              <a:rPr lang="zh-Hans" altLang="en-US" sz="2000" dirty="0" smtClean="0"/>
              <a:t>的</a:t>
            </a:r>
            <a:r>
              <a:rPr lang="zh-CN" altLang="en-US" sz="2000" dirty="0" smtClean="0"/>
              <a:t>持戒</a:t>
            </a:r>
            <a:r>
              <a:rPr lang="zh-Hans" altLang="en-US" sz="2000" dirty="0" smtClean="0"/>
              <a:t>？</a:t>
            </a:r>
            <a:r>
              <a:rPr lang="zh-Hans" altLang="en-US" sz="2000" dirty="0"/>
              <a:t>结合自身，思维自己是否做过</a:t>
            </a:r>
            <a:r>
              <a:rPr lang="zh-Hans" altLang="en-US" sz="2000" dirty="0" smtClean="0"/>
              <a:t>不</a:t>
            </a:r>
            <a:r>
              <a:rPr lang="zh-CN" altLang="en-US" sz="2000" dirty="0" smtClean="0"/>
              <a:t>邪淫</a:t>
            </a:r>
            <a:r>
              <a:rPr lang="zh-Hans" altLang="en-US" sz="2000" dirty="0" smtClean="0"/>
              <a:t>、</a:t>
            </a:r>
            <a:r>
              <a:rPr lang="zh-CN" altLang="en-US" sz="2000" dirty="0" smtClean="0"/>
              <a:t>持戒</a:t>
            </a:r>
            <a:r>
              <a:rPr lang="zh-Hans" altLang="en-US" sz="2000" dirty="0" smtClean="0"/>
              <a:t>的</a:t>
            </a:r>
            <a:r>
              <a:rPr lang="zh-Hans" altLang="en-US" sz="2000" dirty="0"/>
              <a:t>善业；</a:t>
            </a:r>
            <a:endParaRPr lang="en-CA" altLang="zh-Hans" sz="2000" dirty="0"/>
          </a:p>
          <a:p>
            <a:pPr lvl="1">
              <a:buFont typeface="Wingdings" pitchFamily="2" charset="2"/>
              <a:buChar char="§"/>
            </a:pPr>
            <a:r>
              <a:rPr lang="zh-Hans" altLang="en-US" sz="2000" dirty="0"/>
              <a:t>第二阶段：思维</a:t>
            </a:r>
            <a:r>
              <a:rPr lang="zh-Hans" altLang="en-US" sz="2000" dirty="0" smtClean="0"/>
              <a:t>不</a:t>
            </a:r>
            <a:r>
              <a:rPr lang="zh-CN" altLang="en-US" sz="2000" dirty="0" smtClean="0"/>
              <a:t>邪淫</a:t>
            </a:r>
            <a:r>
              <a:rPr lang="zh-Hans" altLang="en-US" sz="2000" dirty="0" smtClean="0"/>
              <a:t>、</a:t>
            </a:r>
            <a:r>
              <a:rPr lang="zh-CN" altLang="en-US" sz="2000" dirty="0" smtClean="0"/>
              <a:t>持戒</a:t>
            </a:r>
            <a:r>
              <a:rPr lang="zh-Hans" altLang="en-US" sz="2000" dirty="0" smtClean="0"/>
              <a:t>的果报</a:t>
            </a:r>
            <a:r>
              <a:rPr lang="zh-CN" altLang="en-US" sz="2000" dirty="0" smtClean="0"/>
              <a:t>和功德</a:t>
            </a:r>
            <a:endParaRPr lang="en-CA" altLang="zh-Hans" sz="2000" dirty="0"/>
          </a:p>
          <a:p>
            <a:pPr lvl="1">
              <a:buFont typeface="Wingdings" pitchFamily="2" charset="2"/>
              <a:buChar char="§"/>
            </a:pPr>
            <a:r>
              <a:rPr lang="zh-Hans" altLang="en-US" sz="2000" dirty="0"/>
              <a:t>第三阶段：结合自身，如果往昔有不</a:t>
            </a:r>
            <a:r>
              <a:rPr lang="zh-CN" altLang="en-US" sz="2000" dirty="0"/>
              <a:t>邪淫</a:t>
            </a:r>
            <a:r>
              <a:rPr lang="zh-Hans" altLang="en-US" sz="2000" dirty="0"/>
              <a:t>、</a:t>
            </a:r>
            <a:r>
              <a:rPr lang="zh-CN" altLang="en-US" sz="2000" dirty="0"/>
              <a:t>持戒</a:t>
            </a:r>
            <a:r>
              <a:rPr lang="zh-Hans" altLang="en-US" sz="2000" dirty="0" smtClean="0"/>
              <a:t>的</a:t>
            </a:r>
            <a:r>
              <a:rPr lang="zh-Hans" altLang="en-US" sz="2000" dirty="0"/>
              <a:t>善行，那就继续做；如果没有，则应发誓断</a:t>
            </a:r>
            <a:r>
              <a:rPr lang="zh-Hans" altLang="en-US" sz="2000" dirty="0" smtClean="0"/>
              <a:t>除</a:t>
            </a:r>
            <a:r>
              <a:rPr lang="zh-CN" altLang="en-US" sz="2000" dirty="0" smtClean="0"/>
              <a:t>邪淫</a:t>
            </a:r>
            <a:r>
              <a:rPr lang="zh-Hans" altLang="en-US" sz="2000" dirty="0" smtClean="0"/>
              <a:t>，</a:t>
            </a:r>
            <a:r>
              <a:rPr lang="zh-CN" altLang="en-US" sz="2000" dirty="0" smtClean="0"/>
              <a:t>受持戒律</a:t>
            </a:r>
            <a:r>
              <a:rPr lang="zh-Hans" altLang="en-US" sz="2000" dirty="0" smtClean="0"/>
              <a:t>。</a:t>
            </a:r>
            <a:endParaRPr lang="en-CA" altLang="zh-Hans" sz="2000" dirty="0"/>
          </a:p>
          <a:p>
            <a:pPr>
              <a:buFont typeface="Wingdings" pitchFamily="2" charset="2"/>
              <a:buChar char="§"/>
            </a:pPr>
            <a:r>
              <a:rPr lang="zh-Hans" altLang="en-US" sz="2000" dirty="0"/>
              <a:t>两个结果：</a:t>
            </a:r>
            <a:endParaRPr lang="en-CA" altLang="zh-Hans" sz="2000" dirty="0"/>
          </a:p>
          <a:p>
            <a:pPr lvl="1">
              <a:buFont typeface="Wingdings" pitchFamily="2" charset="2"/>
              <a:buChar char="§"/>
            </a:pPr>
            <a:r>
              <a:rPr lang="zh-Hans" altLang="en-US" sz="2000" dirty="0"/>
              <a:t>第一、坚定因果。有这样的善业，就会有这样的果报；</a:t>
            </a:r>
            <a:endParaRPr lang="en-CA" altLang="zh-Hans" sz="2000" dirty="0"/>
          </a:p>
          <a:p>
            <a:pPr lvl="1">
              <a:buFont typeface="Wingdings" pitchFamily="2" charset="2"/>
              <a:buChar char="§"/>
            </a:pPr>
            <a:r>
              <a:rPr lang="zh-Hans" altLang="en-US" sz="2000" dirty="0"/>
              <a:t>第二、自己是否有过这样的善业，如果没有，就一定要去做，哪怕是很微小的善业都不要忽略。</a:t>
            </a:r>
            <a:endParaRPr lang="en-CA" altLang="zh-Hans" sz="2000" dirty="0"/>
          </a:p>
        </p:txBody>
      </p:sp>
    </p:spTree>
    <p:extLst>
      <p:ext uri="{BB962C8B-B14F-4D97-AF65-F5344CB8AC3E}">
        <p14:creationId xmlns:p14="http://schemas.microsoft.com/office/powerpoint/2010/main" val="2019049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98DF4B19-77C4-0C43-A80E-B6BC3B1253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Hans" altLang="en-US" dirty="0"/>
              <a:t>第一阶段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F9297910-3CB7-3D4E-9DF8-7DB32AF48B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63624" y="4514127"/>
            <a:ext cx="9070848" cy="625135"/>
          </a:xfrm>
        </p:spPr>
        <p:txBody>
          <a:bodyPr>
            <a:normAutofit/>
          </a:bodyPr>
          <a:lstStyle/>
          <a:p>
            <a:r>
              <a:rPr lang="zh-Hans" altLang="en-US" sz="2400" dirty="0"/>
              <a:t>思维什么是十善业中的</a:t>
            </a:r>
            <a:r>
              <a:rPr lang="zh-Hans" altLang="en-US" sz="2400" dirty="0" smtClean="0"/>
              <a:t>不</a:t>
            </a:r>
            <a:r>
              <a:rPr lang="zh-CN" altLang="en-US" sz="2400" dirty="0" smtClean="0"/>
              <a:t>邪淫</a:t>
            </a:r>
            <a:r>
              <a:rPr lang="zh-Hans" altLang="en-US" sz="2400" dirty="0" smtClean="0"/>
              <a:t>，</a:t>
            </a:r>
            <a:r>
              <a:rPr lang="zh-Hans" altLang="en-US" sz="2400" dirty="0"/>
              <a:t>什么</a:t>
            </a:r>
            <a:r>
              <a:rPr lang="zh-Hans" altLang="en-US" sz="2400" dirty="0" smtClean="0"/>
              <a:t>是</a:t>
            </a:r>
            <a:r>
              <a:rPr lang="zh-CN" altLang="en-US" sz="2400" dirty="0"/>
              <a:t>持戒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78880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B0136DC-3181-7B49-9A8F-FC145BC17B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914400"/>
            <a:ext cx="10058400" cy="625033"/>
          </a:xfrm>
        </p:spPr>
        <p:txBody>
          <a:bodyPr>
            <a:normAutofit fontScale="90000"/>
          </a:bodyPr>
          <a:lstStyle/>
          <a:p>
            <a:r>
              <a:rPr lang="zh-CN" altLang="en-US" sz="4400" dirty="0" smtClean="0"/>
              <a:t>邪淫</a:t>
            </a:r>
            <a:r>
              <a:rPr lang="zh-Hans" altLang="en-US" sz="4400" dirty="0" smtClean="0"/>
              <a:t>的</a:t>
            </a:r>
            <a:r>
              <a:rPr lang="zh-Hans" altLang="en-US" sz="4400" dirty="0"/>
              <a:t>含义</a:t>
            </a:r>
            <a:endParaRPr lang="en-US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621597B-35FB-C044-805A-9BBD70FC65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724628"/>
            <a:ext cx="10058400" cy="43104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Hans" altLang="en-US" sz="2400" dirty="0"/>
              <a:t>  </a:t>
            </a:r>
            <a:endParaRPr lang="en-CA" altLang="zh-Hans" sz="2200" dirty="0"/>
          </a:p>
          <a:p>
            <a:pPr>
              <a:buFont typeface="Wingdings" pitchFamily="2" charset="2"/>
              <a:buChar char="§"/>
            </a:pPr>
            <a:r>
              <a:rPr lang="zh-Hans" altLang="en-US" sz="2400" dirty="0"/>
              <a:t>邪淫是针对在家人所要禁止的戒律。</a:t>
            </a:r>
            <a:endParaRPr lang="en-CA" altLang="zh-Hans" sz="2400" dirty="0"/>
          </a:p>
          <a:p>
            <a:pPr>
              <a:buFont typeface="Wingdings" pitchFamily="2" charset="2"/>
              <a:buChar char="§"/>
            </a:pPr>
            <a:r>
              <a:rPr lang="zh-Hans" altLang="en-US" sz="2400" dirty="0"/>
              <a:t>对在家人而言，邪淫是指本来自己有妻子，却对属于他人的女子或者别人的妻子作不净行。</a:t>
            </a:r>
            <a:r>
              <a:rPr lang="zh-CN" altLang="en-US" sz="2400" dirty="0"/>
              <a:t>一般的在家人要断除一切不净行是不现实的，佛陀也没有这样的要求，因此在共同的十不善业中，淫业指的是邪淫，在居士五戒中，淫戒也只是要求断除邪淫。</a:t>
            </a:r>
            <a:r>
              <a:rPr lang="en-US" altLang="zh-CN" sz="2400" dirty="0"/>
              <a:t>—</a:t>
            </a:r>
            <a:r>
              <a:rPr lang="zh-Hans" altLang="en-US" sz="2400" dirty="0"/>
              <a:t> 索达吉堪布</a:t>
            </a:r>
            <a:r>
              <a:rPr lang="en-US" altLang="zh-Hans" sz="2400" dirty="0"/>
              <a:t>《</a:t>
            </a:r>
            <a:r>
              <a:rPr lang="zh-Hans" altLang="en-US" sz="2400" dirty="0"/>
              <a:t>藏传净土法</a:t>
            </a:r>
            <a:r>
              <a:rPr lang="en-US" altLang="zh-Hans" sz="2400" dirty="0"/>
              <a:t>》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79467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居士五戒中邪淫的定义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908313"/>
            <a:ext cx="10058400" cy="43891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Hans" altLang="en-US" dirty="0">
                <a:latin typeface="+mn-ea"/>
              </a:rPr>
              <a:t> </a:t>
            </a:r>
            <a:r>
              <a:rPr lang="zh-CN" altLang="en-US" dirty="0">
                <a:latin typeface="+mn-ea"/>
              </a:rPr>
              <a:t>一般说来，邪淫包含非行境、非处、非境、非时、非量以及非法的行淫等等。</a:t>
            </a:r>
            <a:endParaRPr lang="en-US" dirty="0">
              <a:latin typeface="+mn-ea"/>
            </a:endParaRPr>
          </a:p>
          <a:p>
            <a:pPr marL="731520" lvl="1" indent="-457200">
              <a:buFont typeface="+mj-lt"/>
              <a:buAutoNum type="arabicPeriod"/>
            </a:pPr>
            <a:r>
              <a:rPr lang="zh-CN" altLang="en-US" sz="2000" dirty="0">
                <a:latin typeface="+mn-ea"/>
              </a:rPr>
              <a:t>所谓的</a:t>
            </a:r>
            <a:r>
              <a:rPr lang="zh-CN" altLang="en-US" sz="2000" b="1" u="sng" dirty="0">
                <a:latin typeface="+mn-ea"/>
              </a:rPr>
              <a:t>非行境</a:t>
            </a:r>
            <a:r>
              <a:rPr lang="zh-CN" altLang="en-US" sz="2000" dirty="0">
                <a:latin typeface="+mn-ea"/>
              </a:rPr>
              <a:t>是指与受种族、主人、国王保护的对象以及非法的对境，包括他人的性伴侣，自己的父母、兄弟姊妹、七代以内的亲属，僧尼，别人已经支付了钱财的人以及未成年的少男少女作不净行。</a:t>
            </a:r>
            <a:endParaRPr lang="en-US" sz="2000" dirty="0">
              <a:latin typeface="+mn-ea"/>
            </a:endParaRPr>
          </a:p>
          <a:p>
            <a:pPr marL="731520" lvl="1" indent="-457200">
              <a:buFont typeface="+mj-lt"/>
              <a:buAutoNum type="arabicPeriod"/>
            </a:pPr>
            <a:r>
              <a:rPr lang="zh-CN" altLang="en-US" sz="2000" dirty="0">
                <a:latin typeface="+mn-ea"/>
              </a:rPr>
              <a:t>所谓的</a:t>
            </a:r>
            <a:r>
              <a:rPr lang="zh-CN" altLang="en-US" sz="2000" b="1" u="sng" dirty="0">
                <a:latin typeface="+mn-ea"/>
              </a:rPr>
              <a:t>非处</a:t>
            </a:r>
            <a:r>
              <a:rPr lang="zh-CN" altLang="en-US" sz="2000" dirty="0">
                <a:latin typeface="+mn-ea"/>
              </a:rPr>
              <a:t>是指在除了密处之外的口腔、肛门等非行淫处作不净行。</a:t>
            </a:r>
            <a:endParaRPr lang="en-US" sz="2000" dirty="0">
              <a:latin typeface="+mn-ea"/>
            </a:endParaRPr>
          </a:p>
          <a:p>
            <a:pPr marL="731520" lvl="1" indent="-457200">
              <a:buFont typeface="+mj-lt"/>
              <a:buAutoNum type="arabicPeriod"/>
            </a:pPr>
            <a:r>
              <a:rPr lang="zh-CN" altLang="en-US" sz="2000" dirty="0">
                <a:latin typeface="+mn-ea"/>
              </a:rPr>
              <a:t>所谓的</a:t>
            </a:r>
            <a:r>
              <a:rPr lang="zh-CN" altLang="en-US" sz="2000" b="1" u="sng" dirty="0">
                <a:latin typeface="+mn-ea"/>
              </a:rPr>
              <a:t>非境</a:t>
            </a:r>
            <a:r>
              <a:rPr lang="zh-CN" altLang="en-US" sz="2000" dirty="0">
                <a:latin typeface="+mn-ea"/>
              </a:rPr>
              <a:t>是指在父母、老师、上师以及僧众等附近，三宝所依存在的佛塔、佛像、经书前（包括在佩戴系解脱、佛像、加持品等的情况下），于对方有害的地方（如凹凸不平的地面等等）、有光线的地方以及人群聚集的地方作不净行。</a:t>
            </a:r>
            <a:endParaRPr lang="en-US" sz="2000" dirty="0">
              <a:latin typeface="+mn-ea"/>
            </a:endParaRPr>
          </a:p>
          <a:p>
            <a:pPr marL="731520" lvl="1" indent="-457200">
              <a:buFont typeface="+mj-lt"/>
              <a:buAutoNum type="arabicPeriod"/>
            </a:pPr>
            <a:r>
              <a:rPr lang="zh-CN" altLang="en-US" sz="2000" dirty="0">
                <a:latin typeface="+mn-ea"/>
              </a:rPr>
              <a:t>所谓的</a:t>
            </a:r>
            <a:r>
              <a:rPr lang="zh-CN" altLang="en-US" sz="2000" b="1" u="sng" dirty="0">
                <a:latin typeface="+mn-ea"/>
              </a:rPr>
              <a:t>非时</a:t>
            </a:r>
            <a:r>
              <a:rPr lang="zh-CN" altLang="en-US" sz="2000" dirty="0">
                <a:latin typeface="+mn-ea"/>
              </a:rPr>
              <a:t>是指在白天、受持斋戒日、哺乳期、妊娠期、月经期间、生患不能作不净行的疾病期间、产妇尚未完全康复期间以及伤心忧愁之时作不净行。</a:t>
            </a:r>
            <a:endParaRPr lang="en-US" sz="2000" dirty="0">
              <a:latin typeface="+mn-ea"/>
            </a:endParaRPr>
          </a:p>
          <a:p>
            <a:pPr marL="731520" lvl="1" indent="-457200">
              <a:buFont typeface="+mj-lt"/>
              <a:buAutoNum type="arabicPeriod"/>
            </a:pPr>
            <a:r>
              <a:rPr lang="zh-CN" altLang="en-US" sz="2000" dirty="0">
                <a:latin typeface="+mn-ea"/>
              </a:rPr>
              <a:t>所谓的</a:t>
            </a:r>
            <a:r>
              <a:rPr lang="zh-CN" altLang="en-US" sz="2000" b="1" u="sng" dirty="0">
                <a:latin typeface="+mn-ea"/>
              </a:rPr>
              <a:t>非量</a:t>
            </a:r>
            <a:r>
              <a:rPr lang="zh-CN" altLang="en-US" sz="2000" dirty="0">
                <a:latin typeface="+mn-ea"/>
              </a:rPr>
              <a:t>是指在一夜之内作超过五次以上的不净行。</a:t>
            </a:r>
            <a:endParaRPr lang="en-US" sz="2000" dirty="0">
              <a:latin typeface="+mn-ea"/>
            </a:endParaRPr>
          </a:p>
          <a:p>
            <a:pPr marL="731520" lvl="1" indent="-457200">
              <a:buFont typeface="+mj-lt"/>
              <a:buAutoNum type="arabicPeriod"/>
            </a:pPr>
            <a:r>
              <a:rPr lang="zh-CN" altLang="en-US" sz="2000" dirty="0">
                <a:latin typeface="+mn-ea"/>
              </a:rPr>
              <a:t>所谓的</a:t>
            </a:r>
            <a:r>
              <a:rPr lang="zh-CN" altLang="en-US" sz="2000" b="1" u="sng" dirty="0">
                <a:latin typeface="+mn-ea"/>
              </a:rPr>
              <a:t>非法</a:t>
            </a:r>
            <a:r>
              <a:rPr lang="zh-CN" altLang="en-US" sz="2000" dirty="0">
                <a:latin typeface="+mn-ea"/>
              </a:rPr>
              <a:t>是指通过殴打等强迫手段所作的不净行</a:t>
            </a:r>
            <a:r>
              <a:rPr lang="zh-CN" altLang="en-US" sz="2000" dirty="0" smtClean="0">
                <a:latin typeface="+mn-ea"/>
              </a:rPr>
              <a:t>。</a:t>
            </a:r>
            <a:endParaRPr lang="en-CA" altLang="zh-CN" sz="20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151609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B0136DC-3181-7B49-9A8F-FC145BC17B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914400"/>
            <a:ext cx="10058400" cy="625033"/>
          </a:xfrm>
        </p:spPr>
        <p:txBody>
          <a:bodyPr>
            <a:normAutofit fontScale="90000"/>
          </a:bodyPr>
          <a:lstStyle/>
          <a:p>
            <a:r>
              <a:rPr lang="zh-CN" altLang="en-US" sz="4400" dirty="0" smtClean="0"/>
              <a:t>八关斋戒中的不邪淫（非梵行）</a:t>
            </a:r>
            <a:endParaRPr lang="en-US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621597B-35FB-C044-805A-9BBD70FC65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724628"/>
            <a:ext cx="10058400" cy="431041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CA" altLang="zh-Hans" sz="2200" dirty="0"/>
          </a:p>
          <a:p>
            <a:r>
              <a:rPr lang="zh-CN" altLang="en-US" sz="2400" dirty="0"/>
              <a:t>八关斋戒的邪淫与居士戒的邪淫迥然不同。汉文版的</a:t>
            </a:r>
            <a:r>
              <a:rPr lang="en-US" altLang="zh-CN" sz="2400" dirty="0"/>
              <a:t>《</a:t>
            </a:r>
            <a:r>
              <a:rPr lang="zh-CN" altLang="en-US" sz="2400" dirty="0"/>
              <a:t>佛说八斋经</a:t>
            </a:r>
            <a:r>
              <a:rPr lang="en-US" altLang="zh-CN" sz="2400" dirty="0"/>
              <a:t>》</a:t>
            </a:r>
            <a:r>
              <a:rPr lang="zh-CN" altLang="en-US" sz="2400" dirty="0"/>
              <a:t>中虽然没有讲，但藏文版的此经、密宗的八关斋戒以及其他很多经典当中提到：在守持八关斋戒的时候，不但不能邪淫，不能有非梵行（正常的夫妻生活），甚至连因贪心而故意注视对方都要杜绝</a:t>
            </a:r>
            <a:r>
              <a:rPr lang="zh-CN" altLang="en-US" sz="2400" dirty="0" smtClean="0"/>
              <a:t>。</a:t>
            </a:r>
            <a:endParaRPr lang="en-US" altLang="zh-CN" sz="2400" dirty="0" smtClean="0"/>
          </a:p>
          <a:p>
            <a:endParaRPr lang="en-US" altLang="zh-CN" sz="2400" dirty="0" smtClean="0"/>
          </a:p>
          <a:p>
            <a:r>
              <a:rPr lang="zh-CN" altLang="en-US" sz="2400" dirty="0"/>
              <a:t>出家人不要说不能</a:t>
            </a:r>
            <a:r>
              <a:rPr lang="zh-CN" altLang="en-US" sz="2400" dirty="0" smtClean="0"/>
              <a:t>作不</a:t>
            </a:r>
            <a:r>
              <a:rPr lang="zh-CN" altLang="en-US" sz="2400" dirty="0"/>
              <a:t>净行，甚至以贪心眼看、手触女人都是不</a:t>
            </a:r>
            <a:r>
              <a:rPr lang="zh-CN" altLang="en-US" sz="2400" dirty="0" smtClean="0"/>
              <a:t>允许</a:t>
            </a:r>
            <a:r>
              <a:rPr lang="zh-CN" altLang="en-US" sz="2400" dirty="0"/>
              <a:t>的</a:t>
            </a:r>
            <a:r>
              <a:rPr lang="zh-CN" altLang="en-US" sz="2400" dirty="0" smtClean="0"/>
              <a:t>。</a:t>
            </a:r>
            <a:endParaRPr lang="en-US" altLang="zh-CN" sz="2400" dirty="0" smtClean="0"/>
          </a:p>
          <a:p>
            <a:pPr marL="0" indent="0">
              <a:buNone/>
            </a:pPr>
            <a:r>
              <a:rPr lang="en-US" altLang="zh-CN" sz="2400" dirty="0" smtClean="0"/>
              <a:t>   --《</a:t>
            </a:r>
            <a:r>
              <a:rPr lang="zh-CN" altLang="en-US" sz="2400" dirty="0" smtClean="0"/>
              <a:t>藏传净土法</a:t>
            </a:r>
            <a:r>
              <a:rPr lang="en-US" altLang="zh-CN" sz="2400" dirty="0" smtClean="0"/>
              <a:t>》</a:t>
            </a:r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3047700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98DF4B19-77C4-0C43-A80E-B6BC3B1253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Hans" altLang="en-US" dirty="0"/>
              <a:t>第二阶段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F9297910-3CB7-3D4E-9DF8-7DB32AF48B0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Hans" altLang="en-US" sz="2400" dirty="0"/>
              <a:t>思维</a:t>
            </a:r>
            <a:r>
              <a:rPr lang="zh-Hans" altLang="en-US" sz="2400" dirty="0" smtClean="0"/>
              <a:t>不</a:t>
            </a:r>
            <a:r>
              <a:rPr lang="zh-CN" altLang="en-US" sz="2400" dirty="0" smtClean="0"/>
              <a:t>邪淫</a:t>
            </a:r>
            <a:r>
              <a:rPr lang="zh-Hans" altLang="en-US" sz="2400" dirty="0" smtClean="0"/>
              <a:t>和</a:t>
            </a:r>
            <a:r>
              <a:rPr lang="zh-CN" altLang="en-US" sz="2400" dirty="0" smtClean="0"/>
              <a:t>持戒</a:t>
            </a:r>
            <a:r>
              <a:rPr lang="zh-Hans" altLang="en-US" sz="2400" dirty="0" smtClean="0"/>
              <a:t>的</a:t>
            </a:r>
            <a:r>
              <a:rPr lang="zh-Hans" altLang="en-US" sz="2400" dirty="0"/>
              <a:t>果报、功德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29276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Hans" altLang="en-US" dirty="0"/>
              <a:t>邪淫的果报：</a:t>
            </a:r>
            <a:r>
              <a:rPr lang="en-CA" altLang="zh-Hans" dirty="0"/>
              <a:t/>
            </a:r>
            <a:br>
              <a:rPr lang="en-CA" altLang="zh-Hans" dirty="0"/>
            </a:b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zh-Hans" altLang="en-US" sz="2000" dirty="0" smtClean="0"/>
              <a:t>异</a:t>
            </a:r>
            <a:r>
              <a:rPr lang="zh-Hans" altLang="en-US" sz="2000" dirty="0"/>
              <a:t>熟果：根据动机，分别堕入三恶趣，重者转生到铁柱山地狱或不净淤泥中，或转为女人胎中的寄生虫；</a:t>
            </a:r>
            <a:endParaRPr lang="en-CA" altLang="zh-Hans" sz="2000" dirty="0"/>
          </a:p>
          <a:p>
            <a:pPr lvl="1"/>
            <a:r>
              <a:rPr lang="zh-Hans" altLang="en-US" sz="2000" dirty="0"/>
              <a:t>感受等流果：设得人身，也将感受妻子遭人强抢，或者妻子不称心意、妻子行偷盗、性情恶劣，夫妻如仇敌相遇一般的果报；</a:t>
            </a:r>
            <a:endParaRPr lang="en-CA" altLang="zh-Hans" sz="2000" dirty="0"/>
          </a:p>
          <a:p>
            <a:pPr lvl="1"/>
            <a:r>
              <a:rPr lang="zh-Hans" altLang="en-US" sz="2000" dirty="0"/>
              <a:t>同行等流果：生生世世对女人贪得无厌，喜欢邪淫，或转生为鸡等贪心强烈的旁生；</a:t>
            </a:r>
            <a:endParaRPr lang="en-CA" altLang="zh-Hans" sz="2000" dirty="0"/>
          </a:p>
          <a:p>
            <a:pPr lvl="1"/>
            <a:r>
              <a:rPr lang="zh-Hans" altLang="en-US" sz="2000" dirty="0"/>
              <a:t>增上果：所居之处就是臭气熏天的粪坑、污秽不堪的淤泥等令人恶心的地点；</a:t>
            </a:r>
            <a:endParaRPr lang="en-CA" altLang="zh-Hans" sz="2000" dirty="0"/>
          </a:p>
          <a:p>
            <a:pPr lvl="1"/>
            <a:r>
              <a:rPr lang="zh-Hans" altLang="en-US" sz="2000" dirty="0"/>
              <a:t>士用果：所造恶业与日俱增，世世代代辗转延续漫漫无边的痛苦，恶业越来越向上增长，依此终将漂泊在茫茫无际的轮回之中。</a:t>
            </a:r>
            <a:endParaRPr lang="en-US" sz="2000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188836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B0136DC-3181-7B49-9A8F-FC145BC17B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914400"/>
            <a:ext cx="10058400" cy="810228"/>
          </a:xfrm>
        </p:spPr>
        <p:txBody>
          <a:bodyPr>
            <a:normAutofit/>
          </a:bodyPr>
          <a:lstStyle/>
          <a:p>
            <a:r>
              <a:rPr lang="zh-Hans" altLang="en-US" sz="4400" dirty="0" smtClean="0"/>
              <a:t>不</a:t>
            </a:r>
            <a:r>
              <a:rPr lang="zh-CN" altLang="en-US" sz="4400" dirty="0" smtClean="0"/>
              <a:t>邪淫</a:t>
            </a:r>
            <a:r>
              <a:rPr lang="zh-Hans" altLang="en-US" sz="4400" dirty="0" smtClean="0"/>
              <a:t>的</a:t>
            </a:r>
            <a:r>
              <a:rPr lang="zh-Hans" altLang="en-US" sz="4400" dirty="0"/>
              <a:t>果报</a:t>
            </a:r>
            <a:endParaRPr lang="en-US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621597B-35FB-C044-805A-9BBD70FC65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2199190"/>
            <a:ext cx="10058400" cy="3835850"/>
          </a:xfrm>
        </p:spPr>
        <p:txBody>
          <a:bodyPr>
            <a:normAutofit/>
          </a:bodyPr>
          <a:lstStyle/>
          <a:p>
            <a:r>
              <a:rPr lang="zh-Hans" altLang="en-US" sz="2400" dirty="0"/>
              <a:t>异熟果：转生在相应的三善趣中；</a:t>
            </a:r>
            <a:endParaRPr lang="en-CA" altLang="zh-Hans" sz="2400" dirty="0"/>
          </a:p>
          <a:p>
            <a:r>
              <a:rPr lang="zh-Hans" altLang="en-US" sz="2400" dirty="0"/>
              <a:t>感受等流果</a:t>
            </a:r>
            <a:r>
              <a:rPr lang="zh-Hans" altLang="en-US" sz="2400" dirty="0" smtClean="0"/>
              <a:t>：</a:t>
            </a:r>
            <a:r>
              <a:rPr lang="zh-CN" altLang="en-US" sz="2400" dirty="0" smtClean="0"/>
              <a:t>夫妻美满，怨敌鲜少</a:t>
            </a:r>
            <a:r>
              <a:rPr lang="zh-Hans" altLang="en-US" sz="2400" dirty="0" smtClean="0"/>
              <a:t>；</a:t>
            </a:r>
            <a:endParaRPr lang="en-CA" altLang="zh-Hans" sz="2400" dirty="0"/>
          </a:p>
          <a:p>
            <a:r>
              <a:rPr lang="zh-Hans" altLang="en-US" sz="2400" dirty="0"/>
              <a:t>同行等流果：生生世世</a:t>
            </a:r>
            <a:r>
              <a:rPr lang="zh-Hans" altLang="en-US" sz="2400" dirty="0" smtClean="0"/>
              <a:t>不</a:t>
            </a:r>
            <a:r>
              <a:rPr lang="zh-CN" altLang="en-US" sz="2400" dirty="0" smtClean="0"/>
              <a:t>邪淫</a:t>
            </a:r>
            <a:r>
              <a:rPr lang="zh-Hans" altLang="en-US" sz="2400" dirty="0" smtClean="0"/>
              <a:t>，</a:t>
            </a:r>
            <a:r>
              <a:rPr lang="zh-Hans" altLang="en-US" sz="2400" dirty="0"/>
              <a:t>喜</a:t>
            </a:r>
            <a:r>
              <a:rPr lang="zh-Hans" altLang="en-US" sz="2400" dirty="0" smtClean="0"/>
              <a:t>欢</a:t>
            </a:r>
            <a:r>
              <a:rPr lang="zh-CN" altLang="en-US" sz="2400" dirty="0" smtClean="0"/>
              <a:t>持戒</a:t>
            </a:r>
            <a:r>
              <a:rPr lang="zh-Hans" altLang="en-US" sz="2400" dirty="0" smtClean="0"/>
              <a:t>，</a:t>
            </a:r>
            <a:r>
              <a:rPr lang="zh-Hans" altLang="en-US" sz="2400" dirty="0"/>
              <a:t>并且善举蒸蒸日上；</a:t>
            </a:r>
            <a:endParaRPr lang="en-CA" altLang="zh-Hans" sz="2400" dirty="0"/>
          </a:p>
          <a:p>
            <a:r>
              <a:rPr lang="zh-Hans" altLang="en-US" sz="2400" dirty="0"/>
              <a:t>增上果：成熟在外境上，</a:t>
            </a:r>
            <a:r>
              <a:rPr lang="zh-Hans" altLang="en-US" sz="2400" dirty="0" smtClean="0"/>
              <a:t>与</a:t>
            </a:r>
            <a:r>
              <a:rPr lang="zh-CN" altLang="en-US" sz="2400" dirty="0"/>
              <a:t>邪淫</a:t>
            </a:r>
            <a:r>
              <a:rPr lang="zh-Hans" altLang="en-US" sz="2400" dirty="0" smtClean="0"/>
              <a:t>的</a:t>
            </a:r>
            <a:r>
              <a:rPr lang="zh-Hans" altLang="en-US" sz="2400" dirty="0"/>
              <a:t>果报恰恰相反，具足圆满的功德；</a:t>
            </a:r>
            <a:endParaRPr lang="en-CA" altLang="zh-Hans" sz="2400" dirty="0"/>
          </a:p>
          <a:p>
            <a:r>
              <a:rPr lang="zh-Hans" altLang="en-US" sz="2400" dirty="0"/>
              <a:t>士用果：所做的任何善业都会突飞猛进地增长，福德接连不断涌现。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46719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不邪淫</a:t>
            </a:r>
            <a:r>
              <a:rPr lang="en-US" altLang="zh-CN" dirty="0" smtClean="0"/>
              <a:t>-</a:t>
            </a:r>
            <a:r>
              <a:rPr lang="zh-CN" altLang="en-US" dirty="0" smtClean="0"/>
              <a:t>持戒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103120"/>
            <a:ext cx="10058400" cy="2842591"/>
          </a:xfrm>
        </p:spPr>
        <p:txBody>
          <a:bodyPr>
            <a:normAutofit/>
          </a:bodyPr>
          <a:lstStyle/>
          <a:p>
            <a:r>
              <a:rPr lang="zh-Hans" altLang="en-US" sz="2400" dirty="0"/>
              <a:t>学习索达吉堪布上师讲座</a:t>
            </a:r>
            <a:r>
              <a:rPr lang="en-US" altLang="zh-Hans" sz="2400" dirty="0"/>
              <a:t>《</a:t>
            </a:r>
            <a:r>
              <a:rPr lang="zh-Hans" altLang="en-US" sz="2400" dirty="0"/>
              <a:t>藏传净土法</a:t>
            </a:r>
            <a:r>
              <a:rPr lang="en-US" altLang="zh-Hans" sz="2400" dirty="0"/>
              <a:t>》</a:t>
            </a:r>
            <a:r>
              <a:rPr lang="zh-Hans" altLang="en-US" sz="2400" dirty="0"/>
              <a:t>第</a:t>
            </a:r>
            <a:r>
              <a:rPr lang="en-US" altLang="zh-Hans" sz="2400" dirty="0" smtClean="0"/>
              <a:t>8</a:t>
            </a:r>
            <a:r>
              <a:rPr lang="en-US" altLang="zh-CN" sz="2400" dirty="0" smtClean="0"/>
              <a:t>4</a:t>
            </a:r>
            <a:r>
              <a:rPr lang="zh-Hans" altLang="en-US" sz="2400" dirty="0" smtClean="0"/>
              <a:t>课</a:t>
            </a:r>
            <a:r>
              <a:rPr lang="zh-Hans" altLang="en-US" sz="2400" dirty="0"/>
              <a:t>节</a:t>
            </a:r>
            <a:r>
              <a:rPr lang="zh-Hans" altLang="en-US" sz="2400" dirty="0" smtClean="0"/>
              <a:t>选</a:t>
            </a:r>
            <a:endParaRPr lang="en-US" altLang="zh-Hans" sz="2400" dirty="0" smtClean="0"/>
          </a:p>
          <a:p>
            <a:r>
              <a:rPr lang="en-CA" altLang="zh-Hans" sz="2400" dirty="0" smtClean="0">
                <a:solidFill>
                  <a:srgbClr val="0070C0"/>
                </a:solidFill>
              </a:rPr>
              <a:t>https</a:t>
            </a:r>
            <a:r>
              <a:rPr lang="en-CA" altLang="zh-Hans" sz="2400" dirty="0">
                <a:solidFill>
                  <a:srgbClr val="0070C0"/>
                </a:solidFill>
              </a:rPr>
              <a:t>://www.zhibeifw.com/vp/zcjtfjj-d84k/</a:t>
            </a:r>
            <a:endParaRPr lang="en-CA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032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B0136DC-3181-7B49-9A8F-FC145BC17B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914400"/>
            <a:ext cx="10058400" cy="810228"/>
          </a:xfrm>
        </p:spPr>
        <p:txBody>
          <a:bodyPr>
            <a:normAutofit/>
          </a:bodyPr>
          <a:lstStyle/>
          <a:p>
            <a:r>
              <a:rPr lang="zh-CN" altLang="en-US" sz="4400" dirty="0" smtClean="0"/>
              <a:t>持戒的含义和必要性</a:t>
            </a:r>
            <a:endParaRPr lang="en-US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621597B-35FB-C044-805A-9BBD70FC65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2199190"/>
            <a:ext cx="10058400" cy="3835850"/>
          </a:xfrm>
        </p:spPr>
        <p:txBody>
          <a:bodyPr>
            <a:normAutofit lnSpcReduction="10000"/>
          </a:bodyPr>
          <a:lstStyle/>
          <a:p>
            <a:r>
              <a:rPr lang="zh-CN" altLang="en-US" sz="2400" dirty="0"/>
              <a:t>持戒</a:t>
            </a:r>
            <a:r>
              <a:rPr lang="zh-CN" altLang="en-US" sz="2400" dirty="0" smtClean="0"/>
              <a:t>：所</a:t>
            </a:r>
            <a:r>
              <a:rPr lang="zh-CN" altLang="en-US" sz="2400" dirty="0"/>
              <a:t>谓的持戒，一般是指守持居士戒以上</a:t>
            </a:r>
            <a:r>
              <a:rPr lang="zh-CN" altLang="en-US" sz="2400" dirty="0" smtClean="0"/>
              <a:t>的别</a:t>
            </a:r>
            <a:r>
              <a:rPr lang="zh-CN" altLang="en-US" sz="2400" dirty="0"/>
              <a:t>解脱戒，但在此处而言，则是指不但不邪淫</a:t>
            </a:r>
            <a:r>
              <a:rPr lang="zh-CN" altLang="en-US" sz="2400" dirty="0" smtClean="0"/>
              <a:t>，还</a:t>
            </a:r>
            <a:r>
              <a:rPr lang="zh-CN" altLang="en-US" sz="2400" dirty="0"/>
              <a:t>要守持梵净行</a:t>
            </a:r>
            <a:r>
              <a:rPr lang="zh-CN" altLang="en-US" sz="2400" dirty="0" smtClean="0"/>
              <a:t>。</a:t>
            </a:r>
            <a:endParaRPr lang="en-US" altLang="zh-CN" sz="2400" dirty="0"/>
          </a:p>
          <a:p>
            <a:r>
              <a:rPr lang="en-US" altLang="zh-CN" sz="2400" dirty="0" smtClean="0"/>
              <a:t>《</a:t>
            </a:r>
            <a:r>
              <a:rPr lang="zh-CN" altLang="en-US" sz="2400" dirty="0"/>
              <a:t>中观四百论</a:t>
            </a:r>
            <a:r>
              <a:rPr lang="en-US" altLang="zh-CN" sz="2400" dirty="0" smtClean="0"/>
              <a:t>》</a:t>
            </a:r>
            <a:r>
              <a:rPr lang="zh-CN" altLang="en-US" sz="2400" dirty="0" smtClean="0"/>
              <a:t>云</a:t>
            </a:r>
            <a:r>
              <a:rPr lang="zh-CN" altLang="en-US" sz="2400" dirty="0"/>
              <a:t>：“尸罗生善趣，正见得涅槃。”如果没有</a:t>
            </a:r>
            <a:r>
              <a:rPr lang="zh-CN" altLang="en-US" sz="2400" dirty="0" smtClean="0"/>
              <a:t>守持</a:t>
            </a:r>
            <a:r>
              <a:rPr lang="zh-CN" altLang="en-US" sz="2400" dirty="0"/>
              <a:t>清净的戒律，连善趣的身份都得不到，更</a:t>
            </a:r>
            <a:r>
              <a:rPr lang="zh-CN" altLang="en-US" sz="2400" dirty="0" smtClean="0"/>
              <a:t>何况</a:t>
            </a:r>
            <a:r>
              <a:rPr lang="zh-CN" altLang="en-US" sz="2400" dirty="0"/>
              <a:t>说获得解脱呢</a:t>
            </a:r>
            <a:r>
              <a:rPr lang="zh-CN" altLang="en-US" sz="2400" dirty="0" smtClean="0"/>
              <a:t>？</a:t>
            </a:r>
            <a:endParaRPr lang="en-US" altLang="zh-CN" sz="2400" dirty="0" smtClean="0"/>
          </a:p>
          <a:p>
            <a:r>
              <a:rPr lang="en-US" altLang="zh-CN" sz="2400" dirty="0"/>
              <a:t>《</a:t>
            </a:r>
            <a:r>
              <a:rPr lang="zh-CN" altLang="en-US" sz="2400" dirty="0"/>
              <a:t>亲友书</a:t>
            </a:r>
            <a:r>
              <a:rPr lang="en-US" altLang="zh-CN" sz="2400" dirty="0"/>
              <a:t>》</a:t>
            </a:r>
            <a:r>
              <a:rPr lang="zh-CN" altLang="en-US" sz="2400" dirty="0"/>
              <a:t>中说：“戒如动静之大地，一</a:t>
            </a:r>
            <a:r>
              <a:rPr lang="zh-CN" altLang="en-US" sz="2400" dirty="0" smtClean="0"/>
              <a:t>切功</a:t>
            </a:r>
            <a:r>
              <a:rPr lang="zh-CN" altLang="en-US" sz="2400" dirty="0"/>
              <a:t>德之根本。”戒律就像大地一样，如果没有</a:t>
            </a:r>
            <a:r>
              <a:rPr lang="zh-CN" altLang="en-US" sz="2400" dirty="0" smtClean="0"/>
              <a:t>大地</a:t>
            </a:r>
            <a:r>
              <a:rPr lang="zh-CN" altLang="en-US" sz="2400" dirty="0"/>
              <a:t>，万物都不能生存，如果一个人相续中连</a:t>
            </a:r>
            <a:r>
              <a:rPr lang="zh-CN" altLang="en-US" sz="2400" dirty="0" smtClean="0"/>
              <a:t>一分</a:t>
            </a:r>
            <a:r>
              <a:rPr lang="zh-CN" altLang="en-US" sz="2400" dirty="0"/>
              <a:t>戒律</a:t>
            </a:r>
            <a:r>
              <a:rPr lang="zh-CN" altLang="en-US" sz="2400" dirty="0" smtClean="0"/>
              <a:t>都不</a:t>
            </a:r>
            <a:r>
              <a:rPr lang="zh-CN" altLang="en-US" sz="2400" dirty="0"/>
              <a:t>具足，要想转生善趣或者获得解</a:t>
            </a:r>
            <a:r>
              <a:rPr lang="zh-CN" altLang="en-US" sz="2400" dirty="0" smtClean="0"/>
              <a:t>脱</a:t>
            </a:r>
            <a:r>
              <a:rPr lang="zh-CN" altLang="en-US" sz="2400" dirty="0"/>
              <a:t>也是非常困难</a:t>
            </a:r>
            <a:r>
              <a:rPr lang="zh-CN" altLang="en-US" sz="2400" dirty="0" smtClean="0"/>
              <a:t>的。</a:t>
            </a:r>
            <a:endParaRPr lang="en-US" altLang="zh-CN" sz="2400" dirty="0" smtClean="0"/>
          </a:p>
          <a:p>
            <a:endParaRPr lang="en-US" altLang="zh-CN" sz="2400" dirty="0" smtClean="0"/>
          </a:p>
          <a:p>
            <a:r>
              <a:rPr lang="zh-CN" altLang="en-US" sz="2400" dirty="0"/>
              <a:t>思</a:t>
            </a:r>
            <a:r>
              <a:rPr lang="zh-CN" altLang="en-US" sz="2400" dirty="0" smtClean="0"/>
              <a:t>考：下一世获得暇满人身的三个条件是什么？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41262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DD8C14E-A186-254E-9ADF-97F6AD911C2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Hans" altLang="en-US" dirty="0"/>
              <a:t>十善业之</a:t>
            </a:r>
            <a:r>
              <a:rPr lang="zh-Hans" altLang="en-US" dirty="0" smtClean="0"/>
              <a:t>不</a:t>
            </a:r>
            <a:r>
              <a:rPr lang="zh-CN" altLang="en-US" dirty="0" smtClean="0"/>
              <a:t>邪淫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BC9FF075-7A11-1C45-8BA3-F478E4F733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46834" y="4317358"/>
            <a:ext cx="9294472" cy="1122743"/>
          </a:xfrm>
        </p:spPr>
        <p:txBody>
          <a:bodyPr>
            <a:normAutofit/>
          </a:bodyPr>
          <a:lstStyle/>
          <a:p>
            <a:endParaRPr lang="en-CA" altLang="zh-Hans" dirty="0"/>
          </a:p>
          <a:p>
            <a:r>
              <a:rPr lang="zh-Hans" altLang="en-US" sz="2200" dirty="0"/>
              <a:t>慧灯禅修二班</a:t>
            </a:r>
            <a:endParaRPr lang="en-CA" altLang="zh-Hans" sz="2200" dirty="0"/>
          </a:p>
          <a:p>
            <a:r>
              <a:rPr lang="en-US" altLang="zh-Hans" sz="2200" dirty="0" smtClean="0"/>
              <a:t>2018-08-</a:t>
            </a:r>
            <a:r>
              <a:rPr lang="en-US" altLang="zh-CN" sz="2200" dirty="0" smtClean="0"/>
              <a:t>10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327168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C5F55089-BE29-B648-B041-0E788B0C7AD1}"/>
              </a:ext>
            </a:extLst>
          </p:cNvPr>
          <p:cNvSpPr txBox="1"/>
          <p:nvPr/>
        </p:nvSpPr>
        <p:spPr>
          <a:xfrm>
            <a:off x="1457739" y="1484243"/>
            <a:ext cx="9570720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 smtClean="0"/>
              <a:t>关</a:t>
            </a:r>
            <a:r>
              <a:rPr lang="zh-CN" altLang="en-US" sz="2000" dirty="0"/>
              <a:t>于守持五戒的功德，在经书中的教证可谓卷帙浩繁，此处无法</a:t>
            </a:r>
            <a:r>
              <a:rPr lang="zh-CN" altLang="en-US" sz="2000" dirty="0" smtClean="0"/>
              <a:t>一一列</a:t>
            </a:r>
            <a:r>
              <a:rPr lang="zh-CN" altLang="en-US" sz="2000" dirty="0"/>
              <a:t>举，归纳而言，则可分为现世的功德与来世的功德</a:t>
            </a:r>
            <a:r>
              <a:rPr lang="zh-CN" altLang="en-US" sz="2000" dirty="0" smtClean="0"/>
              <a:t>。</a:t>
            </a:r>
            <a:endParaRPr lang="en-US" altLang="zh-CN" sz="2000" dirty="0" smtClean="0"/>
          </a:p>
          <a:p>
            <a:endParaRPr lang="zh-CN" altLang="en-US" sz="2000" dirty="0"/>
          </a:p>
          <a:p>
            <a:r>
              <a:rPr lang="zh-CN" altLang="en-US" sz="2000" dirty="0"/>
              <a:t>现世的功德为：如果现世当中没有戒律，就不会有禅定；如果没有禅定，就不会有智慧；如果没有智慧，就无法断除烦恼、获得解脱</a:t>
            </a:r>
            <a:r>
              <a:rPr lang="zh-CN" altLang="en-US" sz="2000" dirty="0" smtClean="0"/>
              <a:t>。</a:t>
            </a:r>
            <a:endParaRPr lang="en-US" altLang="zh-CN" sz="2000" dirty="0" smtClean="0"/>
          </a:p>
          <a:p>
            <a:endParaRPr lang="zh-CN" altLang="en-US" sz="2000" dirty="0"/>
          </a:p>
          <a:p>
            <a:r>
              <a:rPr lang="zh-CN" altLang="en-US" sz="2000" dirty="0"/>
              <a:t>来世的功德为：</a:t>
            </a:r>
            <a:r>
              <a:rPr lang="en-US" altLang="zh-CN" sz="2000" dirty="0"/>
              <a:t>《</a:t>
            </a:r>
            <a:r>
              <a:rPr lang="zh-CN" altLang="en-US" sz="2000" dirty="0"/>
              <a:t>等持王经</a:t>
            </a:r>
            <a:r>
              <a:rPr lang="en-US" altLang="zh-CN" sz="2000" dirty="0"/>
              <a:t>》</a:t>
            </a:r>
            <a:r>
              <a:rPr lang="zh-CN" altLang="en-US" sz="2000" dirty="0"/>
              <a:t>云：“经恒沙数劫，无量诸佛前，供养诸幢幡，灯幔饮食等。若于正法坏，佛教将灭时，日夜持一戒，其福胜于彼。”也就是说，在恒河沙数的大劫中，每天以充满三千大千世界的胜幢、饮食、黄金、白银等宝物供养诸佛菩萨，其功德也不能与在末法时代一昼夜中受持一条戒的功德相比</a:t>
            </a:r>
            <a:r>
              <a:rPr lang="zh-CN" altLang="en-US" sz="2000" dirty="0" smtClean="0"/>
              <a:t>。</a:t>
            </a:r>
            <a:endParaRPr lang="en-US" altLang="zh-CN" sz="2000" dirty="0" smtClean="0"/>
          </a:p>
          <a:p>
            <a:endParaRPr lang="zh-CN" altLang="en-US" sz="2000" dirty="0"/>
          </a:p>
          <a:p>
            <a:r>
              <a:rPr lang="zh-CN" altLang="en-US" sz="2000" dirty="0"/>
              <a:t>佛经中还说过，某人在佛陀住世时，出家受比丘戒长达五百年，并始终保持戒体的纤尘不染。但是，如果有人在人类烦恼极其粗大的末法时期，在二十四小时内仅仅守持一条戒的功德，也远远胜过前者。这里所说的戒，并不仅仅指出家人的戒，也包括在家人的戒</a:t>
            </a:r>
            <a:r>
              <a:rPr lang="zh-CN" altLang="en-US" sz="2000" dirty="0" smtClean="0"/>
              <a:t>。</a:t>
            </a:r>
            <a:r>
              <a:rPr lang="en-US" altLang="zh-CN" sz="2400" dirty="0" smtClean="0"/>
              <a:t>  </a:t>
            </a:r>
            <a:r>
              <a:rPr lang="en-US" altLang="zh-CN" sz="2000" dirty="0" smtClean="0"/>
              <a:t>--</a:t>
            </a:r>
            <a:r>
              <a:rPr lang="zh-CN" altLang="en-US" sz="2000" dirty="0" smtClean="0"/>
              <a:t>慧灯之光</a:t>
            </a:r>
            <a:r>
              <a:rPr lang="en-US" altLang="zh-CN" sz="2000" dirty="0" smtClean="0"/>
              <a:t>《</a:t>
            </a:r>
            <a:r>
              <a:rPr lang="zh-CN" altLang="en-US" sz="2000" dirty="0" smtClean="0"/>
              <a:t>居士五戒</a:t>
            </a:r>
            <a:r>
              <a:rPr lang="en-US" altLang="zh-CN" sz="2000" dirty="0" smtClean="0"/>
              <a:t>》</a:t>
            </a:r>
            <a:endParaRPr lang="zh-CN" altLang="en-US" sz="2000" dirty="0"/>
          </a:p>
        </p:txBody>
      </p:sp>
      <p:sp>
        <p:nvSpPr>
          <p:cNvPr id="3" name="TextBox 2"/>
          <p:cNvSpPr txBox="1"/>
          <p:nvPr/>
        </p:nvSpPr>
        <p:spPr>
          <a:xfrm>
            <a:off x="1457739" y="620202"/>
            <a:ext cx="629478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dirty="0"/>
              <a:t>持戒的功德</a:t>
            </a:r>
            <a:r>
              <a:rPr lang="zh-CN" altLang="en-US" sz="4400" dirty="0" smtClean="0"/>
              <a:t>：</a:t>
            </a:r>
            <a:endParaRPr lang="en-US" altLang="zh-CN" sz="4400" dirty="0"/>
          </a:p>
        </p:txBody>
      </p:sp>
    </p:spTree>
    <p:extLst>
      <p:ext uri="{BB962C8B-B14F-4D97-AF65-F5344CB8AC3E}">
        <p14:creationId xmlns:p14="http://schemas.microsoft.com/office/powerpoint/2010/main" val="3224858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34602" y="2401295"/>
            <a:ext cx="873053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/>
              <a:t>受持一条戒的居士称为一戒居士；受持两条戒的居士称为二戒居士；受持三条戒的居士称为多戒居士；受持四条戒的居士，名称上也称为多戒居士；受持五条戒的居士，就是圆满居士。受持的戒条越多，资粮积累得越快，断除罪业的力量也越强。比如说，虽然受持三条戒与受持四条戒都称为多戒居士，但实际的意义却有着天壤之别。因此，受戒肯定是多多益善，我们应当尽可能地多受一些戒条</a:t>
            </a:r>
            <a:r>
              <a:rPr lang="zh-CN" altLang="en-US" sz="2000" dirty="0" smtClean="0"/>
              <a:t>。</a:t>
            </a:r>
            <a:endParaRPr lang="en-US" altLang="zh-CN" sz="2000" dirty="0" smtClean="0"/>
          </a:p>
          <a:p>
            <a:endParaRPr lang="en-US" altLang="zh-CN" sz="2000" dirty="0"/>
          </a:p>
          <a:p>
            <a:pPr algn="r"/>
            <a:r>
              <a:rPr lang="en-US" altLang="zh-CN" sz="2000" dirty="0" smtClean="0"/>
              <a:t>--《</a:t>
            </a:r>
            <a:r>
              <a:rPr lang="zh-CN" altLang="en-US" sz="2000" dirty="0" smtClean="0"/>
              <a:t>居士五戒</a:t>
            </a:r>
            <a:r>
              <a:rPr lang="en-US" altLang="zh-CN" sz="2000" dirty="0" smtClean="0"/>
              <a:t>》</a:t>
            </a:r>
          </a:p>
          <a:p>
            <a:endParaRPr lang="en-US" sz="2000" dirty="0"/>
          </a:p>
          <a:p>
            <a:endParaRPr lang="en-CA" sz="2000" dirty="0"/>
          </a:p>
        </p:txBody>
      </p:sp>
    </p:spTree>
    <p:extLst>
      <p:ext uri="{BB962C8B-B14F-4D97-AF65-F5344CB8AC3E}">
        <p14:creationId xmlns:p14="http://schemas.microsoft.com/office/powerpoint/2010/main" val="3136252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0362" y="914400"/>
            <a:ext cx="8889558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/>
              <a:t>上师教言 鼓励受戒</a:t>
            </a:r>
            <a:endParaRPr lang="en-US" altLang="zh-CN" sz="2800" dirty="0" smtClean="0"/>
          </a:p>
          <a:p>
            <a:endParaRPr lang="en-US" altLang="zh-CN" dirty="0" smtClean="0"/>
          </a:p>
          <a:p>
            <a:r>
              <a:rPr lang="zh-CN" altLang="en-US" sz="2000" dirty="0" smtClean="0"/>
              <a:t>在</a:t>
            </a:r>
            <a:r>
              <a:rPr lang="zh-CN" altLang="en-US" sz="2000" dirty="0"/>
              <a:t>现代社会，由于世人观念的逐步开放，在邪淫方面的问题也越来越严重，从政界要人到平民百姓，从大亨富贾到电影明星，各个阶层都有人卷入性丑闻的风波，无以数计的家庭都遭到了婚外恋的沉重打击，即使处于热恋期的情侣，也是互相猜忌、貌合神离</a:t>
            </a:r>
            <a:r>
              <a:rPr lang="en-US" altLang="zh-CN" sz="2000" dirty="0" smtClean="0"/>
              <a:t>……</a:t>
            </a:r>
          </a:p>
          <a:p>
            <a:endParaRPr lang="en-US" altLang="zh-CN" sz="2000" dirty="0"/>
          </a:p>
          <a:p>
            <a:r>
              <a:rPr lang="zh-CN" altLang="en-US" sz="2000" dirty="0"/>
              <a:t>虽然在佛陀住世之时，并没有如此猖獗的、涉及家庭伦理道德方面的社会问题，但佛陀却以其远见卓识预知到了这一点，并为在家佛教徒制定了这一戒规。这一戒规的制定，使很多重视因果、渴求解脱的佛教徒避免了因此而造成的家庭破碎、妻离子散</a:t>
            </a:r>
            <a:r>
              <a:rPr lang="zh-CN" altLang="en-US" sz="2000" dirty="0" smtClean="0"/>
              <a:t>。</a:t>
            </a:r>
            <a:endParaRPr lang="en-US" altLang="zh-CN" sz="2000" dirty="0" smtClean="0"/>
          </a:p>
          <a:p>
            <a:endParaRPr lang="zh-CN" altLang="en-US" sz="2000" dirty="0"/>
          </a:p>
          <a:p>
            <a:r>
              <a:rPr lang="zh-CN" altLang="en-US" sz="2000" dirty="0"/>
              <a:t>因此，作为佛教徒，为了防止家庭问题的出现，为了树立佛教徒的良好形象，为了缓解日益突出的社会矛盾，为了自他的暂时安乐与究竟解脱，最好能克服一切困难而受持此戒</a:t>
            </a:r>
            <a:r>
              <a:rPr lang="zh-CN" altLang="en-US" sz="2000" dirty="0" smtClean="0"/>
              <a:t>。</a:t>
            </a:r>
            <a:endParaRPr lang="en-US" altLang="zh-CN" sz="2000" dirty="0" smtClean="0"/>
          </a:p>
          <a:p>
            <a:endParaRPr lang="en-US" altLang="zh-CN" dirty="0"/>
          </a:p>
          <a:p>
            <a:pPr algn="r"/>
            <a:r>
              <a:rPr lang="en-US" altLang="zh-CN" dirty="0" smtClean="0"/>
              <a:t>--《</a:t>
            </a:r>
            <a:r>
              <a:rPr lang="zh-CN" altLang="en-US" dirty="0" smtClean="0"/>
              <a:t>居士五戒</a:t>
            </a:r>
            <a:r>
              <a:rPr lang="en-US" altLang="zh-CN" dirty="0" smtClean="0"/>
              <a:t>》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743494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42553" y="767300"/>
            <a:ext cx="8682824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/>
              <a:t>《</a:t>
            </a:r>
            <a:r>
              <a:rPr lang="zh-CN" altLang="en-US" sz="2000" dirty="0"/>
              <a:t>长阿含经</a:t>
            </a:r>
            <a:r>
              <a:rPr lang="en-US" altLang="zh-CN" sz="2000" dirty="0"/>
              <a:t>》</a:t>
            </a:r>
            <a:r>
              <a:rPr lang="zh-CN" altLang="en-US" sz="2000" dirty="0"/>
              <a:t>中，世尊宣说了持戒的五种功德：“一者诸有所求，辄得如愿。二者所有财产，增益无损。三者所往之处，众人敬爱</a:t>
            </a:r>
            <a:r>
              <a:rPr lang="zh-CN" altLang="en-US" sz="2000" dirty="0" smtClean="0"/>
              <a:t>。四</a:t>
            </a:r>
            <a:r>
              <a:rPr lang="zh-CN" altLang="en-US" sz="2000" dirty="0"/>
              <a:t>者好名善誉，周闻天下。五者身坏命终，必生天上。”</a:t>
            </a:r>
            <a:endParaRPr lang="en-US" sz="2000" dirty="0"/>
          </a:p>
          <a:p>
            <a:endParaRPr lang="en-US" altLang="zh-CN" sz="2000" dirty="0" smtClean="0"/>
          </a:p>
          <a:p>
            <a:r>
              <a:rPr lang="zh-CN" altLang="en-US" sz="2000" dirty="0" smtClean="0"/>
              <a:t>以</a:t>
            </a:r>
            <a:r>
              <a:rPr lang="zh-CN" altLang="en-US" sz="2000" dirty="0"/>
              <a:t>前蒋</a:t>
            </a:r>
            <a:r>
              <a:rPr lang="zh-CN" altLang="en-US" sz="2000" dirty="0" smtClean="0"/>
              <a:t>扬钦</a:t>
            </a:r>
            <a:r>
              <a:rPr lang="zh-CN" altLang="en-US" sz="2000" dirty="0"/>
              <a:t>哲旺波尊者对一位修行人说：“人死的时候</a:t>
            </a:r>
            <a:r>
              <a:rPr lang="zh-CN" altLang="en-US" sz="2000" dirty="0" smtClean="0"/>
              <a:t>，再</a:t>
            </a:r>
            <a:r>
              <a:rPr lang="zh-CN" altLang="en-US" sz="2000" dirty="0"/>
              <a:t>多的学问都派不上用场，唯有持戒和修行</a:t>
            </a:r>
            <a:r>
              <a:rPr lang="zh-CN" altLang="en-US" sz="2000" dirty="0" smtClean="0"/>
              <a:t>的功</a:t>
            </a:r>
            <a:r>
              <a:rPr lang="zh-CN" altLang="en-US" sz="2000" dirty="0"/>
              <a:t>德才能带往后世，唯有这种功德才对生生</a:t>
            </a:r>
            <a:r>
              <a:rPr lang="zh-CN" altLang="en-US" sz="2000" dirty="0" smtClean="0"/>
              <a:t>世世</a:t>
            </a:r>
            <a:r>
              <a:rPr lang="zh-CN" altLang="en-US" sz="2000" dirty="0"/>
              <a:t>有利益</a:t>
            </a:r>
            <a:r>
              <a:rPr lang="zh-CN" altLang="en-US" sz="2000" dirty="0" smtClean="0"/>
              <a:t>。”</a:t>
            </a:r>
            <a:endParaRPr lang="en-US" altLang="zh-CN" sz="2000" dirty="0" smtClean="0"/>
          </a:p>
          <a:p>
            <a:endParaRPr lang="en-US" sz="2000" dirty="0"/>
          </a:p>
          <a:p>
            <a:r>
              <a:rPr lang="en-US" altLang="zh-CN" sz="2000" dirty="0"/>
              <a:t>《</a:t>
            </a:r>
            <a:r>
              <a:rPr lang="zh-CN" altLang="en-US" sz="2000" dirty="0"/>
              <a:t>三宝感应要略录</a:t>
            </a:r>
            <a:r>
              <a:rPr lang="en-US" altLang="zh-CN" sz="2000" dirty="0"/>
              <a:t>》</a:t>
            </a:r>
            <a:r>
              <a:rPr lang="zh-CN" altLang="en-US" sz="2000" dirty="0"/>
              <a:t>中记载：以前罽宾</a:t>
            </a:r>
            <a:r>
              <a:rPr lang="zh-CN" altLang="en-US" sz="2000" dirty="0" smtClean="0"/>
              <a:t>国有</a:t>
            </a:r>
            <a:r>
              <a:rPr lang="zh-CN" altLang="en-US" sz="2000" dirty="0"/>
              <a:t>两位比丘，一个人受持律藏，另一个人受</a:t>
            </a:r>
            <a:r>
              <a:rPr lang="zh-CN" altLang="en-US" sz="2000" dirty="0" smtClean="0"/>
              <a:t>持论</a:t>
            </a:r>
            <a:r>
              <a:rPr lang="zh-CN" altLang="en-US" sz="2000" dirty="0"/>
              <a:t>藏。一天晚上，有一个天人前来礼拜持律</a:t>
            </a:r>
            <a:r>
              <a:rPr lang="zh-CN" altLang="en-US" sz="2000" dirty="0" smtClean="0"/>
              <a:t>比丘</a:t>
            </a:r>
            <a:r>
              <a:rPr lang="zh-CN" altLang="en-US" sz="2000" dirty="0"/>
              <a:t>，但没有礼拜持论比丘。连续一个多月都</a:t>
            </a:r>
            <a:r>
              <a:rPr lang="zh-CN" altLang="en-US" sz="2000" dirty="0" smtClean="0"/>
              <a:t>是如</a:t>
            </a:r>
            <a:r>
              <a:rPr lang="zh-CN" altLang="en-US" sz="2000" dirty="0"/>
              <a:t>此。持论比丘对此心怀忿恨。天人呵责他说：</a:t>
            </a:r>
          </a:p>
          <a:p>
            <a:r>
              <a:rPr lang="zh-CN" altLang="en-US" sz="2000" dirty="0"/>
              <a:t>“戒律能开人天善道和涅槃大道，所以天人</a:t>
            </a:r>
            <a:r>
              <a:rPr lang="zh-CN" altLang="en-US" sz="2000" dirty="0" smtClean="0"/>
              <a:t>都尊</a:t>
            </a:r>
            <a:r>
              <a:rPr lang="zh-CN" altLang="en-US" sz="2000" dirty="0"/>
              <a:t>重受持律藏者，你不应该对此生恶心。”从</a:t>
            </a:r>
            <a:r>
              <a:rPr lang="zh-CN" altLang="en-US" sz="2000" dirty="0" smtClean="0"/>
              <a:t>那以</a:t>
            </a:r>
            <a:r>
              <a:rPr lang="zh-CN" altLang="en-US" sz="2000" dirty="0"/>
              <a:t>后，持论比丘也精勤受持律藏，后来两位</a:t>
            </a:r>
            <a:r>
              <a:rPr lang="zh-CN" altLang="en-US" sz="2000" dirty="0" smtClean="0"/>
              <a:t>比丘</a:t>
            </a:r>
            <a:r>
              <a:rPr lang="zh-CN" altLang="en-US" sz="2000" dirty="0"/>
              <a:t>都获得了初果</a:t>
            </a:r>
            <a:r>
              <a:rPr lang="zh-CN" altLang="en-US" sz="2000" dirty="0" smtClean="0"/>
              <a:t>。</a:t>
            </a:r>
            <a:endParaRPr lang="en-US" altLang="zh-CN" sz="2000" dirty="0" smtClean="0"/>
          </a:p>
          <a:p>
            <a:endParaRPr lang="en-US" sz="2000" dirty="0"/>
          </a:p>
          <a:p>
            <a:r>
              <a:rPr lang="zh-CN" altLang="en-US" sz="2000" dirty="0"/>
              <a:t>对于在家男女来说，甚至受持一天的八</a:t>
            </a:r>
            <a:r>
              <a:rPr lang="zh-CN" altLang="en-US" sz="2000" dirty="0" smtClean="0"/>
              <a:t>关斋</a:t>
            </a:r>
            <a:r>
              <a:rPr lang="zh-CN" altLang="en-US" sz="2000" dirty="0"/>
              <a:t>戒也有极大的功德，只要能严格守护学处</a:t>
            </a:r>
            <a:r>
              <a:rPr lang="zh-CN" altLang="en-US" sz="2000" dirty="0" smtClean="0"/>
              <a:t>，会</a:t>
            </a:r>
            <a:r>
              <a:rPr lang="zh-CN" altLang="en-US" sz="2000" dirty="0"/>
              <a:t>轻易获得转生天界等功</a:t>
            </a:r>
            <a:r>
              <a:rPr lang="zh-CN" altLang="en-US" sz="2000" dirty="0" smtClean="0"/>
              <a:t>德</a:t>
            </a:r>
            <a:r>
              <a:rPr lang="zh-CN" altLang="en-US" sz="2000" dirty="0" smtClean="0"/>
              <a:t>。</a:t>
            </a:r>
            <a:endParaRPr lang="en-CA" sz="2000" dirty="0"/>
          </a:p>
        </p:txBody>
      </p:sp>
    </p:spTree>
    <p:extLst>
      <p:ext uri="{BB962C8B-B14F-4D97-AF65-F5344CB8AC3E}">
        <p14:creationId xmlns:p14="http://schemas.microsoft.com/office/powerpoint/2010/main" val="572865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90261" y="1065475"/>
            <a:ext cx="8881607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《</a:t>
            </a:r>
            <a:r>
              <a:rPr lang="zh-CN" altLang="en-US" dirty="0"/>
              <a:t>赞戒论</a:t>
            </a:r>
            <a:r>
              <a:rPr lang="en-US" altLang="zh-CN" dirty="0"/>
              <a:t>》 </a:t>
            </a:r>
            <a:r>
              <a:rPr lang="zh-CN" altLang="en-US" dirty="0" smtClean="0"/>
              <a:t>作</a:t>
            </a:r>
            <a:r>
              <a:rPr lang="zh-CN" altLang="en-US" dirty="0"/>
              <a:t>者：邬金丹增诺吾 著 </a:t>
            </a:r>
            <a:r>
              <a:rPr lang="en-CA" dirty="0"/>
              <a:t>  </a:t>
            </a:r>
            <a:r>
              <a:rPr lang="zh-CN" altLang="en-US" dirty="0"/>
              <a:t>索达吉堪布 </a:t>
            </a:r>
            <a:r>
              <a:rPr lang="zh-CN" altLang="en-US" dirty="0" smtClean="0"/>
              <a:t>译</a:t>
            </a:r>
            <a:endParaRPr lang="en-US" altLang="zh-CN" dirty="0" smtClean="0"/>
          </a:p>
          <a:p>
            <a:endParaRPr lang="en-US" altLang="zh-CN" sz="1600" dirty="0" smtClean="0"/>
          </a:p>
          <a:p>
            <a:r>
              <a:rPr lang="zh-CN" altLang="en-US" sz="1600" dirty="0"/>
              <a:t>具相师前已受利乐源，如同珍宝璎珞美饰戒，</a:t>
            </a:r>
            <a:endParaRPr lang="en-CA" sz="1600" dirty="0"/>
          </a:p>
          <a:p>
            <a:r>
              <a:rPr lang="zh-CN" altLang="en-US" sz="1600" dirty="0"/>
              <a:t>然换一碗豆粉许骤乐，如此严重愚昧诚可笑。</a:t>
            </a:r>
            <a:endParaRPr lang="en-CA" sz="1600" dirty="0"/>
          </a:p>
          <a:p>
            <a:r>
              <a:rPr lang="en-CA" sz="1600" dirty="0"/>
              <a:t> </a:t>
            </a:r>
          </a:p>
          <a:p>
            <a:r>
              <a:rPr lang="zh-CN" altLang="en-US" sz="1600" dirty="0"/>
              <a:t>一切希有增上定胜因，无垢律藏之别解脱戒，</a:t>
            </a:r>
            <a:endParaRPr lang="en-CA" sz="1600" dirty="0"/>
          </a:p>
          <a:p>
            <a:r>
              <a:rPr lang="zh-CN" altLang="en-US" sz="1600" dirty="0"/>
              <a:t>佛说此乃佛陀与佛法，世尊悲悯此戒留人间。</a:t>
            </a:r>
            <a:endParaRPr lang="en-CA" sz="1600" dirty="0"/>
          </a:p>
          <a:p>
            <a:r>
              <a:rPr lang="en-CA" sz="1600" dirty="0"/>
              <a:t> </a:t>
            </a:r>
          </a:p>
          <a:p>
            <a:r>
              <a:rPr lang="zh-CN" altLang="en-US" sz="1600" dirty="0"/>
              <a:t>若有欲学净戒善缘者，则定欢喜闻思佛教义，</a:t>
            </a:r>
            <a:endParaRPr lang="en-CA" sz="1600" dirty="0"/>
          </a:p>
          <a:p>
            <a:r>
              <a:rPr lang="zh-CN" altLang="en-US" sz="1600" dirty="0"/>
              <a:t>以欢喜心引出妙功德，无勤之中获得三学德。</a:t>
            </a:r>
            <a:endParaRPr lang="en-CA" sz="1600" dirty="0"/>
          </a:p>
          <a:p>
            <a:endParaRPr lang="en-US" altLang="zh-CN" sz="1600" dirty="0" smtClean="0"/>
          </a:p>
          <a:p>
            <a:r>
              <a:rPr lang="zh-CN" altLang="en-US" sz="1600" dirty="0" smtClean="0"/>
              <a:t>。。。</a:t>
            </a:r>
            <a:endParaRPr lang="en-US" altLang="zh-CN" sz="1600" dirty="0" smtClean="0"/>
          </a:p>
          <a:p>
            <a:r>
              <a:rPr lang="zh-CN" altLang="en-US" sz="1600" dirty="0"/>
              <a:t>虽无出离发心所摄戒，然以清净善愿守戒者，</a:t>
            </a:r>
            <a:endParaRPr lang="en-CA" sz="1600" dirty="0"/>
          </a:p>
          <a:p>
            <a:r>
              <a:rPr lang="zh-CN" altLang="en-US" sz="1600" dirty="0"/>
              <a:t>将成天女围绕之天子，享受圆满五欲生极喜，</a:t>
            </a:r>
            <a:endParaRPr lang="en-CA" sz="1600" dirty="0"/>
          </a:p>
          <a:p>
            <a:r>
              <a:rPr lang="en-CA" sz="1600" dirty="0"/>
              <a:t> </a:t>
            </a:r>
          </a:p>
          <a:p>
            <a:r>
              <a:rPr lang="zh-CN" altLang="en-US" sz="1600" dirty="0"/>
              <a:t>二身虽未接触犯淫戒，然以贪心眼看少女行，</a:t>
            </a:r>
            <a:endParaRPr lang="en-CA" sz="1600" dirty="0"/>
          </a:p>
          <a:p>
            <a:r>
              <a:rPr lang="zh-CN" altLang="en-US" sz="1600" dirty="0"/>
              <a:t>恐怖阎罗卒以燃烧沙，反复涂入眼中真痛苦。</a:t>
            </a:r>
            <a:endParaRPr lang="en-CA" sz="1600" dirty="0"/>
          </a:p>
          <a:p>
            <a:r>
              <a:rPr lang="en-CA" sz="1600" dirty="0"/>
              <a:t> </a:t>
            </a:r>
          </a:p>
          <a:p>
            <a:r>
              <a:rPr lang="zh-CN" altLang="en-US" sz="1600" dirty="0"/>
              <a:t>无论何人受持清净戒，虽无一分闻思修功德，</a:t>
            </a:r>
            <a:endParaRPr lang="en-CA" sz="1600" dirty="0"/>
          </a:p>
          <a:p>
            <a:r>
              <a:rPr lang="zh-CN" altLang="en-US" sz="1600" dirty="0"/>
              <a:t>死时必定往生清净刹，行善无欺缘起之特法。</a:t>
            </a:r>
            <a:endParaRPr lang="en-CA" sz="1600" dirty="0"/>
          </a:p>
          <a:p>
            <a:r>
              <a:rPr lang="zh-CN" altLang="en-US" dirty="0" smtClean="0"/>
              <a:t>。。。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550455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B0136DC-3181-7B49-9A8F-FC145BC17B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914400"/>
            <a:ext cx="10058400" cy="810228"/>
          </a:xfrm>
        </p:spPr>
        <p:txBody>
          <a:bodyPr>
            <a:normAutofit/>
          </a:bodyPr>
          <a:lstStyle/>
          <a:p>
            <a:r>
              <a:rPr lang="zh-CN" altLang="en-US" sz="4400" dirty="0" smtClean="0"/>
              <a:t>破戒的过患</a:t>
            </a:r>
            <a:endParaRPr lang="en-US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621597B-35FB-C044-805A-9BBD70FC65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2199190"/>
            <a:ext cx="10058400" cy="3835850"/>
          </a:xfrm>
        </p:spPr>
        <p:txBody>
          <a:bodyPr>
            <a:normAutofit/>
          </a:bodyPr>
          <a:lstStyle/>
          <a:p>
            <a:r>
              <a:rPr lang="zh-CN" altLang="en-US" sz="2400" dirty="0"/>
              <a:t>持戒有极大功德，反过来说破戒也有极</a:t>
            </a:r>
            <a:r>
              <a:rPr lang="zh-CN" altLang="en-US" sz="2400" dirty="0" smtClean="0"/>
              <a:t>大过</a:t>
            </a:r>
            <a:r>
              <a:rPr lang="zh-CN" altLang="en-US" sz="2400" dirty="0"/>
              <a:t>患，甚至破一分学处，都将感受苦乐交替</a:t>
            </a:r>
            <a:r>
              <a:rPr lang="zh-CN" altLang="en-US" sz="2400" dirty="0" smtClean="0"/>
              <a:t>的果</a:t>
            </a:r>
            <a:r>
              <a:rPr lang="zh-CN" altLang="en-US" sz="2400" dirty="0"/>
              <a:t>报</a:t>
            </a:r>
            <a:r>
              <a:rPr lang="zh-CN" altLang="en-US" sz="2400" dirty="0" smtClean="0"/>
              <a:t>。</a:t>
            </a:r>
            <a:endParaRPr lang="en-US" altLang="zh-CN" sz="2400" dirty="0" smtClean="0"/>
          </a:p>
          <a:p>
            <a:r>
              <a:rPr lang="zh-CN" altLang="en-US" sz="2400" dirty="0" smtClean="0"/>
              <a:t>破</a:t>
            </a:r>
            <a:r>
              <a:rPr lang="zh-CN" altLang="en-US" sz="2400" dirty="0"/>
              <a:t>戒的体性</a:t>
            </a:r>
            <a:r>
              <a:rPr lang="zh-CN" altLang="en-US" sz="2400" dirty="0" smtClean="0"/>
              <a:t>就是</a:t>
            </a:r>
            <a:r>
              <a:rPr lang="zh-CN" altLang="en-US" sz="2400" dirty="0"/>
              <a:t>恶法，必定会像服毒一样感受不快乐的果报</a:t>
            </a:r>
            <a:r>
              <a:rPr lang="zh-CN" altLang="en-US" sz="2400" dirty="0" smtClean="0"/>
              <a:t>。所</a:t>
            </a:r>
            <a:r>
              <a:rPr lang="zh-CN" altLang="en-US" sz="2400" dirty="0"/>
              <a:t>以大家持戒时务必要小心谨慎</a:t>
            </a:r>
            <a:r>
              <a:rPr lang="zh-CN" altLang="en-US" sz="2400" dirty="0" smtClean="0"/>
              <a:t>。</a:t>
            </a:r>
            <a:endParaRPr lang="en-US" altLang="zh-CN" sz="2400" dirty="0" smtClean="0"/>
          </a:p>
          <a:p>
            <a:r>
              <a:rPr lang="zh-CN" altLang="en-US" sz="2400" dirty="0" smtClean="0"/>
              <a:t>“破斋戒天子”的公案，老妇女受三天斋戒的果报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7134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98DF4B19-77C4-0C43-A80E-B6BC3B1253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Hans" altLang="en-US" dirty="0"/>
              <a:t>第三阶段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F9297910-3CB7-3D4E-9DF8-7DB32AF48B0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Hans" altLang="en-US" sz="2400" dirty="0"/>
              <a:t>结合自身思考，得出结论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67883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B77866BF-4B00-AD4F-90D2-D175EB9BAD08}"/>
              </a:ext>
            </a:extLst>
          </p:cNvPr>
          <p:cNvSpPr txBox="1"/>
          <p:nvPr/>
        </p:nvSpPr>
        <p:spPr>
          <a:xfrm>
            <a:off x="1126672" y="1616529"/>
            <a:ext cx="997675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zh-Hans" altLang="en-US" sz="2400" dirty="0"/>
              <a:t>结合自身，思考自己是否做过</a:t>
            </a:r>
            <a:r>
              <a:rPr lang="zh-Hans" altLang="en-US" sz="2400" dirty="0" smtClean="0"/>
              <a:t>不</a:t>
            </a:r>
            <a:r>
              <a:rPr lang="zh-CN" altLang="en-US" sz="2400" dirty="0" smtClean="0"/>
              <a:t>邪淫</a:t>
            </a:r>
            <a:r>
              <a:rPr lang="zh-Hans" altLang="en-US" sz="2400" dirty="0" smtClean="0"/>
              <a:t>、</a:t>
            </a:r>
            <a:r>
              <a:rPr lang="zh-CN" altLang="en-US" sz="2400" dirty="0" smtClean="0"/>
              <a:t>持戒</a:t>
            </a:r>
            <a:r>
              <a:rPr lang="zh-Hans" altLang="en-US" sz="2400" dirty="0" smtClean="0"/>
              <a:t>的</a:t>
            </a:r>
            <a:r>
              <a:rPr lang="zh-Hans" altLang="en-US" sz="2400" dirty="0"/>
              <a:t>善业。如果做过，就下决心要继续做；如果没有做过，那就一定要去做。</a:t>
            </a:r>
            <a:endParaRPr lang="en-CA" altLang="zh-Hans" sz="2400" dirty="0"/>
          </a:p>
          <a:p>
            <a:endParaRPr lang="en-CA" altLang="zh-Hans" sz="2400" dirty="0"/>
          </a:p>
          <a:p>
            <a:r>
              <a:rPr lang="zh-Hans" altLang="en-US" sz="2400" dirty="0"/>
              <a:t>坚信因果，有善因必有善果，想得到善果，必须种下善因。要随时随地观察善与不善的因果规律，彻底断</a:t>
            </a:r>
            <a:r>
              <a:rPr lang="zh-Hans" altLang="en-US" sz="2400" dirty="0" smtClean="0"/>
              <a:t>除</a:t>
            </a:r>
            <a:r>
              <a:rPr lang="zh-CN" altLang="en-US" sz="2400" dirty="0" smtClean="0"/>
              <a:t>邪淫</a:t>
            </a:r>
            <a:r>
              <a:rPr lang="zh-Hans" altLang="en-US" sz="2400" dirty="0" smtClean="0"/>
              <a:t>，</a:t>
            </a:r>
            <a:r>
              <a:rPr lang="zh-CN" altLang="en-US" sz="2400" dirty="0" smtClean="0"/>
              <a:t>守持戒律</a:t>
            </a:r>
            <a:r>
              <a:rPr lang="zh-Hans" altLang="en-US" sz="2400" dirty="0" smtClean="0"/>
              <a:t>的</a:t>
            </a:r>
            <a:r>
              <a:rPr lang="zh-Hans" altLang="en-US" sz="2400" dirty="0"/>
              <a:t>善业</a:t>
            </a:r>
            <a:r>
              <a:rPr lang="zh-Hans" altLang="en-US" sz="2400" dirty="0" smtClean="0"/>
              <a:t>。</a:t>
            </a:r>
            <a:r>
              <a:rPr lang="zh-CN" altLang="en-US" sz="2400" dirty="0"/>
              <a:t>在持戒的过程中，从自身来说，连一分</a:t>
            </a:r>
            <a:r>
              <a:rPr lang="zh-CN" altLang="en-US" sz="2400" dirty="0" smtClean="0"/>
              <a:t>学处</a:t>
            </a:r>
            <a:r>
              <a:rPr lang="zh-CN" altLang="en-US" sz="2400" dirty="0"/>
              <a:t>都不能轻视，应该认认真真地守护；从他人</a:t>
            </a:r>
          </a:p>
          <a:p>
            <a:r>
              <a:rPr lang="zh-CN" altLang="en-US" sz="2400" dirty="0"/>
              <a:t>来说，即使别人守持一分学处，自己都应该</a:t>
            </a:r>
            <a:r>
              <a:rPr lang="zh-CN" altLang="en-US" sz="2400" dirty="0" smtClean="0"/>
              <a:t>诚心</a:t>
            </a:r>
            <a:r>
              <a:rPr lang="zh-CN" altLang="en-US" sz="2400" dirty="0"/>
              <a:t>随喜。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8746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B0136DC-3181-7B49-9A8F-FC145BC17B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914400"/>
            <a:ext cx="10058400" cy="810228"/>
          </a:xfrm>
        </p:spPr>
        <p:txBody>
          <a:bodyPr>
            <a:normAutofit/>
          </a:bodyPr>
          <a:lstStyle/>
          <a:p>
            <a:r>
              <a:rPr lang="zh-CN" altLang="en-US" sz="4400" dirty="0"/>
              <a:t>对</a:t>
            </a:r>
            <a:r>
              <a:rPr lang="zh-CN" altLang="en-US" sz="4400" dirty="0" smtClean="0"/>
              <a:t>治贪心的修法</a:t>
            </a:r>
            <a:endParaRPr lang="en-US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621597B-35FB-C044-805A-9BBD70FC65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2199190"/>
            <a:ext cx="10058400" cy="3835850"/>
          </a:xfrm>
        </p:spPr>
        <p:txBody>
          <a:bodyPr>
            <a:normAutofit/>
          </a:bodyPr>
          <a:lstStyle/>
          <a:p>
            <a:r>
              <a:rPr lang="zh-CN" altLang="en-US" sz="2400" dirty="0" smtClean="0"/>
              <a:t>慈诚罗珠堪布</a:t>
            </a:r>
            <a:r>
              <a:rPr lang="en-US" altLang="zh-CN" sz="2400" dirty="0" smtClean="0"/>
              <a:t>《</a:t>
            </a:r>
            <a:r>
              <a:rPr lang="zh-CN" altLang="en-US" sz="2400" dirty="0" smtClean="0"/>
              <a:t>如何对治贪心</a:t>
            </a:r>
            <a:r>
              <a:rPr lang="en-US" altLang="zh-CN" sz="2400" dirty="0" smtClean="0"/>
              <a:t>》</a:t>
            </a:r>
          </a:p>
          <a:p>
            <a:r>
              <a:rPr lang="en-US" sz="2400" dirty="0" smtClean="0">
                <a:solidFill>
                  <a:srgbClr val="0070C0"/>
                </a:solidFill>
                <a:hlinkClick r:id="rId2"/>
              </a:rPr>
              <a:t>http</a:t>
            </a:r>
            <a:r>
              <a:rPr lang="en-US" sz="2400" dirty="0">
                <a:solidFill>
                  <a:srgbClr val="0070C0"/>
                </a:solidFill>
                <a:hlinkClick r:id="rId2"/>
              </a:rPr>
              <a:t>://</a:t>
            </a:r>
            <a:r>
              <a:rPr lang="en-US" sz="2400" dirty="0" smtClean="0">
                <a:solidFill>
                  <a:srgbClr val="0070C0"/>
                </a:solidFill>
                <a:hlinkClick r:id="rId2"/>
              </a:rPr>
              <a:t>www.huidengzhiguang.com/index.php/huideng-jiangtang/fofa-jianxiu/2016-07-21-09-18-47/587-l12008</a:t>
            </a:r>
            <a:endParaRPr lang="en-US" sz="2400" dirty="0" smtClean="0">
              <a:solidFill>
                <a:srgbClr val="0070C0"/>
              </a:solidFill>
            </a:endParaRPr>
          </a:p>
          <a:p>
            <a:endParaRPr lang="en-US" sz="2400" dirty="0">
              <a:solidFill>
                <a:srgbClr val="0070C0"/>
              </a:solidFill>
            </a:endParaRPr>
          </a:p>
          <a:p>
            <a:endParaRPr lang="en-US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0330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24216" y="1049572"/>
            <a:ext cx="9072438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/>
              <a:t>世俗谛的修法：</a:t>
            </a:r>
            <a:endParaRPr lang="en-US" altLang="zh-CN" sz="3200" dirty="0" smtClean="0"/>
          </a:p>
          <a:p>
            <a:endParaRPr lang="en-US" dirty="0"/>
          </a:p>
          <a:p>
            <a:r>
              <a:rPr lang="zh-CN" altLang="en-US" sz="2000" b="1" dirty="0" smtClean="0"/>
              <a:t>一，不净观</a:t>
            </a:r>
            <a:endParaRPr lang="en-US" altLang="zh-CN" sz="2000" b="1" dirty="0" smtClean="0"/>
          </a:p>
          <a:p>
            <a:endParaRPr lang="en-US" sz="2000" dirty="0"/>
          </a:p>
          <a:p>
            <a:r>
              <a:rPr lang="zh-CN" altLang="en-US" sz="2000" b="1" dirty="0" smtClean="0"/>
              <a:t>二，无常观</a:t>
            </a:r>
            <a:endParaRPr lang="en-US" altLang="zh-CN" sz="2000" b="1" dirty="0" smtClean="0"/>
          </a:p>
          <a:p>
            <a:r>
              <a:rPr lang="zh-CN" altLang="en-US" sz="2000" dirty="0" smtClean="0"/>
              <a:t>修法细节，在</a:t>
            </a:r>
            <a:r>
              <a:rPr lang="en-US" altLang="zh-CN" sz="2000" dirty="0" smtClean="0"/>
              <a:t>《</a:t>
            </a:r>
            <a:r>
              <a:rPr lang="zh-CN" altLang="en-US" sz="2000" dirty="0" smtClean="0"/>
              <a:t>四法印的修法</a:t>
            </a:r>
            <a:r>
              <a:rPr lang="en-US" altLang="zh-CN" sz="2000" dirty="0" smtClean="0"/>
              <a:t>》</a:t>
            </a:r>
            <a:r>
              <a:rPr lang="zh-CN" altLang="en-US" sz="2000" dirty="0" smtClean="0"/>
              <a:t>里面介绍过，麦彭仁波切讲得非常清楚</a:t>
            </a:r>
            <a:r>
              <a:rPr lang="zh-CN" altLang="en-US" dirty="0" smtClean="0"/>
              <a:t>。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r>
              <a:rPr lang="zh-CN" altLang="en-US" sz="3200" dirty="0" smtClean="0"/>
              <a:t>胜义谛的修法：</a:t>
            </a:r>
            <a:endParaRPr lang="en-US" altLang="zh-CN" sz="3200" dirty="0" smtClean="0"/>
          </a:p>
          <a:p>
            <a:endParaRPr lang="en-US" dirty="0"/>
          </a:p>
          <a:p>
            <a:r>
              <a:rPr lang="zh-CN" altLang="en-US" sz="2000" b="1" dirty="0" smtClean="0"/>
              <a:t>一，无我的修法</a:t>
            </a:r>
            <a:endParaRPr lang="en-US" altLang="zh-CN" sz="2000" b="1" dirty="0" smtClean="0"/>
          </a:p>
          <a:p>
            <a:endParaRPr lang="en-US" sz="2000" dirty="0"/>
          </a:p>
          <a:p>
            <a:r>
              <a:rPr lang="zh-CN" altLang="en-US" sz="2000" b="1" dirty="0" smtClean="0"/>
              <a:t>二，观察心的本质</a:t>
            </a:r>
            <a:endParaRPr lang="en-US" altLang="zh-CN" sz="2000" b="1" dirty="0" smtClean="0"/>
          </a:p>
          <a:p>
            <a:r>
              <a:rPr lang="zh-CN" altLang="en-US" sz="2000" dirty="0"/>
              <a:t>藏文</a:t>
            </a:r>
            <a:r>
              <a:rPr lang="zh-CN" altLang="en-US" sz="2000" dirty="0" smtClean="0"/>
              <a:t>版</a:t>
            </a:r>
            <a:r>
              <a:rPr lang="en-US" altLang="zh-CN" sz="2000" dirty="0" smtClean="0"/>
              <a:t>《</a:t>
            </a:r>
            <a:r>
              <a:rPr lang="zh-CN" altLang="en-US" sz="2000" dirty="0" smtClean="0"/>
              <a:t>宝积经</a:t>
            </a:r>
            <a:r>
              <a:rPr lang="en-US" altLang="zh-CN" sz="2000" dirty="0" smtClean="0"/>
              <a:t>》</a:t>
            </a:r>
            <a:r>
              <a:rPr lang="zh-CN" altLang="en-US" sz="2000" dirty="0" smtClean="0"/>
              <a:t>里的</a:t>
            </a:r>
            <a:r>
              <a:rPr lang="en-US" altLang="zh-CN" sz="2000" dirty="0" smtClean="0"/>
              <a:t>《</a:t>
            </a:r>
            <a:r>
              <a:rPr lang="zh-CN" altLang="en-US" sz="2000" dirty="0" smtClean="0"/>
              <a:t>迦叶品</a:t>
            </a:r>
            <a:r>
              <a:rPr lang="en-US" altLang="zh-CN" sz="2000" dirty="0" smtClean="0"/>
              <a:t>》</a:t>
            </a:r>
          </a:p>
          <a:p>
            <a:r>
              <a:rPr lang="en-US" altLang="zh-CN" sz="2000" dirty="0" smtClean="0"/>
              <a:t>《</a:t>
            </a:r>
            <a:r>
              <a:rPr lang="zh-CN" altLang="en-US" sz="2000" dirty="0" smtClean="0"/>
              <a:t>金刚经</a:t>
            </a:r>
            <a:r>
              <a:rPr lang="en-US" altLang="zh-CN" sz="2000" dirty="0" smtClean="0"/>
              <a:t>》</a:t>
            </a:r>
            <a:r>
              <a:rPr lang="zh-CN" altLang="en-US" sz="2000" dirty="0" smtClean="0"/>
              <a:t>“过去心不可得，现在心不可得，未来心不可得”</a:t>
            </a:r>
            <a:endParaRPr lang="en-CA" sz="2000" dirty="0"/>
          </a:p>
        </p:txBody>
      </p:sp>
    </p:spTree>
    <p:extLst>
      <p:ext uri="{BB962C8B-B14F-4D97-AF65-F5344CB8AC3E}">
        <p14:creationId xmlns:p14="http://schemas.microsoft.com/office/powerpoint/2010/main" val="577735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C9C4FFA-5719-514F-8CA7-60F800E9F6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Hans" altLang="en-US" dirty="0"/>
              <a:t>参考资料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DA7C0D0-9E2A-1845-B359-99B4D37F59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2002560"/>
            <a:ext cx="9603275" cy="3880656"/>
          </a:xfrm>
        </p:spPr>
        <p:txBody>
          <a:bodyPr>
            <a:normAutofit/>
          </a:bodyPr>
          <a:lstStyle/>
          <a:p>
            <a:r>
              <a:rPr lang="zh-Hans" altLang="en-US" sz="2400" dirty="0"/>
              <a:t>慈诚罗珠堪布</a:t>
            </a:r>
            <a:r>
              <a:rPr lang="en-US" altLang="zh-Hans" sz="2400" dirty="0"/>
              <a:t>《</a:t>
            </a:r>
            <a:r>
              <a:rPr lang="zh-Hans" altLang="en-US" sz="2400" dirty="0"/>
              <a:t>慧灯禅修课（</a:t>
            </a:r>
            <a:r>
              <a:rPr lang="en-US" altLang="zh-Hans" sz="2400" dirty="0"/>
              <a:t>16</a:t>
            </a:r>
            <a:r>
              <a:rPr lang="zh-Hans" altLang="en-US" sz="2400" dirty="0"/>
              <a:t>）</a:t>
            </a:r>
            <a:r>
              <a:rPr lang="en-US" altLang="zh-Hans" sz="2400" dirty="0"/>
              <a:t>》</a:t>
            </a:r>
          </a:p>
          <a:p>
            <a:r>
              <a:rPr lang="zh-Hans" altLang="en-US" sz="2400" dirty="0" smtClean="0"/>
              <a:t>索</a:t>
            </a:r>
            <a:r>
              <a:rPr lang="zh-Hans" altLang="en-US" sz="2400" dirty="0"/>
              <a:t>达吉堪布</a:t>
            </a:r>
            <a:r>
              <a:rPr lang="en-US" altLang="zh-Hans" sz="2400" dirty="0"/>
              <a:t>《</a:t>
            </a:r>
            <a:r>
              <a:rPr lang="zh-Hans" altLang="en-US" sz="2400" dirty="0"/>
              <a:t>藏传净土法</a:t>
            </a:r>
            <a:r>
              <a:rPr lang="en-US" altLang="zh-Hans" sz="2400" dirty="0"/>
              <a:t>》</a:t>
            </a:r>
            <a:r>
              <a:rPr lang="zh-Hans" altLang="en-US" sz="2400" dirty="0"/>
              <a:t>第</a:t>
            </a:r>
            <a:r>
              <a:rPr lang="en-US" altLang="zh-Hans" sz="2400" dirty="0" smtClean="0"/>
              <a:t>8</a:t>
            </a:r>
            <a:r>
              <a:rPr lang="en-US" altLang="zh-CN" sz="2400" dirty="0" smtClean="0"/>
              <a:t>4</a:t>
            </a:r>
            <a:r>
              <a:rPr lang="zh-Hans" altLang="en-US" sz="2400" dirty="0" smtClean="0"/>
              <a:t>课</a:t>
            </a:r>
            <a:r>
              <a:rPr lang="zh-Hans" altLang="en-US" sz="2400" dirty="0"/>
              <a:t>视频及讲</a:t>
            </a:r>
            <a:r>
              <a:rPr lang="zh-Hans" altLang="en-US" sz="2400" dirty="0" smtClean="0"/>
              <a:t>义</a:t>
            </a:r>
            <a:endParaRPr lang="en-US" altLang="zh-Hans" sz="2400" dirty="0" smtClean="0"/>
          </a:p>
          <a:p>
            <a:r>
              <a:rPr lang="zh-Hans" altLang="en-US" sz="2400" dirty="0"/>
              <a:t>慈诚罗珠堪布</a:t>
            </a:r>
            <a:r>
              <a:rPr lang="en-US" altLang="zh-Hans" sz="2400" dirty="0" smtClean="0"/>
              <a:t>《</a:t>
            </a:r>
            <a:r>
              <a:rPr lang="zh-CN" altLang="en-US" sz="2400" dirty="0" smtClean="0"/>
              <a:t>如何对治贪心</a:t>
            </a:r>
            <a:r>
              <a:rPr lang="en-US" altLang="zh-Hans" sz="2400" dirty="0" smtClean="0"/>
              <a:t>》</a:t>
            </a:r>
            <a:r>
              <a:rPr lang="zh-CN" altLang="en-US" sz="2400" dirty="0" smtClean="0"/>
              <a:t>节选</a:t>
            </a:r>
            <a:endParaRPr lang="en-CA" altLang="zh-Hans" sz="2400" dirty="0"/>
          </a:p>
          <a:p>
            <a:r>
              <a:rPr lang="zh-Hans" altLang="en-US" sz="2400" dirty="0"/>
              <a:t>慈诚罗珠堪</a:t>
            </a:r>
            <a:r>
              <a:rPr lang="zh-Hans" altLang="en-US" sz="2400" dirty="0" smtClean="0"/>
              <a:t>布</a:t>
            </a:r>
            <a:r>
              <a:rPr lang="zh-CN" altLang="en-US" sz="2400" dirty="0" smtClean="0"/>
              <a:t>慧灯之光三</a:t>
            </a:r>
            <a:r>
              <a:rPr lang="en-US" altLang="zh-Hans" sz="2400" dirty="0"/>
              <a:t>《</a:t>
            </a:r>
            <a:r>
              <a:rPr lang="zh-CN" altLang="en-US" sz="2400" dirty="0"/>
              <a:t>居士五戒</a:t>
            </a:r>
            <a:r>
              <a:rPr lang="en-US" altLang="zh-Hans" sz="2400" dirty="0"/>
              <a:t>》</a:t>
            </a:r>
          </a:p>
          <a:p>
            <a:endParaRPr lang="en-CA" altLang="zh-Hans" sz="2400" dirty="0"/>
          </a:p>
        </p:txBody>
      </p:sp>
    </p:spTree>
    <p:extLst>
      <p:ext uri="{BB962C8B-B14F-4D97-AF65-F5344CB8AC3E}">
        <p14:creationId xmlns:p14="http://schemas.microsoft.com/office/powerpoint/2010/main" val="1878483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93AD3FA-F9AA-DE49-B546-54CB84E44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798652"/>
            <a:ext cx="10058400" cy="763930"/>
          </a:xfrm>
        </p:spPr>
        <p:txBody>
          <a:bodyPr>
            <a:normAutofit/>
          </a:bodyPr>
          <a:lstStyle/>
          <a:p>
            <a:r>
              <a:rPr lang="zh-Hans" altLang="en-US" sz="4400" dirty="0"/>
              <a:t>思考讨论</a:t>
            </a:r>
            <a:endParaRPr lang="en-US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F2F68FB-3C7D-3743-B73E-6CC69FD1F7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886673"/>
            <a:ext cx="10058400" cy="41483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Hans" sz="2000" dirty="0"/>
              <a:t>1</a:t>
            </a:r>
            <a:r>
              <a:rPr lang="zh-Hans" altLang="en-US" sz="2000" dirty="0"/>
              <a:t>、什么是十善业中的</a:t>
            </a:r>
            <a:r>
              <a:rPr lang="zh-Hans" altLang="en-US" sz="2000" dirty="0" smtClean="0"/>
              <a:t>不</a:t>
            </a:r>
            <a:r>
              <a:rPr lang="zh-CN" altLang="en-US" sz="2000" dirty="0" smtClean="0"/>
              <a:t>邪淫</a:t>
            </a:r>
            <a:r>
              <a:rPr lang="zh-Hans" altLang="en-US" sz="2000" dirty="0" smtClean="0"/>
              <a:t>？</a:t>
            </a:r>
            <a:r>
              <a:rPr lang="zh-Hans" altLang="en-US" sz="2000" dirty="0"/>
              <a:t>它有哪些果报？</a:t>
            </a:r>
            <a:endParaRPr lang="en-CA" altLang="zh-Hans" sz="2000" dirty="0"/>
          </a:p>
          <a:p>
            <a:pPr marL="0" indent="0">
              <a:buNone/>
            </a:pPr>
            <a:r>
              <a:rPr lang="en-US" altLang="zh-Hans" sz="2000" dirty="0"/>
              <a:t>2</a:t>
            </a:r>
            <a:r>
              <a:rPr lang="zh-Hans" altLang="en-US" sz="2000" dirty="0"/>
              <a:t>、什么</a:t>
            </a:r>
            <a:r>
              <a:rPr lang="zh-Hans" altLang="en-US" sz="2000" dirty="0" smtClean="0"/>
              <a:t>是</a:t>
            </a:r>
            <a:r>
              <a:rPr lang="zh-CN" altLang="en-US" sz="2000" dirty="0" smtClean="0"/>
              <a:t>持戒</a:t>
            </a:r>
            <a:r>
              <a:rPr lang="zh-Hans" altLang="en-US" sz="2000" dirty="0" smtClean="0"/>
              <a:t>？</a:t>
            </a:r>
            <a:r>
              <a:rPr lang="zh-CN" altLang="en-US" sz="2000" dirty="0" smtClean="0"/>
              <a:t>持戒</a:t>
            </a:r>
            <a:r>
              <a:rPr lang="zh-Hans" altLang="en-US" sz="2000" dirty="0" smtClean="0"/>
              <a:t>有</a:t>
            </a:r>
            <a:r>
              <a:rPr lang="zh-Hans" altLang="en-US" sz="2000" dirty="0"/>
              <a:t>哪些功德？</a:t>
            </a:r>
            <a:endParaRPr lang="en-CA" altLang="zh-Hans" sz="2000" dirty="0"/>
          </a:p>
          <a:p>
            <a:pPr marL="0" indent="0">
              <a:buNone/>
            </a:pPr>
            <a:r>
              <a:rPr lang="en-US" altLang="zh-Hans" sz="2000" dirty="0"/>
              <a:t>3</a:t>
            </a:r>
            <a:r>
              <a:rPr lang="zh-Hans" altLang="en-US" sz="2000" dirty="0" smtClean="0"/>
              <a:t>、</a:t>
            </a:r>
            <a:r>
              <a:rPr lang="zh-CN" altLang="en-US" sz="2000" dirty="0" smtClean="0"/>
              <a:t>因为害怕犯戒的过患，以及忏悔的麻烦，而不去受戒，你认为这种想法对吗？</a:t>
            </a:r>
            <a:endParaRPr lang="en-US" altLang="zh-CN" sz="2000" dirty="0" smtClean="0"/>
          </a:p>
          <a:p>
            <a:pPr marL="0" indent="0">
              <a:buNone/>
            </a:pPr>
            <a:r>
              <a:rPr lang="en-US" altLang="zh-Hans" sz="2000" dirty="0" smtClean="0"/>
              <a:t>4</a:t>
            </a:r>
            <a:r>
              <a:rPr lang="zh-Hans" altLang="en-US" sz="2000" dirty="0" smtClean="0"/>
              <a:t>、</a:t>
            </a:r>
            <a:r>
              <a:rPr lang="en-US" altLang="zh-CN" sz="2000" dirty="0" smtClean="0"/>
              <a:t>《</a:t>
            </a:r>
            <a:r>
              <a:rPr lang="zh-CN" altLang="en-US" sz="2000" dirty="0" smtClean="0"/>
              <a:t>入中论释</a:t>
            </a:r>
            <a:r>
              <a:rPr lang="en-US" altLang="zh-CN" sz="2000" dirty="0" smtClean="0"/>
              <a:t>》</a:t>
            </a:r>
            <a:r>
              <a:rPr lang="zh-CN" altLang="en-US" sz="2000" dirty="0" smtClean="0"/>
              <a:t>中的国王喝下雨水和大家一起发疯的故事，如果我们持守不邪淫的戒律，会被世人当作精神病来看待吗？</a:t>
            </a:r>
            <a:endParaRPr lang="en-US" altLang="zh-CN" sz="2000" dirty="0" smtClean="0"/>
          </a:p>
          <a:p>
            <a:pPr marL="0" indent="0">
              <a:buNone/>
            </a:pPr>
            <a:r>
              <a:rPr lang="en-US" altLang="zh-Hans" sz="2000" dirty="0" smtClean="0"/>
              <a:t>5</a:t>
            </a:r>
            <a:r>
              <a:rPr lang="zh-Hans" altLang="en-US" sz="2000" dirty="0" smtClean="0"/>
              <a:t>、</a:t>
            </a:r>
            <a:r>
              <a:rPr lang="zh-CN" altLang="en-US" sz="2000" dirty="0" smtClean="0"/>
              <a:t>公案讨论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340475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85675" y="1948070"/>
            <a:ext cx="8507896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/>
              <a:t>印光大师说：世间人民，由色欲直接导致死亡的，有十分之四；由色欲间接导致死亡的，又有十分之四，也就是由色欲亏损遭受别种感触而死。人们把这些死都归结为命，岂知贪色者的死，并非是命。依于命的是居心清贞、不贪淫欲之人，那些贪色者是自戕寿命，怎能说是死于天命？依于命生又以命尽而死的，不过十分之一二。由此可知，天下多是枉死之人，淫祸之惨烈，世间更无第二者。相反，不须费一分钱，不必费一分力，就能成就高尚德行，享受极大安乐，留给子孙无穷福荫，使来生获得贤良眷属的善行，唯是戒淫。（据</a:t>
            </a:r>
            <a:r>
              <a:rPr lang="en-US" altLang="zh-CN" sz="2000" dirty="0"/>
              <a:t>《</a:t>
            </a:r>
            <a:r>
              <a:rPr lang="zh-CN" altLang="en-US" sz="2000" dirty="0"/>
              <a:t>印光大师文钞</a:t>
            </a:r>
            <a:r>
              <a:rPr lang="en-US" altLang="zh-CN" sz="2000" dirty="0"/>
              <a:t>》</a:t>
            </a:r>
            <a:r>
              <a:rPr lang="zh-CN" altLang="en-US" sz="2000" dirty="0"/>
              <a:t>译白）</a:t>
            </a:r>
            <a:endParaRPr lang="en-CA" sz="2000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845782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8D4BBBD8-F660-F346-B8FE-CDD3E5289B1B}"/>
              </a:ext>
            </a:extLst>
          </p:cNvPr>
          <p:cNvSpPr txBox="1"/>
          <p:nvPr/>
        </p:nvSpPr>
        <p:spPr>
          <a:xfrm>
            <a:off x="815344" y="1225408"/>
            <a:ext cx="10428790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/>
              <a:t>不邪淫果报的案例：</a:t>
            </a:r>
            <a:endParaRPr lang="en-US" altLang="zh-CN" sz="2800" dirty="0" smtClean="0"/>
          </a:p>
          <a:p>
            <a:endParaRPr lang="en-US" altLang="zh-CN" dirty="0" smtClean="0"/>
          </a:p>
          <a:p>
            <a:r>
              <a:rPr lang="zh-CN" altLang="en-US" sz="2000" dirty="0" smtClean="0"/>
              <a:t>宋</a:t>
            </a:r>
            <a:r>
              <a:rPr lang="zh-CN" altLang="en-US" sz="2000" dirty="0"/>
              <a:t>朝包宏斋，八十八岁还在枢密院任职。他像年轻人一样身强体健，神清气爽。贾士道猜想他必定有特别的养身术，闲聊之时，就向包宏斋询问有什么偏方。包老回答：“我的确有一种药丸，自己服用，从不外传。”贾士道恳求包老务必要传授给他，不可独自享用。包老慢慢地说：“我是吃了五十年的独睡丸子。”当时满坐听了哈哈大笑</a:t>
            </a:r>
            <a:r>
              <a:rPr lang="zh-CN" altLang="en-US" sz="2000" dirty="0" smtClean="0"/>
              <a:t>。</a:t>
            </a:r>
            <a:endParaRPr lang="en-US" altLang="zh-CN" sz="2000" dirty="0" smtClean="0"/>
          </a:p>
          <a:p>
            <a:endParaRPr lang="en-CA" sz="2000" dirty="0"/>
          </a:p>
          <a:p>
            <a:r>
              <a:rPr lang="zh-CN" altLang="en-US" sz="2000" dirty="0"/>
              <a:t>庐陵周和尚，九十多岁，走远路健步如飞，须发不白。他说：“别无它法，只是壮年节欲而已</a:t>
            </a:r>
            <a:r>
              <a:rPr lang="zh-CN" altLang="en-US" sz="2000" dirty="0" smtClean="0"/>
              <a:t>。”</a:t>
            </a:r>
            <a:endParaRPr lang="en-US" altLang="zh-CN" sz="2000" dirty="0" smtClean="0"/>
          </a:p>
          <a:p>
            <a:endParaRPr lang="en-CA" sz="2000" dirty="0"/>
          </a:p>
          <a:p>
            <a:r>
              <a:rPr lang="zh-CN" altLang="en-US" sz="2000" dirty="0" smtClean="0"/>
              <a:t>太</a:t>
            </a:r>
            <a:r>
              <a:rPr lang="zh-CN" altLang="en-US" sz="2000" dirty="0"/>
              <a:t>仓张翠九十多岁，耳目聪明，还能作画。问他养身秘诀时，他回答：“平生只是欲心淡、欲事节制而已。”</a:t>
            </a:r>
            <a:endParaRPr lang="en-CA" sz="2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674AF160-6792-484A-94DB-0EBD9703D53A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2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385391" y="5367130"/>
            <a:ext cx="7288696" cy="68911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806712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E92EAE09-5DE7-3F42-8E7B-94F34C3E3312}"/>
              </a:ext>
            </a:extLst>
          </p:cNvPr>
          <p:cNvSpPr txBox="1"/>
          <p:nvPr/>
        </p:nvSpPr>
        <p:spPr>
          <a:xfrm>
            <a:off x="946205" y="1351721"/>
            <a:ext cx="10455966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/>
              <a:t>《</a:t>
            </a:r>
            <a:r>
              <a:rPr lang="zh-CN" altLang="en-US" sz="2000" dirty="0"/>
              <a:t>寿康宝鉴</a:t>
            </a:r>
            <a:r>
              <a:rPr lang="en-US" altLang="zh-CN" sz="2000" dirty="0"/>
              <a:t>》</a:t>
            </a:r>
            <a:r>
              <a:rPr lang="zh-CN" altLang="en-US" sz="2000" dirty="0"/>
              <a:t>上还有一则事例</a:t>
            </a:r>
            <a:r>
              <a:rPr lang="zh-CN" altLang="en-US" sz="2000" dirty="0" smtClean="0"/>
              <a:t>：</a:t>
            </a:r>
            <a:endParaRPr lang="en-US" altLang="zh-CN" sz="2000" dirty="0" smtClean="0"/>
          </a:p>
          <a:p>
            <a:endParaRPr lang="en-CA" sz="2000" dirty="0"/>
          </a:p>
          <a:p>
            <a:r>
              <a:rPr lang="zh-CN" altLang="en-US" sz="2000" dirty="0"/>
              <a:t>徐信善和杨宏是同窗好友，他们一道去赶考，住在一家旅店当中。有一天，遇到一位会看相的高僧，说杨宏将来会大贵，徐信善要贫穷。当晚，杨宏偶然看见旅店有一位少女很漂亮，就想拿很多银两去向少女求欢，被徐信善严肃地劝阻了</a:t>
            </a:r>
            <a:r>
              <a:rPr lang="zh-CN" altLang="en-US" sz="2000" dirty="0" smtClean="0"/>
              <a:t>。</a:t>
            </a:r>
            <a:endParaRPr lang="en-US" altLang="zh-CN" sz="2000" dirty="0" smtClean="0"/>
          </a:p>
          <a:p>
            <a:endParaRPr lang="en-CA" sz="2000" dirty="0"/>
          </a:p>
          <a:p>
            <a:r>
              <a:rPr lang="zh-CN" altLang="en-US" sz="2000" dirty="0"/>
              <a:t>第二天，高僧又遇徐信善，惊讶地说：“何以一夜之间忽然生出阴骘纹，换贱相为贵相了，今后你要享大富贵。”又看杨宏的相，说：“你气色不如昨天，虽然和徐信善都会富贵，但名次在他后面。”发榜时果然如此</a:t>
            </a:r>
            <a:r>
              <a:rPr lang="zh-CN" altLang="en-US" sz="2000" dirty="0" smtClean="0"/>
              <a:t>。</a:t>
            </a:r>
            <a:endParaRPr lang="en-US" altLang="zh-CN" sz="2000" dirty="0" smtClean="0"/>
          </a:p>
          <a:p>
            <a:endParaRPr lang="en-US" sz="2000" dirty="0"/>
          </a:p>
          <a:p>
            <a:endParaRPr lang="en-CA" sz="2000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9AB778D4-4B33-A44E-A67D-46817EEB2D78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055164" y="5904221"/>
            <a:ext cx="3998015" cy="403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0929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55089" y="1510748"/>
            <a:ext cx="898497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（可见“动淫心没有果报”只是断见的说法。前一则事例中，宋不吝没有构成邪淫事实，但一念邪心就已造下意业。如果这一意业既不增福，也不折福，那就应成业力空亡，但这无法成立，因为并没有作用是零的业。实际上，起淫心折福很大，宋不吝原本福薄，一念淫心，就使他功名消尽。</a:t>
            </a:r>
            <a:endParaRPr lang="en-CA" dirty="0"/>
          </a:p>
          <a:p>
            <a:r>
              <a:rPr lang="zh-CN" altLang="en-US" dirty="0"/>
              <a:t>后一事例说明，只要起心动念，就一定落在罪福中，恶念是罪，善念是福，徐生一念止淫，转贱为贵，杨生一念起淫，转贵为贱，都是由业决定的。一夜之间，就使两人的面相大为改变。所以起心动念不是对相续没有影响，而是影响很大。我们一天当中有无数念头，念念在福德上有加减乘除，所以懂得念念调整为善心，极为重要。）</a:t>
            </a:r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897728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E257FEBB-84B0-6D46-9ED9-9D9EC4EDE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Hans" altLang="en-US" dirty="0"/>
              <a:t>共修一座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7FBB1445-8870-E041-8A66-7820C645A04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2182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xmlns="" id="{0F0B06A7-A4B1-6144-AFD7-E9F43073236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491915" y="952500"/>
            <a:ext cx="3866147" cy="531813"/>
          </a:xfrm>
        </p:spPr>
        <p:txBody>
          <a:bodyPr>
            <a:normAutofit/>
          </a:bodyPr>
          <a:lstStyle/>
          <a:p>
            <a:pPr algn="ctr"/>
            <a:r>
              <a:rPr lang="zh-Hans" altLang="en-US" sz="2800" b="1" dirty="0">
                <a:latin typeface="+mj-ea"/>
              </a:rPr>
              <a:t>回向偈</a:t>
            </a:r>
            <a:endParaRPr lang="en-US" sz="2800" b="1" dirty="0">
              <a:latin typeface="+mj-ea"/>
            </a:endParaRPr>
          </a:p>
        </p:txBody>
      </p:sp>
      <p:pic>
        <p:nvPicPr>
          <p:cNvPr id="16" name="Content Placeholder 15">
            <a:extLst>
              <a:ext uri="{FF2B5EF4-FFF2-40B4-BE49-F238E27FC236}">
                <a16:creationId xmlns:a16="http://schemas.microsoft.com/office/drawing/2014/main" xmlns="" id="{B080B1A8-C592-9F4D-830A-BD0D61E39AD8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9534525" y="2257425"/>
            <a:ext cx="2657475" cy="2482850"/>
          </a:xfrm>
          <a:effectLst>
            <a:softEdge rad="635000"/>
          </a:effectLst>
        </p:spPr>
      </p:pic>
      <p:sp>
        <p:nvSpPr>
          <p:cNvPr id="9" name="Text Placeholder 8">
            <a:extLst>
              <a:ext uri="{FF2B5EF4-FFF2-40B4-BE49-F238E27FC236}">
                <a16:creationId xmlns:a16="http://schemas.microsoft.com/office/drawing/2014/main" xmlns="" id="{8D4843F2-8AAD-E040-880B-F428B6D8789C}"/>
              </a:ext>
            </a:extLst>
          </p:cNvPr>
          <p:cNvSpPr>
            <a:spLocks noGrp="1"/>
          </p:cNvSpPr>
          <p:nvPr>
            <p:ph type="body" sz="half" idx="4294967295"/>
          </p:nvPr>
        </p:nvSpPr>
        <p:spPr>
          <a:xfrm>
            <a:off x="1491916" y="1944688"/>
            <a:ext cx="3866147" cy="40417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/>
              </a:rPr>
              <a:t>文殊师利勇猛智</a:t>
            </a:r>
            <a:endParaRPr kumimoji="1" lang="en-US" altLang="zh-CN" sz="2400" dirty="0">
              <a:latin typeface="+mn-ea"/>
              <a:cs typeface="华文隶书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/>
              </a:rPr>
              <a:t>普贤慧行亦复然</a:t>
            </a:r>
            <a:endParaRPr kumimoji="1" lang="en-US" altLang="zh-CN" sz="2400" dirty="0">
              <a:latin typeface="+mn-ea"/>
              <a:cs typeface="华文隶书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/>
              </a:rPr>
              <a:t>我今回向诸善根</a:t>
            </a:r>
            <a:endParaRPr kumimoji="1" lang="en-US" altLang="zh-CN" sz="2400" dirty="0">
              <a:latin typeface="+mn-ea"/>
              <a:cs typeface="华文隶书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/>
              </a:rPr>
              <a:t>随彼一切常修学</a:t>
            </a:r>
            <a:endParaRPr kumimoji="1" lang="en-US" altLang="zh-CN" sz="2400" dirty="0">
              <a:latin typeface="+mn-ea"/>
              <a:cs typeface="华文隶书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/>
              </a:rPr>
              <a:t>三世诸佛所称叹</a:t>
            </a:r>
            <a:endParaRPr kumimoji="1" lang="en-US" altLang="zh-CN" sz="2400" dirty="0">
              <a:latin typeface="+mn-ea"/>
              <a:cs typeface="华文隶书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/>
              </a:rPr>
              <a:t>如是最胜诸大愿</a:t>
            </a:r>
            <a:endParaRPr kumimoji="1" lang="en-US" altLang="zh-CN" sz="2400" dirty="0">
              <a:latin typeface="+mn-ea"/>
              <a:cs typeface="华文隶书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/>
              </a:rPr>
              <a:t>我今回向诸善根</a:t>
            </a:r>
            <a:endParaRPr kumimoji="1" lang="en-US" altLang="zh-CN" sz="2400" dirty="0">
              <a:latin typeface="+mn-ea"/>
              <a:cs typeface="华文隶书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/>
              </a:rPr>
              <a:t>为得普贤殊胜行</a:t>
            </a:r>
            <a:endParaRPr kumimoji="1" lang="en-US" altLang="zh-CN" sz="2400" dirty="0">
              <a:latin typeface="+mn-ea"/>
              <a:cs typeface="华文隶书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61890F37-37B9-5943-BF56-09192E5D2596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85000"/>
            <a:extLst/>
          </a:blip>
          <a:stretch>
            <a:fillRect/>
          </a:stretch>
        </p:blipFill>
        <p:spPr>
          <a:xfrm>
            <a:off x="6545179" y="1484312"/>
            <a:ext cx="3737810" cy="424272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983119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CB96595-C225-894A-B122-0EE6CE1207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Hans" altLang="en-US" sz="6600" dirty="0"/>
              <a:t>十善业之</a:t>
            </a:r>
            <a:r>
              <a:rPr lang="zh-Hans" altLang="en-US" sz="6600" dirty="0" smtClean="0"/>
              <a:t>不</a:t>
            </a:r>
            <a:r>
              <a:rPr lang="zh-CN" altLang="en-US" sz="6600" dirty="0" smtClean="0"/>
              <a:t>偷盗</a:t>
            </a:r>
            <a:r>
              <a:rPr lang="zh-Hans" altLang="en-US" sz="6600" dirty="0" smtClean="0"/>
              <a:t>回</a:t>
            </a:r>
            <a:r>
              <a:rPr lang="zh-Hans" altLang="en-US" sz="6600" dirty="0"/>
              <a:t>顾</a:t>
            </a:r>
            <a:endParaRPr lang="en-US" sz="66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E1581BB-2803-BF45-9ED9-A26EFFC977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63624" y="4467828"/>
            <a:ext cx="9070848" cy="613458"/>
          </a:xfrm>
        </p:spPr>
        <p:txBody>
          <a:bodyPr>
            <a:normAutofit/>
          </a:bodyPr>
          <a:lstStyle/>
          <a:p>
            <a:r>
              <a:rPr lang="zh-CN" altLang="en-US" sz="2400" dirty="0" smtClean="0"/>
              <a:t>断不与取 慷慨布施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61861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B0136DC-3181-7B49-9A8F-FC145BC17B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914400"/>
            <a:ext cx="10058400" cy="625033"/>
          </a:xfrm>
        </p:spPr>
        <p:txBody>
          <a:bodyPr>
            <a:normAutofit fontScale="90000"/>
          </a:bodyPr>
          <a:lstStyle/>
          <a:p>
            <a:r>
              <a:rPr lang="zh-Hans" altLang="en-US" sz="4400" dirty="0"/>
              <a:t>不偷盗的含义</a:t>
            </a:r>
            <a:endParaRPr lang="en-US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621597B-35FB-C044-805A-9BBD70FC65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724628"/>
            <a:ext cx="10058400" cy="43104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Hans" altLang="en-US" sz="2400" dirty="0"/>
              <a:t>  </a:t>
            </a:r>
            <a:endParaRPr lang="en-CA" altLang="zh-Hans" sz="2200" dirty="0"/>
          </a:p>
          <a:p>
            <a:r>
              <a:rPr lang="zh-Hans" altLang="en-US" sz="2400" dirty="0"/>
              <a:t>居士戒中不偷盗是不偷他人的东西（有一个金额限制，超过即为偷盗）</a:t>
            </a:r>
            <a:endParaRPr lang="en-CA" altLang="zh-Hans" sz="2400" dirty="0"/>
          </a:p>
          <a:p>
            <a:r>
              <a:rPr lang="zh-Hans" altLang="en-US" sz="2400" dirty="0"/>
              <a:t>八关斋戒中不偷盗是一分钱都不能偷，起心动念都不可以，或唆使别人去偷也不可以。</a:t>
            </a:r>
            <a:endParaRPr lang="en-CA" altLang="zh-Hans" sz="2400" dirty="0"/>
          </a:p>
          <a:p>
            <a:r>
              <a:rPr lang="en-US" altLang="zh-Hans" sz="2400" dirty="0"/>
              <a:t>《</a:t>
            </a:r>
            <a:r>
              <a:rPr lang="zh-Hans" altLang="en-US" sz="2400" dirty="0"/>
              <a:t>大圆满前行</a:t>
            </a:r>
            <a:r>
              <a:rPr lang="en-US" altLang="zh-Hans" sz="2400" dirty="0"/>
              <a:t>》</a:t>
            </a:r>
            <a:r>
              <a:rPr lang="zh-Hans" altLang="en-US" sz="2400" dirty="0"/>
              <a:t>中，不与取是指以强抢、暗偷、欺诈等方式想方设法将他人的财物据为己有的行为，而断除不与取，即为不偷盗，要在实际行动中断除不与取、奉行对治此恶业的善法</a:t>
            </a:r>
            <a:r>
              <a:rPr lang="en-US" altLang="zh-Hans" sz="2400" dirty="0"/>
              <a:t>—</a:t>
            </a:r>
            <a:r>
              <a:rPr lang="zh-Hans" altLang="en-US" sz="2400" dirty="0"/>
              <a:t>布施。</a:t>
            </a:r>
            <a:endParaRPr lang="en-CA" altLang="zh-Hans" sz="2400" dirty="0"/>
          </a:p>
        </p:txBody>
      </p:sp>
    </p:spTree>
    <p:extLst>
      <p:ext uri="{BB962C8B-B14F-4D97-AF65-F5344CB8AC3E}">
        <p14:creationId xmlns:p14="http://schemas.microsoft.com/office/powerpoint/2010/main" val="2332064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B0136DC-3181-7B49-9A8F-FC145BC17B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914400"/>
            <a:ext cx="10058400" cy="810228"/>
          </a:xfrm>
        </p:spPr>
        <p:txBody>
          <a:bodyPr>
            <a:normAutofit/>
          </a:bodyPr>
          <a:lstStyle/>
          <a:p>
            <a:r>
              <a:rPr lang="zh-Hans" altLang="en-US" sz="4400" dirty="0"/>
              <a:t>不偷盗的果报</a:t>
            </a:r>
            <a:endParaRPr lang="en-US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621597B-35FB-C044-805A-9BBD70FC65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2199190"/>
            <a:ext cx="10058400" cy="3835850"/>
          </a:xfrm>
        </p:spPr>
        <p:txBody>
          <a:bodyPr>
            <a:normAutofit/>
          </a:bodyPr>
          <a:lstStyle/>
          <a:p>
            <a:r>
              <a:rPr lang="zh-Hans" altLang="en-US" sz="2400" dirty="0"/>
              <a:t>异熟果：转生在相应的三善趣中；</a:t>
            </a:r>
            <a:endParaRPr lang="en-CA" altLang="zh-Hans" sz="2400" dirty="0"/>
          </a:p>
          <a:p>
            <a:r>
              <a:rPr lang="zh-Hans" altLang="en-US" sz="2400" dirty="0"/>
              <a:t>感受等流果：具足受用，无有盗敌；</a:t>
            </a:r>
            <a:endParaRPr lang="en-CA" altLang="zh-Hans" sz="2400" dirty="0"/>
          </a:p>
          <a:p>
            <a:r>
              <a:rPr lang="zh-Hans" altLang="en-US" sz="2400" dirty="0"/>
              <a:t>同行等流果：生生世世不偷盗，喜欢布施，并且善举蒸蒸日上；</a:t>
            </a:r>
            <a:endParaRPr lang="en-CA" altLang="zh-Hans" sz="2400" dirty="0"/>
          </a:p>
          <a:p>
            <a:r>
              <a:rPr lang="zh-Hans" altLang="en-US" sz="2400" dirty="0"/>
              <a:t>增上果：成熟在外境上，与不与取的果报恰恰相反，具足圆满的功德；</a:t>
            </a:r>
            <a:endParaRPr lang="en-CA" altLang="zh-Hans" sz="2400" dirty="0"/>
          </a:p>
          <a:p>
            <a:r>
              <a:rPr lang="zh-Hans" altLang="en-US" sz="2400" dirty="0"/>
              <a:t>士用果：所做的任何善业都会突飞猛进地增长，福德接连不断涌现。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91508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B0136DC-3181-7B49-9A8F-FC145BC17B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914400"/>
            <a:ext cx="10058400" cy="625033"/>
          </a:xfrm>
        </p:spPr>
        <p:txBody>
          <a:bodyPr>
            <a:normAutofit fontScale="90000"/>
          </a:bodyPr>
          <a:lstStyle/>
          <a:p>
            <a:r>
              <a:rPr lang="zh-Hans" altLang="en-US" sz="4400" dirty="0"/>
              <a:t>布施的含义</a:t>
            </a:r>
            <a:endParaRPr lang="en-US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621597B-35FB-C044-805A-9BBD70FC65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724628"/>
            <a:ext cx="10058400" cy="431041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CA" altLang="zh-Hans" sz="2200" dirty="0"/>
          </a:p>
          <a:p>
            <a:r>
              <a:rPr lang="zh-Hans" altLang="en-US" sz="2400" dirty="0" smtClean="0"/>
              <a:t>布施</a:t>
            </a:r>
            <a:r>
              <a:rPr lang="zh-CN" altLang="en-US" sz="2400" dirty="0" smtClean="0"/>
              <a:t>：</a:t>
            </a:r>
            <a:r>
              <a:rPr lang="zh-Hans" altLang="en-US" sz="2400" dirty="0" smtClean="0"/>
              <a:t>就</a:t>
            </a:r>
            <a:r>
              <a:rPr lang="zh-Hans" altLang="en-US" sz="2400" dirty="0"/>
              <a:t>是给予，即把财物、知识等给予他人。</a:t>
            </a:r>
            <a:endParaRPr lang="en-CA" altLang="zh-Hans" sz="2400" dirty="0"/>
          </a:p>
          <a:p>
            <a:r>
              <a:rPr lang="zh-Hans" altLang="en-US" sz="2400" dirty="0"/>
              <a:t>布施主要可以分为三种布施，也可以分为四种：</a:t>
            </a:r>
            <a:endParaRPr lang="en-CA" altLang="zh-Hans" sz="2400" dirty="0"/>
          </a:p>
          <a:p>
            <a:pPr lvl="1"/>
            <a:r>
              <a:rPr lang="zh-Hans" altLang="en-US" sz="2200" dirty="0"/>
              <a:t>第一种：财布施，即拿钱、食物、衣服等送给别人；</a:t>
            </a:r>
            <a:endParaRPr lang="en-CA" altLang="zh-Hans" sz="2200" dirty="0"/>
          </a:p>
          <a:p>
            <a:pPr lvl="1"/>
            <a:r>
              <a:rPr lang="zh-Hans" altLang="en-US" sz="2200" dirty="0"/>
              <a:t>第二种：无畏布施，例如：放生；</a:t>
            </a:r>
            <a:endParaRPr lang="en-CA" altLang="zh-Hans" sz="2200" dirty="0"/>
          </a:p>
          <a:p>
            <a:pPr lvl="1"/>
            <a:r>
              <a:rPr lang="zh-Hans" altLang="en-US" sz="2200" dirty="0"/>
              <a:t>第三种：法布施，即讲经说法；</a:t>
            </a:r>
            <a:endParaRPr lang="en-CA" altLang="zh-Hans" sz="2200" dirty="0"/>
          </a:p>
          <a:p>
            <a:pPr lvl="1"/>
            <a:r>
              <a:rPr lang="zh-Hans" altLang="en-US" sz="2200" dirty="0"/>
              <a:t>第四种：慈布施，即慈悲的布施，对家人、朋友等所有人发慈悲心，帮助他们，给他们带来温暖。</a:t>
            </a:r>
            <a:endParaRPr lang="en-CA" altLang="zh-Hans" sz="2200" dirty="0"/>
          </a:p>
        </p:txBody>
      </p:sp>
    </p:spTree>
    <p:extLst>
      <p:ext uri="{BB962C8B-B14F-4D97-AF65-F5344CB8AC3E}">
        <p14:creationId xmlns:p14="http://schemas.microsoft.com/office/powerpoint/2010/main" val="4036097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B0136DC-3181-7B49-9A8F-FC145BC17B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914400"/>
            <a:ext cx="10058400" cy="810228"/>
          </a:xfrm>
        </p:spPr>
        <p:txBody>
          <a:bodyPr>
            <a:normAutofit/>
          </a:bodyPr>
          <a:lstStyle/>
          <a:p>
            <a:r>
              <a:rPr lang="zh-Hans" altLang="en-US" sz="4400" dirty="0"/>
              <a:t>布施的功德</a:t>
            </a:r>
            <a:endParaRPr lang="en-US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621597B-35FB-C044-805A-9BBD70FC65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2199190"/>
            <a:ext cx="10058400" cy="3835850"/>
          </a:xfrm>
        </p:spPr>
        <p:txBody>
          <a:bodyPr>
            <a:normAutofit/>
          </a:bodyPr>
          <a:lstStyle/>
          <a:p>
            <a:r>
              <a:rPr lang="zh-Hans" altLang="en-US" sz="2400" dirty="0"/>
              <a:t>若精勤布施，今生来世必将获得广大受用，不会感受贫穷，也不会转生于饿鬼道，最终将获得圆满正等觉的佛果。</a:t>
            </a:r>
            <a:endParaRPr lang="en-CA" altLang="zh-Hans" sz="2400" dirty="0"/>
          </a:p>
          <a:p>
            <a:r>
              <a:rPr lang="en-US" altLang="zh-Hans" sz="2400" dirty="0"/>
              <a:t>《</a:t>
            </a:r>
            <a:r>
              <a:rPr lang="zh-Hans" altLang="en-US" sz="2400" dirty="0"/>
              <a:t>毗耶娑问经</a:t>
            </a:r>
            <a:r>
              <a:rPr lang="en-US" altLang="zh-Hans" sz="2400" dirty="0"/>
              <a:t>》</a:t>
            </a:r>
            <a:r>
              <a:rPr lang="zh-Hans" altLang="en-US" sz="2400" dirty="0"/>
              <a:t>中说“若人劝施，若人施物，如是等人，皆得大福。”不论是劝人布施还是自己布施，都将获得大福报。</a:t>
            </a:r>
            <a:endParaRPr lang="en-CA" altLang="zh-Hans" sz="2400" dirty="0"/>
          </a:p>
          <a:p>
            <a:r>
              <a:rPr lang="en-US" altLang="zh-CN" dirty="0"/>
              <a:t>《</a:t>
            </a:r>
            <a:r>
              <a:rPr lang="zh-CN" altLang="en-US" sz="2400" dirty="0"/>
              <a:t>根本说一切有部毗奈耶药事</a:t>
            </a:r>
            <a:r>
              <a:rPr lang="en-US" altLang="zh-CN" sz="2400" dirty="0"/>
              <a:t>》</a:t>
            </a:r>
            <a:r>
              <a:rPr lang="zh-Hans" altLang="en-US" sz="2400" dirty="0"/>
              <a:t>中说“若乐修福者，舍施随力分，乐修福业人，今世后世乐。”如果一个人喜欢修福，随分随力作布施，这样的人今生来世都会快乐。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43314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DD8C14E-A186-254E-9ADF-97F6AD911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Hans" altLang="en-US" dirty="0"/>
              <a:t>十善业之</a:t>
            </a:r>
            <a:r>
              <a:rPr lang="zh-Hans" altLang="en-US" dirty="0" smtClean="0"/>
              <a:t>不</a:t>
            </a:r>
            <a:r>
              <a:rPr lang="zh-CN" altLang="en-US" dirty="0" smtClean="0"/>
              <a:t>邪淫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934A30C7-A05C-8E44-A74D-28235F7448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63624" y="4514128"/>
            <a:ext cx="9070848" cy="486136"/>
          </a:xfrm>
        </p:spPr>
        <p:txBody>
          <a:bodyPr>
            <a:normAutofit/>
          </a:bodyPr>
          <a:lstStyle/>
          <a:p>
            <a:r>
              <a:rPr lang="zh-Hans" altLang="en-US" sz="2400" dirty="0" smtClean="0"/>
              <a:t>断</a:t>
            </a:r>
            <a:r>
              <a:rPr lang="zh-CN" altLang="en-US" sz="2400" dirty="0" smtClean="0"/>
              <a:t>除邪淫 受持戒律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58853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736059"/>
      </a:dk2>
      <a:lt2>
        <a:srgbClr val="E7E0C7"/>
      </a:lt2>
      <a:accent1>
        <a:srgbClr val="92B0C8"/>
      </a:accent1>
      <a:accent2>
        <a:srgbClr val="E37C3D"/>
      </a:accent2>
      <a:accent3>
        <a:srgbClr val="A5AB81"/>
      </a:accent3>
      <a:accent4>
        <a:srgbClr val="E9B635"/>
      </a:accent4>
      <a:accent5>
        <a:srgbClr val="7BA79D"/>
      </a:accent5>
      <a:accent6>
        <a:srgbClr val="968C8C"/>
      </a:accent6>
      <a:hlink>
        <a:srgbClr val="F7A115"/>
      </a:hlink>
      <a:folHlink>
        <a:srgbClr val="969696"/>
      </a:folHlink>
    </a:clrScheme>
    <a:fontScheme name="Savon">
      <a:majorFont>
        <a:latin typeface="Garamond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avon" id="{1306E473-ED32-493B-A2D0-240A757EDD34}" vid="{3F20CFC1-E34F-405B-AA49-5BE0E194F1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8451</TotalTime>
  <Words>5279</Words>
  <Application>Microsoft Office PowerPoint</Application>
  <PresentationFormat>Custom</PresentationFormat>
  <Paragraphs>207</Paragraphs>
  <Slides>36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Savon</vt:lpstr>
      <vt:lpstr>发心偈</vt:lpstr>
      <vt:lpstr>十善业之不邪淫</vt:lpstr>
      <vt:lpstr>参考资料</vt:lpstr>
      <vt:lpstr>十善业之不偷盗回顾</vt:lpstr>
      <vt:lpstr>不偷盗的含义</vt:lpstr>
      <vt:lpstr>不偷盗的果报</vt:lpstr>
      <vt:lpstr>布施的含义</vt:lpstr>
      <vt:lpstr>布施的功德</vt:lpstr>
      <vt:lpstr>十善业之不邪淫</vt:lpstr>
      <vt:lpstr>十善业之不邪淫的修法</vt:lpstr>
      <vt:lpstr>第一阶段</vt:lpstr>
      <vt:lpstr>邪淫的含义</vt:lpstr>
      <vt:lpstr>居士五戒中邪淫的定义</vt:lpstr>
      <vt:lpstr>八关斋戒中的不邪淫（非梵行）</vt:lpstr>
      <vt:lpstr>第二阶段</vt:lpstr>
      <vt:lpstr>邪淫的果报： </vt:lpstr>
      <vt:lpstr>不邪淫的果报</vt:lpstr>
      <vt:lpstr>不邪淫-持戒</vt:lpstr>
      <vt:lpstr>持戒的含义和必要性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破戒的过患</vt:lpstr>
      <vt:lpstr>第三阶段</vt:lpstr>
      <vt:lpstr>PowerPoint Presentation</vt:lpstr>
      <vt:lpstr>对治贪心的修法</vt:lpstr>
      <vt:lpstr>PowerPoint Presentation</vt:lpstr>
      <vt:lpstr>思考讨论</vt:lpstr>
      <vt:lpstr>PowerPoint Presentation</vt:lpstr>
      <vt:lpstr>PowerPoint Presentation</vt:lpstr>
      <vt:lpstr>PowerPoint Presentation</vt:lpstr>
      <vt:lpstr>PowerPoint Presentation</vt:lpstr>
      <vt:lpstr>共修一座</vt:lpstr>
      <vt:lpstr>回向偈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十不善业之邪淫</dc:title>
  <dc:creator>Microsoft Office User</dc:creator>
  <cp:lastModifiedBy>Danny</cp:lastModifiedBy>
  <cp:revision>145</cp:revision>
  <dcterms:created xsi:type="dcterms:W3CDTF">2018-05-30T19:21:33Z</dcterms:created>
  <dcterms:modified xsi:type="dcterms:W3CDTF">2019-12-04T02:27:31Z</dcterms:modified>
</cp:coreProperties>
</file>