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56" r:id="rId3"/>
    <p:sldId id="280" r:id="rId4"/>
    <p:sldId id="287" r:id="rId5"/>
    <p:sldId id="337" r:id="rId6"/>
    <p:sldId id="339" r:id="rId7"/>
    <p:sldId id="338" r:id="rId8"/>
    <p:sldId id="340" r:id="rId9"/>
    <p:sldId id="311" r:id="rId10"/>
    <p:sldId id="257" r:id="rId11"/>
    <p:sldId id="277" r:id="rId12"/>
    <p:sldId id="312" r:id="rId13"/>
    <p:sldId id="342" r:id="rId14"/>
    <p:sldId id="320" r:id="rId15"/>
    <p:sldId id="341" r:id="rId16"/>
    <p:sldId id="347" r:id="rId17"/>
    <p:sldId id="345" r:id="rId18"/>
    <p:sldId id="346" r:id="rId19"/>
    <p:sldId id="278" r:id="rId20"/>
    <p:sldId id="314" r:id="rId21"/>
    <p:sldId id="343" r:id="rId22"/>
    <p:sldId id="348" r:id="rId23"/>
    <p:sldId id="344" r:id="rId24"/>
    <p:sldId id="349" r:id="rId25"/>
    <p:sldId id="279" r:id="rId26"/>
    <p:sldId id="310" r:id="rId27"/>
    <p:sldId id="298" r:id="rId28"/>
    <p:sldId id="335" r:id="rId29"/>
    <p:sldId id="350" r:id="rId30"/>
    <p:sldId id="351" r:id="rId31"/>
    <p:sldId id="352" r:id="rId32"/>
    <p:sldId id="273" r:id="rId33"/>
    <p:sldId id="274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6"/>
    <p:restoredTop sz="94690"/>
  </p:normalViewPr>
  <p:slideViewPr>
    <p:cSldViewPr snapToGrid="0" snapToObjects="1">
      <p:cViewPr>
        <p:scale>
          <a:sx n="96" d="100"/>
          <a:sy n="96" d="100"/>
        </p:scale>
        <p:origin x="-594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12/16/2019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ianmifw.com/audio/index.php?do=mp3&amp;id=127&amp;vid=1868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88020"/>
            <a:ext cx="10058400" cy="520861"/>
          </a:xfrm>
        </p:spPr>
        <p:txBody>
          <a:bodyPr>
            <a:normAutofit fontScale="90000"/>
          </a:bodyPr>
          <a:lstStyle/>
          <a:p>
            <a:r>
              <a:rPr lang="en-US" altLang="en-US" sz="4400" dirty="0"/>
              <a:t>十善业之</a:t>
            </a:r>
            <a:r>
              <a:rPr lang="en-US" altLang="en-US" sz="4400" dirty="0" smtClean="0"/>
              <a:t>不</a:t>
            </a:r>
            <a:r>
              <a:rPr lang="zh-CN" altLang="en-US" sz="4400" dirty="0" smtClean="0"/>
              <a:t>两舌</a:t>
            </a:r>
            <a:r>
              <a:rPr lang="en-US" altLang="en-US" sz="4400" dirty="0" smtClean="0"/>
              <a:t>的</a:t>
            </a:r>
            <a:r>
              <a:rPr lang="en-US" altLang="en-US" sz="4400" dirty="0"/>
              <a:t>修法</a:t>
            </a: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921397"/>
            <a:ext cx="9462967" cy="415531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000" dirty="0"/>
              <a:t>三阶段思维</a:t>
            </a:r>
            <a:r>
              <a:rPr lang="en-US" altLang="en-US" sz="2000" dirty="0">
                <a:sym typeface="Wingdings" panose="05000000000000000000" pitchFamily="2" charset="2"/>
              </a:rPr>
              <a:t>：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第一阶段：思维什么是十善业中</a:t>
            </a:r>
            <a:r>
              <a:rPr lang="en-US" altLang="en-US" sz="2000" dirty="0" smtClean="0"/>
              <a:t>的</a:t>
            </a:r>
            <a:r>
              <a:rPr lang="zh-CN" altLang="en-US" sz="2000" dirty="0" smtClean="0"/>
              <a:t>断除离间语</a:t>
            </a:r>
            <a:r>
              <a:rPr lang="en-US" altLang="en-US" sz="2000" dirty="0" smtClean="0"/>
              <a:t>？</a:t>
            </a:r>
            <a:r>
              <a:rPr lang="en-US" altLang="en-US" sz="2000" dirty="0"/>
              <a:t>什么是特殊善业</a:t>
            </a:r>
            <a:r>
              <a:rPr lang="en-US" altLang="en-US" sz="2000" dirty="0" smtClean="0"/>
              <a:t>的</a:t>
            </a:r>
            <a:r>
              <a:rPr lang="zh-CN" altLang="en-US" sz="2000" dirty="0"/>
              <a:t>化解怨恨</a:t>
            </a:r>
            <a:r>
              <a:rPr lang="en-US" altLang="en-US" sz="2000" dirty="0" smtClean="0"/>
              <a:t>？</a:t>
            </a:r>
            <a:r>
              <a:rPr lang="en-US" altLang="en-US" sz="2000" dirty="0"/>
              <a:t>结合自身，思维自己是否做</a:t>
            </a:r>
            <a:r>
              <a:rPr lang="en-US" altLang="en-US" sz="2000" dirty="0" smtClean="0"/>
              <a:t>过</a:t>
            </a:r>
            <a:r>
              <a:rPr lang="zh-CN" altLang="en-US" sz="2000" dirty="0"/>
              <a:t>断除离间语</a:t>
            </a:r>
            <a:r>
              <a:rPr lang="en-US" altLang="en-US" sz="2000" dirty="0" smtClean="0"/>
              <a:t>、</a:t>
            </a:r>
            <a:r>
              <a:rPr lang="zh-CN" altLang="en-US" sz="2000" dirty="0"/>
              <a:t>化解怨恨</a:t>
            </a:r>
            <a:r>
              <a:rPr lang="en-US" altLang="en-US" sz="2000" dirty="0" smtClean="0"/>
              <a:t>的</a:t>
            </a:r>
            <a:r>
              <a:rPr lang="en-US" altLang="en-US" sz="2000" dirty="0"/>
              <a:t>善业；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第二阶段：思</a:t>
            </a:r>
            <a:r>
              <a:rPr lang="en-US" altLang="en-US" sz="2000" dirty="0" smtClean="0"/>
              <a:t>维</a:t>
            </a:r>
            <a:r>
              <a:rPr lang="zh-CN" altLang="en-US" sz="2000" dirty="0"/>
              <a:t>断除离间语</a:t>
            </a:r>
            <a:r>
              <a:rPr lang="en-US" altLang="en-US" sz="2000" dirty="0"/>
              <a:t>、</a:t>
            </a:r>
            <a:r>
              <a:rPr lang="zh-CN" altLang="en-US" sz="2000" dirty="0"/>
              <a:t>化解怨恨</a:t>
            </a:r>
            <a:r>
              <a:rPr lang="en-US" altLang="en-US" sz="2000" dirty="0" smtClean="0"/>
              <a:t>的果报</a:t>
            </a:r>
            <a:r>
              <a:rPr lang="zh-CN" altLang="en-US" sz="2000" dirty="0" smtClean="0"/>
              <a:t>和功德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第三阶段：结合自身，如果往昔</a:t>
            </a:r>
            <a:r>
              <a:rPr lang="en-US" altLang="en-US" sz="2000" dirty="0" smtClean="0"/>
              <a:t>有</a:t>
            </a:r>
            <a:r>
              <a:rPr lang="zh-CN" altLang="en-US" sz="2000" dirty="0"/>
              <a:t>断除离间语</a:t>
            </a:r>
            <a:r>
              <a:rPr lang="en-US" altLang="en-US" sz="2000" dirty="0"/>
              <a:t>、</a:t>
            </a:r>
            <a:r>
              <a:rPr lang="zh-CN" altLang="en-US" sz="2000" dirty="0"/>
              <a:t>化解怨恨</a:t>
            </a:r>
            <a:r>
              <a:rPr lang="en-US" altLang="en-US" sz="2000" dirty="0" smtClean="0"/>
              <a:t>的</a:t>
            </a:r>
            <a:r>
              <a:rPr lang="en-US" altLang="en-US" sz="2000" dirty="0"/>
              <a:t>善行，那就继续做；如果没有，则应发</a:t>
            </a:r>
            <a:r>
              <a:rPr lang="en-US" altLang="en-US" sz="2000" dirty="0" smtClean="0"/>
              <a:t>誓</a:t>
            </a:r>
            <a:r>
              <a:rPr lang="zh-CN" altLang="en-US" sz="2000" dirty="0"/>
              <a:t>断除离间语</a:t>
            </a:r>
            <a:r>
              <a:rPr lang="en-US" altLang="en-US" sz="2000" dirty="0" smtClean="0"/>
              <a:t>、</a:t>
            </a:r>
            <a:r>
              <a:rPr lang="zh-CN" altLang="en-US" sz="2000" dirty="0" smtClean="0"/>
              <a:t>并且化</a:t>
            </a:r>
            <a:r>
              <a:rPr lang="zh-CN" altLang="en-US" sz="2000" dirty="0"/>
              <a:t>解怨恨</a:t>
            </a:r>
            <a:r>
              <a:rPr lang="en-US" altLang="en-US" sz="2000" dirty="0" smtClean="0"/>
              <a:t>。</a:t>
            </a:r>
            <a:endParaRPr lang="en-CA" alt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000" dirty="0"/>
              <a:t>两个结果：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第一、坚定因果。有这样的善业，就会有这样的果报；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第二、自己是否有过这样的善业，如果没有，就一定要去做，哪怕是很微小的善业都不要忽略。</a:t>
            </a:r>
            <a:endParaRPr lang="en-CA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第一阶段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7"/>
            <a:ext cx="9070848" cy="625135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思维什么是十善业中</a:t>
            </a:r>
            <a:r>
              <a:rPr lang="en-US" altLang="en-US" sz="2400" dirty="0" smtClean="0"/>
              <a:t>的</a:t>
            </a:r>
            <a:r>
              <a:rPr lang="zh-CN" altLang="en-US" sz="2400" dirty="0" smtClean="0"/>
              <a:t>断除离间语，化解怨恨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 smtClean="0"/>
              <a:t>离间语</a:t>
            </a:r>
            <a:r>
              <a:rPr lang="en-US" altLang="en-US" sz="4400" dirty="0" smtClean="0"/>
              <a:t>的</a:t>
            </a:r>
            <a:r>
              <a:rPr lang="zh-CN" altLang="en-US" sz="4400" dirty="0" smtClean="0"/>
              <a:t>定</a:t>
            </a:r>
            <a:r>
              <a:rPr lang="en-US" altLang="en-US" sz="4400" dirty="0" smtClean="0"/>
              <a:t>义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9170"/>
            <a:ext cx="10247906" cy="21238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>
                <a:ea typeface="Century Gothic" panose="020B0502020202020204"/>
                <a:cs typeface="Century Gothic" panose="020B0502020202020204"/>
              </a:rPr>
              <a:t>离间语是指挑拨离间或者两舌。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>
                <a:ea typeface="Century Gothic" panose="020B0502020202020204"/>
                <a:cs typeface="Century Gothic" panose="020B0502020202020204"/>
              </a:rPr>
              <a:t>只要说了，对方听懂了，离间语就成立了，即使双方没有因此而分道扬镳。</a:t>
            </a:r>
            <a:endParaRPr lang="en-US" altLang="zh-CN" sz="2400" dirty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>
                <a:ea typeface="Century Gothic" panose="020B0502020202020204"/>
                <a:cs typeface="Century Gothic" panose="020B0502020202020204"/>
              </a:rPr>
              <a:t>离间语是自性罪，不管受没受戒律，只要说了都会有罪业</a:t>
            </a:r>
            <a:r>
              <a:rPr lang="zh-CN" altLang="en-US" sz="2400" dirty="0" smtClean="0">
                <a:ea typeface="Century Gothic" panose="020B0502020202020204"/>
                <a:cs typeface="Century Gothic" panose="020B0502020202020204"/>
              </a:rPr>
              <a:t>。</a:t>
            </a:r>
            <a:endParaRPr lang="en-US" altLang="zh-CN" sz="2400" dirty="0" smtClean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400" dirty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zh-CN" altLang="en-US" sz="2400" dirty="0"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离间语的种类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37969"/>
            <a:ext cx="10058400" cy="42459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2400" b="1" dirty="0">
                <a:ea typeface="宋体" panose="02010600030101010101" pitchFamily="2" charset="-122"/>
                <a:cs typeface="Century Gothic" panose="020B0502020202020204"/>
              </a:rPr>
              <a:t>1. </a:t>
            </a:r>
            <a:r>
              <a:rPr lang="zh-CN" altLang="en-US" sz="2400" b="1" dirty="0">
                <a:ea typeface="宋体" panose="02010600030101010101" pitchFamily="2" charset="-122"/>
                <a:cs typeface="Century Gothic" panose="020B0502020202020204"/>
              </a:rPr>
              <a:t>公开离间语</a:t>
            </a:r>
            <a:endParaRPr lang="zh-CN" altLang="en-US" sz="2400" dirty="0">
              <a:ea typeface="宋体" panose="02010600030101010101" pitchFamily="2" charset="-122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>
                <a:ea typeface="宋体" panose="02010600030101010101" pitchFamily="2" charset="-122"/>
                <a:cs typeface="Century Gothic" panose="020B0502020202020204"/>
              </a:rPr>
              <a:t>一般是指具有权威的人于两人同在的场合，当面以离间语使他们关系破裂，分道扬镳。</a:t>
            </a:r>
          </a:p>
          <a:p>
            <a:pPr>
              <a:buNone/>
            </a:pPr>
            <a:r>
              <a:rPr lang="en-US" altLang="zh-CN" sz="2400" b="1" dirty="0">
                <a:ea typeface="宋体" panose="02010600030101010101" pitchFamily="2" charset="-122"/>
                <a:cs typeface="Century Gothic" panose="020B0502020202020204"/>
              </a:rPr>
              <a:t>2. </a:t>
            </a:r>
            <a:r>
              <a:rPr lang="zh-CN" altLang="en-US" sz="2400" b="1" dirty="0">
                <a:ea typeface="宋体" panose="02010600030101010101" pitchFamily="2" charset="-122"/>
                <a:cs typeface="Century Gothic" panose="020B0502020202020204"/>
              </a:rPr>
              <a:t>暗中离间语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>
                <a:ea typeface="宋体" panose="02010600030101010101" pitchFamily="2" charset="-122"/>
                <a:cs typeface="Century Gothic" panose="020B0502020202020204"/>
              </a:rPr>
              <a:t>在背后挑拨，而令双方各奔东西</a:t>
            </a:r>
            <a:r>
              <a:rPr lang="zh-CN" altLang="en-US" sz="2400" dirty="0" smtClean="0">
                <a:ea typeface="宋体" panose="02010600030101010101" pitchFamily="2" charset="-122"/>
                <a:cs typeface="Century Gothic" panose="020B0502020202020204"/>
              </a:rPr>
              <a:t>。</a:t>
            </a:r>
            <a:endParaRPr lang="en-US" altLang="zh-CN" sz="2400" dirty="0" smtClean="0">
              <a:ea typeface="宋体" panose="02010600030101010101" pitchFamily="2" charset="-122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400" dirty="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0" indent="0">
              <a:buNone/>
            </a:pPr>
            <a:r>
              <a:rPr lang="zh-CN" altLang="en-US" sz="2400" dirty="0"/>
              <a:t>在所有的离间语当中，要数破僧和合最为严重，尤其是在密乘传法的上师与弟子之间进行挑拨而搞破他们的关系，或者在金刚道友之间制造不和，那罪业可是重上加重。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 smtClean="0"/>
              <a:t>--《</a:t>
            </a:r>
            <a:r>
              <a:rPr lang="zh-CN" altLang="en-US" sz="2400" dirty="0"/>
              <a:t>大圆满前行</a:t>
            </a:r>
            <a:r>
              <a:rPr lang="en-US" altLang="zh-CN" sz="2400" dirty="0"/>
              <a:t>—</a:t>
            </a:r>
            <a:r>
              <a:rPr lang="zh-CN" altLang="en-US" sz="2400" dirty="0"/>
              <a:t>普贤上师言教</a:t>
            </a:r>
            <a:r>
              <a:rPr lang="en-US" altLang="zh-CN" sz="2400" dirty="0"/>
              <a:t>》</a:t>
            </a:r>
            <a:endParaRPr lang="en-CA" sz="2400" dirty="0"/>
          </a:p>
          <a:p>
            <a:pPr>
              <a:buFont typeface="Wingdings" panose="05000000000000000000" pitchFamily="2" charset="2"/>
              <a:buChar char="§"/>
            </a:pPr>
            <a:endParaRPr lang="en-CA" sz="24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离间语的果报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8313"/>
            <a:ext cx="10058400" cy="4389120"/>
          </a:xfrm>
        </p:spPr>
        <p:txBody>
          <a:bodyPr>
            <a:normAutofit/>
          </a:bodyPr>
          <a:lstStyle/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 dirty="0">
                <a:latin typeface="Century Gothic" panose="020B0502020202020204"/>
              </a:rPr>
              <a:t>离间语的果报相当可怕。喜欢讲离间语的人，有些经中说会变成饿鬼，有些说会堕入地狱。</a:t>
            </a:r>
            <a:r>
              <a:rPr lang="zh-CN" altLang="en-US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今生也一切不顺利。</a:t>
            </a: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None/>
            </a:pPr>
            <a:r>
              <a:rPr lang="en-US" altLang="zh-CN" sz="2400" dirty="0" smtClean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《</a:t>
            </a:r>
            <a:r>
              <a:rPr lang="zh-CN" altLang="en-US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六度经</a:t>
            </a:r>
            <a:r>
              <a:rPr lang="en-US" altLang="zh-CN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》</a:t>
            </a:r>
            <a:r>
              <a:rPr lang="zh-CN" altLang="en-US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云：“以离间语，斗乱亲疏，巧诈多端，令心相恨，堕于地狱，无有出期”。</a:t>
            </a:r>
            <a:r>
              <a:rPr lang="en-US" altLang="zh-CN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《</a:t>
            </a:r>
            <a:r>
              <a:rPr lang="zh-CN" altLang="en-US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伽陀经</a:t>
            </a:r>
            <a:r>
              <a:rPr lang="en-US" altLang="zh-CN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》</a:t>
            </a:r>
            <a:r>
              <a:rPr lang="zh-CN" altLang="en-US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云：“若爱于两舌，斗乱行嗔恚，堕鬼毕舍佐，头面而丑恶”。 </a:t>
            </a:r>
            <a:r>
              <a:rPr lang="en-US" altLang="zh-CN" sz="2400" dirty="0">
                <a:latin typeface="Century Gothic" panose="020B0502020202020204"/>
              </a:rPr>
              <a:t>《</a:t>
            </a:r>
            <a:r>
              <a:rPr lang="zh-CN" altLang="en-US" sz="2400" dirty="0">
                <a:latin typeface="Century Gothic" panose="020B0502020202020204"/>
              </a:rPr>
              <a:t>诸法集要经</a:t>
            </a:r>
            <a:r>
              <a:rPr lang="en-US" altLang="zh-CN" sz="2400" dirty="0">
                <a:latin typeface="Century Gothic" panose="020B0502020202020204"/>
              </a:rPr>
              <a:t>》</a:t>
            </a:r>
            <a:r>
              <a:rPr lang="zh-CN" altLang="en-US" sz="2400" dirty="0">
                <a:latin typeface="Century Gothic" panose="020B0502020202020204"/>
              </a:rPr>
              <a:t>云：</a:t>
            </a:r>
            <a:r>
              <a:rPr lang="zh-CN" altLang="en-US" sz="2400" dirty="0"/>
              <a:t>“</a:t>
            </a:r>
            <a:r>
              <a:rPr lang="zh-CN" altLang="en-US" sz="2400" dirty="0">
                <a:latin typeface="Century Gothic" panose="020B0502020202020204"/>
              </a:rPr>
              <a:t>彼两舌恶报，则堕于地狱，念念常烧然，自受其极苦</a:t>
            </a:r>
            <a:r>
              <a:rPr lang="zh-CN" altLang="en-US" sz="2400" dirty="0" smtClean="0">
                <a:latin typeface="Century Gothic" panose="020B0502020202020204"/>
              </a:rPr>
              <a:t>。</a:t>
            </a:r>
            <a:r>
              <a:rPr lang="zh-CN" altLang="en-US" sz="2400" dirty="0" smtClean="0"/>
              <a:t>”</a:t>
            </a:r>
            <a:endParaRPr lang="en-US" altLang="zh-CN" sz="2400" dirty="0" smtClean="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None/>
            </a:pPr>
            <a:r>
              <a:rPr lang="en-US" altLang="zh-CN" sz="2400" dirty="0">
                <a:latin typeface="Century Gothic" panose="020B0502020202020204"/>
              </a:rPr>
              <a:t>《</a:t>
            </a:r>
            <a:r>
              <a:rPr lang="zh-CN" altLang="en-US" sz="2400" dirty="0">
                <a:latin typeface="Century Gothic" panose="020B0502020202020204"/>
              </a:rPr>
              <a:t>华严经</a:t>
            </a:r>
            <a:r>
              <a:rPr lang="en-US" altLang="zh-CN" sz="2400" dirty="0">
                <a:latin typeface="Century Gothic" panose="020B0502020202020204"/>
              </a:rPr>
              <a:t>》</a:t>
            </a:r>
            <a:r>
              <a:rPr lang="zh-CN" altLang="en-US" sz="2400" dirty="0">
                <a:latin typeface="Century Gothic" panose="020B0502020202020204"/>
              </a:rPr>
              <a:t>云：</a:t>
            </a:r>
            <a:r>
              <a:rPr lang="zh-CN" altLang="en-US" sz="2400" dirty="0"/>
              <a:t>“</a:t>
            </a:r>
            <a:r>
              <a:rPr lang="zh-CN" altLang="en-US" sz="2400" dirty="0">
                <a:latin typeface="Century Gothic" panose="020B0502020202020204"/>
              </a:rPr>
              <a:t>两舌之罪。。。若生人中，得二种果报：一者得弊恶眷属；二者得不和眷属</a:t>
            </a:r>
            <a:r>
              <a:rPr lang="zh-CN" altLang="en-US" sz="2400" dirty="0"/>
              <a:t>”</a:t>
            </a:r>
            <a:r>
              <a:rPr lang="zh-CN" altLang="en-US" sz="2400" dirty="0">
                <a:latin typeface="Century Gothic" panose="020B0502020202020204"/>
              </a:rPr>
              <a:t>。一方面是主仆</a:t>
            </a:r>
            <a:r>
              <a:rPr lang="zh-CN" altLang="en-US" sz="2400" dirty="0"/>
              <a:t>、上下级之间的关系特别不好；另一方面下属很恶劣，不听话，经常闹矛盾。</a:t>
            </a:r>
            <a:endParaRPr lang="en-US" altLang="zh-CN" sz="2400" dirty="0">
              <a:latin typeface="Century Gothic" panose="020B0502020202020204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None/>
            </a:pPr>
            <a:endParaRPr lang="zh-CN" altLang="en-US" dirty="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离间语的果报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152939" y="2014194"/>
            <a:ext cx="96528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zh-CN" altLang="en-US" sz="2400" dirty="0"/>
              <a:t>如果两舌挑拨离间，特别乐意这样做，说了很多次挑拨离间的话，这样习惯了必将堕入地狱、饿鬼、畜生三恶道中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zh-CN" altLang="en-US" sz="2400" dirty="0" smtClean="0"/>
              <a:t>即</a:t>
            </a:r>
            <a:r>
              <a:rPr lang="zh-CN" altLang="en-US" sz="2400" dirty="0"/>
              <a:t>使转生为人，或者成了聋子、哑巴；常常口腔溃疡、口臭；因为人前一套，背后一套，所以没人相信他的话，而成为众人眼里的笑话；他的面部肤色也不好；不能安住一处，心常常动荡不定；而且习惯性开口就说人是非，常常重复这样的恶行，这就叫做两舌的恶业果报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zh-CN" altLang="en-US" sz="2400" dirty="0" smtClean="0"/>
              <a:t>所</a:t>
            </a:r>
            <a:r>
              <a:rPr lang="zh-CN" altLang="en-US" sz="2400" dirty="0"/>
              <a:t>以要防范业力，如果说挑拨离间的话，以后心就会浮躁、不安定，而且被人冷落，没人理睬，为人嘲笑等等，有很多痛苦。这就叫做两舌恶业所成熟的果报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altLang="zh-CN" sz="2400" dirty="0" smtClean="0"/>
          </a:p>
          <a:p>
            <a:r>
              <a:rPr lang="en-US" altLang="zh-CN" sz="2400" dirty="0" smtClean="0"/>
              <a:t>    </a:t>
            </a:r>
            <a:r>
              <a:rPr lang="en-US" altLang="zh-CN" sz="2000" dirty="0" smtClean="0"/>
              <a:t>--《</a:t>
            </a:r>
            <a:r>
              <a:rPr lang="zh-CN" altLang="en-US" sz="2000" dirty="0" smtClean="0"/>
              <a:t>正法念处经</a:t>
            </a:r>
            <a:r>
              <a:rPr lang="en-US" altLang="zh-CN" sz="2000" dirty="0" smtClean="0"/>
              <a:t>》</a:t>
            </a:r>
            <a:endParaRPr lang="en-C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化解怨恨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学习索达吉堪布上师讲座《藏传净土法》第8</a:t>
            </a:r>
            <a:r>
              <a:rPr lang="en-US" altLang="zh-CN" sz="2800" dirty="0"/>
              <a:t>4</a:t>
            </a:r>
            <a:r>
              <a:rPr lang="en-US" altLang="en-US" sz="2800" dirty="0"/>
              <a:t>课节选</a:t>
            </a:r>
          </a:p>
          <a:p>
            <a:r>
              <a:rPr lang="en-CA" altLang="en-US" sz="2800" dirty="0">
                <a:solidFill>
                  <a:srgbClr val="0070C0"/>
                </a:solidFill>
              </a:rPr>
              <a:t>https://www.zhibeifw.com/vp/zcjtfjj-d84k/</a:t>
            </a:r>
            <a:endParaRPr lang="en-CA" sz="2800" dirty="0">
              <a:solidFill>
                <a:srgbClr val="0070C0"/>
              </a:solidFill>
            </a:endParaRP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化解怨恨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1785068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不但不说离间语，而且说和合语化解怨恨。如果不是为了地位、财富或者名声，而是以好心化解他人的怨恨，平息战争和冲突，这样做有极大的功德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62352"/>
          </a:xfrm>
        </p:spPr>
        <p:txBody>
          <a:bodyPr/>
          <a:lstStyle/>
          <a:p>
            <a:r>
              <a:rPr lang="zh-CN" altLang="en-US" dirty="0" smtClean="0"/>
              <a:t>为什么必须化解怨恨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4946"/>
            <a:ext cx="10058400" cy="423009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1900" dirty="0"/>
              <a:t>当身边有人发生矛盾时，如果自己有能力却不管，这会犯菩萨戒。所以大家不要怕麻烦，应该想办法化解他人的矛盾。</a:t>
            </a:r>
            <a:endParaRPr lang="en-CA" sz="1900" dirty="0"/>
          </a:p>
          <a:p>
            <a:r>
              <a:rPr lang="en-US" altLang="zh-CN" sz="1900" dirty="0"/>
              <a:t>《</a:t>
            </a:r>
            <a:r>
              <a:rPr lang="zh-CN" altLang="en-US" sz="1900" dirty="0"/>
              <a:t>梁皇宝忏</a:t>
            </a:r>
            <a:r>
              <a:rPr lang="en-US" altLang="zh-CN" sz="1900" dirty="0"/>
              <a:t>》</a:t>
            </a:r>
            <a:r>
              <a:rPr lang="zh-CN" altLang="en-US" sz="1900" dirty="0"/>
              <a:t>中说：“菩萨摩诃萨，救苦为资粮，解怨为要行，不舍众生，忍苦为本。”因此对大乘菩萨来说，化解怨恨是一种非常重要的修行。</a:t>
            </a:r>
            <a:endParaRPr lang="en-US" altLang="zh-CN" sz="1900" dirty="0"/>
          </a:p>
          <a:p>
            <a:r>
              <a:rPr lang="zh-CN" altLang="en-US" sz="1900" dirty="0"/>
              <a:t>在</a:t>
            </a:r>
            <a:r>
              <a:rPr lang="en-US" altLang="zh-CN" sz="1900" dirty="0"/>
              <a:t>《</a:t>
            </a:r>
            <a:r>
              <a:rPr lang="zh-CN" altLang="en-US" sz="1900" dirty="0"/>
              <a:t>增一阿含经</a:t>
            </a:r>
            <a:r>
              <a:rPr lang="en-US" altLang="zh-CN" sz="1900" dirty="0"/>
              <a:t>》</a:t>
            </a:r>
            <a:r>
              <a:rPr lang="zh-CN" altLang="en-US" sz="1900" dirty="0"/>
              <a:t>中，世尊在宣说了长生太子的公案后，以偈颂总结道：“无斗无有诤，慈心愍一切，无患于一切，诸佛所叹誉。”我觉得这个教证非常好，诸佛所赞叹的就是没有诤斗、没有怨恨，所以当我们身边出现诤斗和怨恨时，作为发了菩提心的大乘行者，一定要以慈悲心去化解矛盾，不要让人们因为不和、摩擦而感受痛苦。</a:t>
            </a:r>
            <a:endParaRPr lang="en-CA" sz="1900" dirty="0"/>
          </a:p>
          <a:p>
            <a:r>
              <a:rPr lang="zh-CN" altLang="en-US" sz="1900" dirty="0" smtClean="0"/>
              <a:t>化</a:t>
            </a:r>
            <a:r>
              <a:rPr lang="zh-CN" altLang="en-US" sz="1900" dirty="0"/>
              <a:t>解矛盾是许多佛经中的要求。</a:t>
            </a:r>
            <a:r>
              <a:rPr lang="en-US" altLang="zh-CN" sz="1900" dirty="0"/>
              <a:t>《</a:t>
            </a:r>
            <a:r>
              <a:rPr lang="zh-CN" altLang="en-US" sz="1900" dirty="0"/>
              <a:t>大般涅槃经</a:t>
            </a:r>
            <a:r>
              <a:rPr lang="en-US" altLang="zh-CN" sz="1900" dirty="0"/>
              <a:t>》</a:t>
            </a:r>
            <a:r>
              <a:rPr lang="zh-CN" altLang="en-US" sz="1900" dirty="0"/>
              <a:t>中说：“不和合众，能令和合。”</a:t>
            </a:r>
            <a:r>
              <a:rPr lang="en-US" altLang="zh-CN" sz="1900" dirty="0"/>
              <a:t>《</a:t>
            </a:r>
            <a:r>
              <a:rPr lang="zh-CN" altLang="en-US" sz="1900" dirty="0"/>
              <a:t>正法念处经</a:t>
            </a:r>
            <a:r>
              <a:rPr lang="en-US" altLang="zh-CN" sz="1900" dirty="0"/>
              <a:t>》</a:t>
            </a:r>
            <a:r>
              <a:rPr lang="zh-CN" altLang="en-US" sz="1900" dirty="0"/>
              <a:t>也说：“亲朋与好友，相互不和睦，何人极调解，转生于天界</a:t>
            </a:r>
            <a:r>
              <a:rPr lang="zh-CN" altLang="en-US" sz="1900" dirty="0" smtClean="0"/>
              <a:t>。”</a:t>
            </a:r>
            <a:endParaRPr lang="en-US" altLang="zh-CN" sz="1900" dirty="0" smtClean="0"/>
          </a:p>
          <a:p>
            <a:r>
              <a:rPr lang="zh-CN" altLang="en-US" sz="1900" dirty="0"/>
              <a:t>作为一个修行人，如果总是考虑自己不要惹麻烦，自己要当一个好人，不肯为众生付出一点行动，这就落入声闻乘的修行了。</a:t>
            </a:r>
            <a:endParaRPr lang="en-US" altLang="zh-CN" sz="1900" dirty="0"/>
          </a:p>
          <a:p>
            <a:r>
              <a:rPr lang="zh-CN" altLang="en-US" sz="1900" dirty="0" smtClean="0"/>
              <a:t>对</a:t>
            </a:r>
            <a:r>
              <a:rPr lang="zh-CN" altLang="en-US" sz="1900" dirty="0"/>
              <a:t>大乘佛教徒来说，不管遇到任何众生，只要能让他们获得快乐，这就是我们唯一的目标，所以化解纠纷是菩萨理所应当的行为。</a:t>
            </a:r>
            <a:endParaRPr lang="en-CA" sz="19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第二阶段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思</a:t>
            </a:r>
            <a:r>
              <a:rPr lang="en-US" altLang="en-US" sz="2400" dirty="0" smtClean="0"/>
              <a:t>维</a:t>
            </a:r>
            <a:r>
              <a:rPr lang="zh-CN" altLang="en-US" sz="2400" dirty="0" smtClean="0"/>
              <a:t>断除离间语和化解怨恨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果报、功德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十善业之</a:t>
            </a:r>
            <a:r>
              <a:rPr lang="en-US" altLang="en-US" dirty="0" smtClean="0"/>
              <a:t>不</a:t>
            </a:r>
            <a:r>
              <a:rPr lang="zh-CN" altLang="en-US" dirty="0" smtClean="0"/>
              <a:t>离间语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2018-08-</a:t>
            </a:r>
            <a:r>
              <a:rPr lang="en-US" altLang="zh-CN" sz="2200" dirty="0" smtClean="0"/>
              <a:t>24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断除离间语</a:t>
            </a:r>
            <a:r>
              <a:rPr lang="en-US" altLang="en-US" sz="4400" dirty="0" smtClean="0"/>
              <a:t>的</a:t>
            </a:r>
            <a:r>
              <a:rPr lang="en-US" altLang="en-US" sz="4400" dirty="0"/>
              <a:t>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</a:t>
            </a:r>
            <a:r>
              <a:rPr lang="en-US" altLang="en-US" sz="2400" dirty="0" smtClean="0"/>
              <a:t>：</a:t>
            </a:r>
            <a:r>
              <a:rPr lang="zh-CN" altLang="en-US" sz="2400" b="1" dirty="0" smtClean="0"/>
              <a:t>受到眷属仆人的恭敬</a:t>
            </a:r>
            <a:r>
              <a:rPr lang="en-US" altLang="en-US" sz="2400" b="1" dirty="0" smtClean="0"/>
              <a:t>；</a:t>
            </a:r>
            <a:endParaRPr lang="en-CA" altLang="en-US" sz="2400" b="1" dirty="0"/>
          </a:p>
          <a:p>
            <a:r>
              <a:rPr lang="en-US" altLang="en-US" sz="2400" dirty="0"/>
              <a:t>同行等流果：生生世世</a:t>
            </a:r>
            <a:r>
              <a:rPr lang="en-US" altLang="en-US" sz="2400" dirty="0" smtClean="0"/>
              <a:t>不</a:t>
            </a:r>
            <a:r>
              <a:rPr lang="zh-CN" altLang="en-US" sz="2400" dirty="0"/>
              <a:t>两</a:t>
            </a:r>
            <a:r>
              <a:rPr lang="zh-CN" altLang="en-US" sz="2400" dirty="0" smtClean="0"/>
              <a:t>舌，化解怨恨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并且善举蒸蒸日上；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</a:t>
            </a:r>
            <a:r>
              <a:rPr lang="en-US" altLang="en-US" sz="2400" dirty="0" smtClean="0"/>
              <a:t>与</a:t>
            </a:r>
            <a:r>
              <a:rPr lang="zh-CN" altLang="en-US" sz="2400" dirty="0" smtClean="0"/>
              <a:t>离间语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果报恰恰相反，具足圆满的功德</a:t>
            </a:r>
            <a:r>
              <a:rPr lang="en-US" altLang="en-US" sz="2400" dirty="0" smtClean="0"/>
              <a:t>；</a:t>
            </a:r>
            <a:r>
              <a:rPr lang="zh-CN" altLang="en-US" sz="2400" dirty="0" smtClean="0"/>
              <a:t>（造离间语恶业者，转生在悬崖陡壁、深渊狭谷等难以行走的地方）</a:t>
            </a:r>
            <a:endParaRPr lang="en-CA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241865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断除离间语</a:t>
            </a:r>
            <a:r>
              <a:rPr lang="en-US" altLang="en-US" sz="4400" dirty="0"/>
              <a:t>的果</a:t>
            </a:r>
            <a:r>
              <a:rPr lang="en-US" altLang="en-US" sz="4400" dirty="0" smtClean="0"/>
              <a:t>报 </a:t>
            </a:r>
            <a:r>
              <a:rPr lang="en-US" altLang="zh-CN" sz="1800" dirty="0" smtClean="0"/>
              <a:t>–</a:t>
            </a:r>
            <a:r>
              <a:rPr lang="zh-CN" altLang="en-US" sz="1800" dirty="0" smtClean="0"/>
              <a:t>摘自</a:t>
            </a:r>
            <a:r>
              <a:rPr lang="en-US" altLang="zh-CN" sz="1800" dirty="0" smtClean="0"/>
              <a:t>《</a:t>
            </a:r>
            <a:r>
              <a:rPr lang="zh-CN" altLang="en-US" sz="1800" dirty="0" smtClean="0"/>
              <a:t>正法念处经</a:t>
            </a:r>
            <a:r>
              <a:rPr lang="en-US" altLang="zh-CN" sz="1800" dirty="0" smtClean="0"/>
              <a:t>》</a:t>
            </a:r>
            <a:endParaRPr lang="en-CA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2400" dirty="0" smtClean="0"/>
              <a:t>现世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他</a:t>
            </a:r>
            <a:r>
              <a:rPr lang="zh-CN" altLang="en-US" sz="2400" dirty="0"/>
              <a:t>的相识、亲友、兄弟、妻子儿女、奴仆下人等等，这些人跟他的关系都很好，而且长久、稳定、坚固，没有人能破坏，国王以及怨家、恶兄弟等都不能破坏他们的关系。</a:t>
            </a:r>
            <a:endParaRPr lang="en-CA" sz="2400" dirty="0"/>
          </a:p>
          <a:p>
            <a:r>
              <a:rPr lang="zh-CN" altLang="en-US" sz="2400" dirty="0"/>
              <a:t>远离了离间语的恶业，常常修和合语，劝和不劝离，那么自己与他人的关系在何处都不遭破坏，与好友情谊如金，坚固可靠，这都是缘起返向作用力的结果。甚至假使没有财物，这些亲友等也不舍离。假使遇到了困难危险，走到了旷野山中险地，也都不相舍离，常常乐意跟随而不会舍弃对方独自离开。就算有人以种种方便说破坏语离间，虽然听了，他们也不领受，不相信也不背叛。国王对于不两舌的人，也非常有好感，而且有坚固的信任心。这样离两舌的人，即便遇到洪水、盗贼、战争、怨害等也不能使他怖畏，由于他离两舌不善业的缘故。</a:t>
            </a:r>
            <a:endParaRPr lang="en-CA" sz="24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/>
              <a:t>断除离间语</a:t>
            </a:r>
            <a:r>
              <a:rPr lang="en-US" altLang="en-US" sz="4400" dirty="0"/>
              <a:t>的果</a:t>
            </a:r>
            <a:r>
              <a:rPr lang="en-US" altLang="en-US" sz="4400" dirty="0" smtClean="0"/>
              <a:t>报 </a:t>
            </a:r>
            <a:r>
              <a:rPr lang="en-US" altLang="zh-CN" sz="1800" dirty="0"/>
              <a:t>–</a:t>
            </a:r>
            <a:r>
              <a:rPr lang="zh-CN" altLang="en-US" sz="1800" dirty="0"/>
              <a:t>摘自</a:t>
            </a:r>
            <a:r>
              <a:rPr lang="en-US" altLang="zh-CN" sz="1800" dirty="0"/>
              <a:t>《</a:t>
            </a:r>
            <a:r>
              <a:rPr lang="zh-CN" altLang="en-US" sz="1800" dirty="0"/>
              <a:t>正法念处经</a:t>
            </a:r>
            <a:r>
              <a:rPr lang="en-US" altLang="zh-CN" sz="1800" dirty="0"/>
              <a:t>》</a:t>
            </a:r>
            <a:endParaRPr lang="en-CA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367377"/>
          </a:xfrm>
        </p:spPr>
        <p:txBody>
          <a:bodyPr/>
          <a:lstStyle/>
          <a:p>
            <a:r>
              <a:rPr lang="zh-CN" altLang="en-US" sz="2400" dirty="0" smtClean="0"/>
              <a:t>来世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如</a:t>
            </a:r>
            <a:r>
              <a:rPr lang="zh-CN" altLang="en-US" sz="2400" dirty="0"/>
              <a:t>此深厚的离两舌善业功德，使得此人在身坏命终之际生到了善道天世界中。在众天人当中，他的身边有很多天女围绕，常常伴随他、敬爱他、忆念他、娱乐供养他。这些天女的身体装饰着美丽的花鬘，散发出天香，涂治化妆而庄严，美貌第一，这样的陪侍常常令他心生欢喜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如</a:t>
            </a:r>
            <a:r>
              <a:rPr lang="zh-CN" altLang="en-US" sz="2400" dirty="0"/>
              <a:t>果他以舍离恶口，愿求清净无漏圣果，也能得成无漏禅道，到达涅槃，如同前面所说。</a:t>
            </a:r>
            <a:endParaRPr lang="en-CA" sz="24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14644"/>
          </a:xfrm>
        </p:spPr>
        <p:txBody>
          <a:bodyPr/>
          <a:lstStyle/>
          <a:p>
            <a:r>
              <a:rPr lang="zh-CN" altLang="en-US" sz="4400" dirty="0"/>
              <a:t>断除离间语</a:t>
            </a:r>
            <a:r>
              <a:rPr lang="en-US" altLang="en-US" sz="4400" dirty="0" smtClean="0"/>
              <a:t>的果报  </a:t>
            </a:r>
            <a:r>
              <a:rPr lang="en-US" altLang="zh-CN" sz="1800" dirty="0" smtClean="0"/>
              <a:t>—</a:t>
            </a:r>
            <a:r>
              <a:rPr lang="zh-CN" altLang="en-US" sz="1800" dirty="0" smtClean="0"/>
              <a:t>摘自</a:t>
            </a:r>
            <a:r>
              <a:rPr lang="en-US" altLang="zh-CN" sz="1800" dirty="0" smtClean="0"/>
              <a:t>《</a:t>
            </a:r>
            <a:r>
              <a:rPr lang="zh-CN" altLang="en-US" sz="1800" dirty="0" smtClean="0"/>
              <a:t>佛说十善业道经</a:t>
            </a:r>
            <a:r>
              <a:rPr lang="en-US" altLang="zh-CN" sz="1800" dirty="0" smtClean="0"/>
              <a:t>》</a:t>
            </a:r>
            <a:endParaRPr lang="en-CA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98212"/>
            <a:ext cx="10058400" cy="4182386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以离间语感得的是自己各方面会被破坏。但远离离间语，不在人与人之间挑拨离间，不使原先和合的关系破损、使不和合的关系加深，就会得到五种不可坏法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/>
              <a:t>一</a:t>
            </a:r>
            <a:r>
              <a:rPr lang="zh-CN" altLang="en-US" sz="2400" b="1" dirty="0"/>
              <a:t>、得不坏身，无能害故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/>
              <a:t>二</a:t>
            </a:r>
            <a:r>
              <a:rPr lang="zh-CN" altLang="en-US" sz="2400" b="1" dirty="0"/>
              <a:t>、得不坏眷属，无能破故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/>
              <a:t>三</a:t>
            </a:r>
            <a:r>
              <a:rPr lang="zh-CN" altLang="en-US" sz="2400" b="1" dirty="0"/>
              <a:t>、得不坏信，顺本业故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/>
              <a:t>四</a:t>
            </a:r>
            <a:r>
              <a:rPr lang="zh-CN" altLang="en-US" sz="2400" b="1" dirty="0"/>
              <a:t>、得不坏法行，所修坚固故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/>
              <a:t>五</a:t>
            </a:r>
            <a:r>
              <a:rPr lang="zh-CN" altLang="en-US" sz="2400" b="1" dirty="0"/>
              <a:t>、得不坏善知识，不诳惑故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r>
              <a:rPr lang="zh-CN" altLang="en-US" sz="2400" dirty="0"/>
              <a:t>如果能把远离两舌的功德回向无上菩提，以后成佛时就得到真正的眷属，彼此内心和合，诸魔外道不能从中破坏。这也是从现在修远离离间语开始，到业障完全清净时就自然显现这样的果报。</a:t>
            </a:r>
            <a:endParaRPr lang="en-CA" sz="2400" dirty="0"/>
          </a:p>
          <a:p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900" dirty="0"/>
              <a:t>断除离间语</a:t>
            </a:r>
            <a:r>
              <a:rPr lang="en-US" altLang="en-US" sz="4900" dirty="0" smtClean="0"/>
              <a:t>的</a:t>
            </a:r>
            <a:r>
              <a:rPr lang="zh-CN" altLang="en-US" sz="4900" dirty="0" smtClean="0"/>
              <a:t>发愿 </a:t>
            </a:r>
            <a:r>
              <a:rPr lang="en-US" altLang="zh-CN" sz="2000" dirty="0" smtClean="0"/>
              <a:t>—</a:t>
            </a:r>
            <a:r>
              <a:rPr lang="zh-CN" altLang="en-US" sz="2000" dirty="0"/>
              <a:t>摘自</a:t>
            </a:r>
            <a:r>
              <a:rPr lang="en-US" altLang="zh-CN" sz="2000" dirty="0"/>
              <a:t>《</a:t>
            </a:r>
            <a:r>
              <a:rPr lang="zh-CN" altLang="en-US" sz="2000" dirty="0"/>
              <a:t>佛说十善业道经</a:t>
            </a:r>
            <a:r>
              <a:rPr lang="en-US" altLang="zh-CN" sz="2000" dirty="0"/>
              <a:t>》</a:t>
            </a:r>
            <a:endParaRPr lang="en-CA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661576"/>
          </a:xfrm>
        </p:spPr>
        <p:txBody>
          <a:bodyPr/>
          <a:lstStyle/>
          <a:p>
            <a:r>
              <a:rPr lang="zh-CN" altLang="en-US" sz="2400" dirty="0"/>
              <a:t>如果能够远离离间语</a:t>
            </a:r>
            <a:r>
              <a:rPr lang="en-US" altLang="zh-CN" sz="2400" dirty="0"/>
              <a:t>——</a:t>
            </a:r>
            <a:r>
              <a:rPr lang="zh-CN" altLang="en-US" sz="2400" dirty="0"/>
              <a:t>对任何团体、家庭、人与人之间，下至不起一念破人关系的心，无论对哪一家、哪个团体、哪些人，总希望他们之间和合。常常心里发善愿：愿众生关系破裂的，能重归于好；还没破裂的，不要破裂；和好的，要更加和好。这样没有破人关系的心，将来无论在暂时的生死里，还是究竟成佛，以这种善业力的感召，自己的身体、眷属、事业、助缘等都会非常坚固，不会破裂。</a:t>
            </a:r>
            <a:endParaRPr lang="en-CA" sz="24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结合自身思考，得出结论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6672" y="1616529"/>
            <a:ext cx="99767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结合自身，思考自己是否做过断除</a:t>
            </a:r>
            <a:r>
              <a:rPr lang="zh-CN" altLang="en-US" sz="2400" dirty="0"/>
              <a:t>离间语</a:t>
            </a:r>
            <a:r>
              <a:rPr lang="zh-CN" altLang="en-US" sz="2400" dirty="0" smtClean="0"/>
              <a:t>，化</a:t>
            </a:r>
            <a:r>
              <a:rPr lang="zh-CN" altLang="en-US" sz="2400" dirty="0"/>
              <a:t>解怨恨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善业。如果做过，就下决心要继续做；如果没有做过，那就一定要去做。</a:t>
            </a:r>
            <a:endParaRPr lang="en-CA" altLang="en-US" sz="2400" dirty="0"/>
          </a:p>
          <a:p>
            <a:endParaRPr lang="en-CA" altLang="en-US" sz="2400" dirty="0"/>
          </a:p>
          <a:p>
            <a:r>
              <a:rPr lang="en-US" altLang="en-US" sz="2400" dirty="0"/>
              <a:t>坚信因果，有善因必有善果，想得到善果，必须种下善因。要随时随地观察善与不善的因果规律，彻底断</a:t>
            </a:r>
            <a:r>
              <a:rPr lang="en-US" altLang="en-US" sz="2400" dirty="0" smtClean="0"/>
              <a:t>除</a:t>
            </a:r>
            <a:r>
              <a:rPr lang="zh-CN" altLang="en-US" sz="2400" dirty="0" smtClean="0"/>
              <a:t>离间语，行持化解怨恨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善业</a:t>
            </a:r>
            <a:r>
              <a:rPr lang="en-US" altLang="en-US" sz="2400" dirty="0" smtClean="0"/>
              <a:t>。</a:t>
            </a:r>
            <a:r>
              <a:rPr lang="zh-CN" altLang="en-US" sz="2400" dirty="0" smtClean="0"/>
              <a:t>对他人的善业功德，</a:t>
            </a:r>
            <a:r>
              <a:rPr lang="zh-CN" altLang="en-US" sz="2400" dirty="0"/>
              <a:t>自</a:t>
            </a:r>
            <a:r>
              <a:rPr lang="zh-CN" altLang="en-US" sz="2400" dirty="0" smtClean="0"/>
              <a:t>己应</a:t>
            </a:r>
            <a:r>
              <a:rPr lang="zh-CN" altLang="en-US" sz="2400" dirty="0"/>
              <a:t>该</a:t>
            </a:r>
            <a:r>
              <a:rPr lang="zh-CN" altLang="en-US" sz="2400" dirty="0" smtClean="0"/>
              <a:t>诚心</a:t>
            </a:r>
            <a:r>
              <a:rPr lang="zh-CN" altLang="en-US" sz="2400" dirty="0"/>
              <a:t>随喜。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98652"/>
            <a:ext cx="10058400" cy="763930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思考讨论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1</a:t>
            </a:r>
            <a:r>
              <a:rPr lang="en-US" altLang="en-US" sz="2400" dirty="0" smtClean="0"/>
              <a:t>、</a:t>
            </a:r>
            <a:r>
              <a:rPr lang="zh-CN" altLang="en-US" sz="2400" dirty="0"/>
              <a:t>断</a:t>
            </a:r>
            <a:r>
              <a:rPr lang="zh-CN" altLang="en-US" sz="2400" dirty="0" smtClean="0"/>
              <a:t>除离间语有哪些现世和来世的</a:t>
            </a:r>
            <a:r>
              <a:rPr lang="en-US" altLang="en-US" sz="2400" dirty="0" smtClean="0"/>
              <a:t>果</a:t>
            </a:r>
            <a:r>
              <a:rPr lang="en-US" altLang="en-US" sz="2400" dirty="0"/>
              <a:t>报</a:t>
            </a:r>
            <a:r>
              <a:rPr lang="en-US" altLang="en-US" sz="2400" dirty="0" smtClean="0"/>
              <a:t>？</a:t>
            </a:r>
          </a:p>
          <a:p>
            <a:pPr marL="0" indent="0">
              <a:buNone/>
            </a:pPr>
            <a:r>
              <a:rPr lang="en-US" altLang="zh-CN" sz="2400" dirty="0" smtClean="0"/>
              <a:t>2</a:t>
            </a:r>
            <a:r>
              <a:rPr lang="zh-CN" altLang="en-US" sz="2400" dirty="0" smtClean="0"/>
              <a:t>、断除离间语能感得五种不可坏法，分别是哪五种？对你有什么启发？</a:t>
            </a:r>
            <a:endParaRPr lang="en-CA" altLang="en-US" sz="2400" dirty="0"/>
          </a:p>
          <a:p>
            <a:pPr marL="0" indent="0">
              <a:buNone/>
            </a:pPr>
            <a:r>
              <a:rPr lang="en-US" altLang="zh-CN" sz="2400" dirty="0" smtClean="0"/>
              <a:t>3</a:t>
            </a:r>
            <a:r>
              <a:rPr lang="en-US" altLang="en-US" sz="2400" dirty="0" smtClean="0"/>
              <a:t>、</a:t>
            </a:r>
            <a:r>
              <a:rPr lang="zh-CN" altLang="en-US" sz="2400" dirty="0" smtClean="0"/>
              <a:t>断除离间语是必须的，因为恶业一定要断除，但是化解怨恨视个人意愿和能力，可做可不做，你认为这种想法对吗？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/>
              <a:t>4</a:t>
            </a:r>
            <a:r>
              <a:rPr lang="en-US" altLang="en-US" sz="2400" dirty="0" smtClean="0"/>
              <a:t>、</a:t>
            </a:r>
            <a:r>
              <a:rPr lang="zh-CN" altLang="en-US" sz="2400" dirty="0" smtClean="0"/>
              <a:t>公案讨论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5089" y="779229"/>
            <a:ext cx="89849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（</a:t>
            </a:r>
            <a:r>
              <a:rPr lang="en-US" altLang="zh-CN" dirty="0"/>
              <a:t>121</a:t>
            </a:r>
            <a:r>
              <a:rPr lang="zh-CN" altLang="en-US" dirty="0"/>
              <a:t>）</a:t>
            </a:r>
            <a:r>
              <a:rPr lang="zh-CN" altLang="en-US" b="1" dirty="0"/>
              <a:t>婆罗</a:t>
            </a:r>
            <a:r>
              <a:rPr lang="zh-CN" altLang="en-US" b="1" dirty="0" smtClean="0"/>
              <a:t>门</a:t>
            </a:r>
            <a:r>
              <a:rPr lang="en-US" altLang="zh-CN" b="1" dirty="0" smtClean="0"/>
              <a:t>——</a:t>
            </a:r>
            <a:r>
              <a:rPr lang="zh-CN" altLang="en-US" b="1" dirty="0"/>
              <a:t>互起争执 得佛度</a:t>
            </a:r>
            <a:r>
              <a:rPr lang="zh-CN" altLang="en-US" b="1" dirty="0" smtClean="0"/>
              <a:t>化  </a:t>
            </a:r>
            <a:r>
              <a:rPr lang="zh-CN" altLang="en-US" dirty="0" smtClean="0"/>
              <a:t>选</a:t>
            </a:r>
            <a:r>
              <a:rPr lang="zh-CN" altLang="en-US" dirty="0"/>
              <a:t>自</a:t>
            </a:r>
            <a:r>
              <a:rPr lang="en-US" altLang="zh-CN" dirty="0"/>
              <a:t>《</a:t>
            </a:r>
            <a:r>
              <a:rPr lang="zh-CN" altLang="en-US" dirty="0"/>
              <a:t>百业经</a:t>
            </a:r>
            <a:r>
              <a:rPr lang="en-US" altLang="zh-CN" dirty="0" smtClean="0"/>
              <a:t>》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一</a:t>
            </a:r>
            <a:r>
              <a:rPr lang="zh-CN" altLang="en-US" dirty="0"/>
              <a:t>时</a:t>
            </a:r>
            <a:r>
              <a:rPr lang="en-US" altLang="zh-CN" dirty="0"/>
              <a:t>,</a:t>
            </a:r>
            <a:r>
              <a:rPr lang="zh-CN" altLang="en-US" dirty="0"/>
              <a:t>佛在舍卫城。城内有许多人互说过失</a:t>
            </a:r>
            <a:r>
              <a:rPr lang="en-US" altLang="zh-CN" dirty="0" smtClean="0"/>
              <a:t>, </a:t>
            </a:r>
            <a:r>
              <a:rPr lang="zh-CN" altLang="en-US" dirty="0" smtClean="0"/>
              <a:t>斗</a:t>
            </a:r>
            <a:r>
              <a:rPr lang="zh-CN" altLang="en-US" dirty="0"/>
              <a:t>争不合</a:t>
            </a:r>
            <a:r>
              <a:rPr lang="zh-CN" altLang="en-US" dirty="0" smtClean="0"/>
              <a:t>。我</a:t>
            </a:r>
            <a:r>
              <a:rPr lang="zh-CN" altLang="en-US" dirty="0"/>
              <a:t>等大师、如来正等觉释迦世尊具二智</a:t>
            </a:r>
            <a:r>
              <a:rPr lang="zh-CN" altLang="en-US" dirty="0" smtClean="0"/>
              <a:t>慧等</a:t>
            </a:r>
            <a:r>
              <a:rPr lang="zh-CN" altLang="en-US" dirty="0"/>
              <a:t>无量功德</a:t>
            </a:r>
            <a:r>
              <a:rPr lang="en-US" altLang="zh-CN" dirty="0"/>
              <a:t>,</a:t>
            </a:r>
            <a:r>
              <a:rPr lang="zh-CN" altLang="en-US" dirty="0"/>
              <a:t>时时刻刻观照着一切众生的苦乐</a:t>
            </a:r>
            <a:r>
              <a:rPr lang="en-US" altLang="zh-CN" dirty="0" smtClean="0"/>
              <a:t>, </a:t>
            </a:r>
            <a:r>
              <a:rPr lang="zh-CN" altLang="en-US" dirty="0" smtClean="0"/>
              <a:t>即</a:t>
            </a:r>
            <a:r>
              <a:rPr lang="zh-CN" altLang="en-US" dirty="0"/>
              <a:t>便是波浪离开大海</a:t>
            </a:r>
            <a:r>
              <a:rPr lang="en-US" altLang="zh-CN" dirty="0"/>
              <a:t>,</a:t>
            </a:r>
            <a:r>
              <a:rPr lang="zh-CN" altLang="en-US" dirty="0"/>
              <a:t>佛陀对众生的大悲心</a:t>
            </a:r>
            <a:r>
              <a:rPr lang="zh-CN" altLang="en-US" dirty="0" smtClean="0"/>
              <a:t>刹那</a:t>
            </a:r>
            <a:r>
              <a:rPr lang="zh-CN" altLang="en-US" dirty="0"/>
              <a:t>也不会离开。世尊垂悯这些众生</a:t>
            </a:r>
            <a:r>
              <a:rPr lang="en-US" altLang="zh-CN" dirty="0"/>
              <a:t>,</a:t>
            </a:r>
            <a:r>
              <a:rPr lang="zh-CN" altLang="en-US" dirty="0"/>
              <a:t>观知调化</a:t>
            </a:r>
            <a:r>
              <a:rPr lang="zh-CN" altLang="en-US" dirty="0" smtClean="0"/>
              <a:t>他们</a:t>
            </a:r>
            <a:r>
              <a:rPr lang="zh-CN" altLang="en-US" dirty="0"/>
              <a:t>的机缘已成熟</a:t>
            </a:r>
            <a:r>
              <a:rPr lang="en-US" altLang="zh-CN" dirty="0"/>
              <a:t>,</a:t>
            </a:r>
            <a:r>
              <a:rPr lang="zh-CN" altLang="en-US" dirty="0"/>
              <a:t>即著衣持钵入城化缘。众人</a:t>
            </a:r>
            <a:r>
              <a:rPr lang="zh-CN" altLang="en-US" dirty="0" smtClean="0"/>
              <a:t>远见</a:t>
            </a:r>
            <a:r>
              <a:rPr lang="zh-CN" altLang="en-US" dirty="0"/>
              <a:t>世尊三十二相</a:t>
            </a:r>
            <a:r>
              <a:rPr lang="en-US" altLang="zh-CN" dirty="0" smtClean="0"/>
              <a:t>, </a:t>
            </a:r>
            <a:r>
              <a:rPr lang="zh-CN" altLang="en-US" dirty="0" smtClean="0"/>
              <a:t>生起</a:t>
            </a:r>
            <a:r>
              <a:rPr lang="zh-CN" altLang="en-US" dirty="0"/>
              <a:t>很大欢喜心迎请赞叹</a:t>
            </a:r>
            <a:r>
              <a:rPr lang="en-US" altLang="zh-CN" dirty="0" smtClean="0"/>
              <a:t>:</a:t>
            </a:r>
            <a:r>
              <a:rPr lang="zh-CN" altLang="en-US" dirty="0" smtClean="0"/>
              <a:t>“</a:t>
            </a:r>
            <a:r>
              <a:rPr lang="zh-CN" altLang="en-US" dirty="0"/>
              <a:t>世尊</a:t>
            </a:r>
            <a:r>
              <a:rPr lang="en-US" altLang="zh-CN" dirty="0"/>
              <a:t>,</a:t>
            </a:r>
            <a:r>
              <a:rPr lang="zh-CN" altLang="en-US" dirty="0"/>
              <a:t>善来</a:t>
            </a:r>
            <a:r>
              <a:rPr lang="en-US" altLang="zh-CN" dirty="0"/>
              <a:t>!</a:t>
            </a:r>
            <a:r>
              <a:rPr lang="zh-CN" altLang="en-US" dirty="0"/>
              <a:t>世尊</a:t>
            </a:r>
            <a:r>
              <a:rPr lang="en-US" altLang="zh-CN" dirty="0"/>
              <a:t>,</a:t>
            </a:r>
            <a:r>
              <a:rPr lang="zh-CN" altLang="en-US" dirty="0"/>
              <a:t>善来</a:t>
            </a:r>
            <a:r>
              <a:rPr lang="en-US" altLang="zh-CN" dirty="0"/>
              <a:t>!</a:t>
            </a:r>
            <a:r>
              <a:rPr lang="zh-CN" altLang="en-US" dirty="0"/>
              <a:t>”世尊告曰</a:t>
            </a:r>
            <a:r>
              <a:rPr lang="en-US" altLang="zh-CN" dirty="0"/>
              <a:t>:</a:t>
            </a:r>
            <a:r>
              <a:rPr lang="zh-CN" altLang="en-US" dirty="0"/>
              <a:t>“你们</a:t>
            </a:r>
            <a:r>
              <a:rPr lang="zh-CN" altLang="en-US" dirty="0" smtClean="0"/>
              <a:t>不要</a:t>
            </a:r>
            <a:r>
              <a:rPr lang="zh-CN" altLang="en-US" dirty="0"/>
              <a:t>互相诤斗</a:t>
            </a:r>
            <a:r>
              <a:rPr lang="en-US" altLang="zh-CN" dirty="0"/>
              <a:t>,</a:t>
            </a:r>
            <a:r>
              <a:rPr lang="zh-CN" altLang="en-US" dirty="0"/>
              <a:t>应该向另外一个敌人斗争。”他</a:t>
            </a:r>
            <a:r>
              <a:rPr lang="zh-CN" altLang="en-US" dirty="0" smtClean="0"/>
              <a:t>们疑</a:t>
            </a:r>
            <a:r>
              <a:rPr lang="zh-CN" altLang="en-US" dirty="0"/>
              <a:t>惑不解</a:t>
            </a:r>
            <a:r>
              <a:rPr lang="en-US" altLang="zh-CN" dirty="0"/>
              <a:t>:</a:t>
            </a:r>
            <a:r>
              <a:rPr lang="zh-CN" altLang="en-US" dirty="0"/>
              <a:t>“世尊</a:t>
            </a:r>
            <a:r>
              <a:rPr lang="en-US" altLang="zh-CN" dirty="0"/>
              <a:t>,</a:t>
            </a:r>
            <a:r>
              <a:rPr lang="zh-CN" altLang="en-US" dirty="0"/>
              <a:t>我们应该向哪个敌人斗争</a:t>
            </a:r>
            <a:r>
              <a:rPr lang="en-US" altLang="zh-CN" dirty="0"/>
              <a:t>?</a:t>
            </a:r>
            <a:r>
              <a:rPr lang="zh-CN" altLang="en-US" dirty="0" smtClean="0"/>
              <a:t>”世</a:t>
            </a:r>
            <a:r>
              <a:rPr lang="zh-CN" altLang="en-US" dirty="0"/>
              <a:t>尊告诉他们</a:t>
            </a:r>
            <a:r>
              <a:rPr lang="en-US" altLang="zh-CN" dirty="0"/>
              <a:t>:</a:t>
            </a:r>
            <a:r>
              <a:rPr lang="zh-CN" altLang="en-US" dirty="0"/>
              <a:t>“你们若有能力</a:t>
            </a:r>
            <a:r>
              <a:rPr lang="en-US" altLang="zh-CN" dirty="0"/>
              <a:t>,</a:t>
            </a:r>
            <a:r>
              <a:rPr lang="zh-CN" altLang="en-US" dirty="0"/>
              <a:t>当与烦恼作</a:t>
            </a:r>
            <a:r>
              <a:rPr lang="zh-CN" altLang="en-US" dirty="0" smtClean="0"/>
              <a:t>斗</a:t>
            </a:r>
            <a:r>
              <a:rPr lang="zh-CN" altLang="en-US" dirty="0"/>
              <a:t>争。”随即宣说对治烦恼的相应妙法。闻此</a:t>
            </a:r>
            <a:r>
              <a:rPr lang="en-US" altLang="zh-CN" dirty="0"/>
              <a:t>,</a:t>
            </a:r>
            <a:r>
              <a:rPr lang="zh-CN" altLang="en-US" dirty="0" smtClean="0"/>
              <a:t>众人</a:t>
            </a:r>
            <a:r>
              <a:rPr lang="zh-CN" altLang="en-US" dirty="0"/>
              <a:t>嗔火顿熄</a:t>
            </a:r>
            <a:r>
              <a:rPr lang="en-US" altLang="zh-CN" dirty="0"/>
              <a:t>,</a:t>
            </a:r>
            <a:r>
              <a:rPr lang="zh-CN" altLang="en-US" dirty="0"/>
              <a:t>蒙佛法之加持</a:t>
            </a:r>
            <a:r>
              <a:rPr lang="en-US" altLang="zh-CN" dirty="0"/>
              <a:t>,</a:t>
            </a:r>
            <a:r>
              <a:rPr lang="zh-CN" altLang="en-US" dirty="0"/>
              <a:t>以智慧金刚摧毁</a:t>
            </a:r>
            <a:r>
              <a:rPr lang="zh-CN" altLang="en-US" dirty="0" smtClean="0"/>
              <a:t>萨迦</a:t>
            </a:r>
            <a:r>
              <a:rPr lang="zh-CN" altLang="en-US" dirty="0"/>
              <a:t>耶见</a:t>
            </a:r>
            <a:r>
              <a:rPr lang="en-US" altLang="zh-CN" dirty="0"/>
              <a:t>,</a:t>
            </a:r>
            <a:r>
              <a:rPr lang="zh-CN" altLang="en-US" dirty="0"/>
              <a:t>获证预流果位</a:t>
            </a:r>
            <a:r>
              <a:rPr lang="en-US" altLang="zh-CN" dirty="0"/>
              <a:t>,</a:t>
            </a:r>
            <a:r>
              <a:rPr lang="zh-CN" altLang="en-US" dirty="0"/>
              <a:t>之后在世尊前恭敬顶</a:t>
            </a:r>
            <a:r>
              <a:rPr lang="zh-CN" altLang="en-US" dirty="0" smtClean="0"/>
              <a:t>礼再</a:t>
            </a:r>
            <a:r>
              <a:rPr lang="zh-CN" altLang="en-US" dirty="0"/>
              <a:t>三祈求出家受持比丘戒。世尊以“善来比丘</a:t>
            </a:r>
            <a:r>
              <a:rPr lang="zh-CN" altLang="en-US" dirty="0" smtClean="0"/>
              <a:t>”的</a:t>
            </a:r>
            <a:r>
              <a:rPr lang="zh-CN" altLang="en-US" dirty="0"/>
              <a:t>方便言词为他们授予比丘戒</a:t>
            </a:r>
            <a:r>
              <a:rPr lang="en-US" altLang="zh-CN" dirty="0"/>
              <a:t>,</a:t>
            </a:r>
            <a:r>
              <a:rPr lang="zh-CN" altLang="en-US" dirty="0"/>
              <a:t>复传教言。他</a:t>
            </a:r>
            <a:r>
              <a:rPr lang="zh-CN" altLang="en-US" dirty="0" smtClean="0"/>
              <a:t>们精</a:t>
            </a:r>
            <a:r>
              <a:rPr lang="zh-CN" altLang="en-US" dirty="0"/>
              <a:t>进修持</a:t>
            </a:r>
            <a:r>
              <a:rPr lang="en-US" altLang="zh-CN" dirty="0"/>
              <a:t>,</a:t>
            </a:r>
            <a:r>
              <a:rPr lang="zh-CN" altLang="en-US" dirty="0"/>
              <a:t>灭尽烦恼</a:t>
            </a:r>
            <a:r>
              <a:rPr lang="en-US" altLang="zh-CN" dirty="0"/>
              <a:t>,</a:t>
            </a:r>
            <a:r>
              <a:rPr lang="zh-CN" altLang="en-US" dirty="0"/>
              <a:t>得证罗汉果位</a:t>
            </a:r>
            <a:r>
              <a:rPr lang="en-US" altLang="zh-CN" dirty="0"/>
              <a:t>,</a:t>
            </a:r>
            <a:r>
              <a:rPr lang="zh-CN" altLang="en-US" dirty="0"/>
              <a:t>远离三</a:t>
            </a:r>
            <a:r>
              <a:rPr lang="zh-CN" altLang="en-US" dirty="0" smtClean="0"/>
              <a:t>界轮</a:t>
            </a:r>
            <a:r>
              <a:rPr lang="zh-CN" altLang="en-US" dirty="0"/>
              <a:t>回的一切疑惑</a:t>
            </a:r>
            <a:r>
              <a:rPr lang="en-US" altLang="zh-CN" dirty="0"/>
              <a:t>,</a:t>
            </a:r>
            <a:r>
              <a:rPr lang="zh-CN" altLang="en-US" dirty="0"/>
              <a:t>现前黄金和牛粪等同、虚空</a:t>
            </a:r>
            <a:r>
              <a:rPr lang="zh-CN" altLang="en-US" dirty="0" smtClean="0"/>
              <a:t>和手</a:t>
            </a:r>
            <a:r>
              <a:rPr lang="zh-CN" altLang="en-US" dirty="0"/>
              <a:t>掌无别的境界</a:t>
            </a:r>
            <a:r>
              <a:rPr lang="en-US" altLang="zh-CN" dirty="0"/>
              <a:t>,</a:t>
            </a:r>
            <a:r>
              <a:rPr lang="zh-CN" altLang="en-US" dirty="0"/>
              <a:t>诸天人赞叹他们的功德</a:t>
            </a:r>
            <a:r>
              <a:rPr lang="zh-CN" altLang="en-US" dirty="0" smtClean="0"/>
              <a:t>。时</a:t>
            </a:r>
            <a:r>
              <a:rPr lang="zh-CN" altLang="en-US" dirty="0"/>
              <a:t>诸比丘启问</a:t>
            </a:r>
            <a:r>
              <a:rPr lang="en-US" altLang="zh-CN" dirty="0"/>
              <a:t>:</a:t>
            </a:r>
            <a:r>
              <a:rPr lang="zh-CN" altLang="en-US" dirty="0"/>
              <a:t>“世尊</a:t>
            </a:r>
            <a:r>
              <a:rPr lang="en-US" altLang="zh-CN" dirty="0"/>
              <a:t>,</a:t>
            </a:r>
            <a:r>
              <a:rPr lang="zh-CN" altLang="en-US" dirty="0"/>
              <a:t>以何因缘这些人</a:t>
            </a:r>
            <a:r>
              <a:rPr lang="zh-CN" altLang="en-US" dirty="0" smtClean="0"/>
              <a:t>先互</a:t>
            </a:r>
            <a:r>
              <a:rPr lang="zh-CN" altLang="en-US" dirty="0"/>
              <a:t>相诤斗</a:t>
            </a:r>
            <a:r>
              <a:rPr lang="en-US" altLang="zh-CN" dirty="0"/>
              <a:t>,</a:t>
            </a:r>
            <a:r>
              <a:rPr lang="zh-CN" altLang="en-US" dirty="0"/>
              <a:t>后来得佛调和获证究竟果位</a:t>
            </a:r>
            <a:r>
              <a:rPr lang="en-US" altLang="zh-CN" dirty="0"/>
              <a:t>?</a:t>
            </a:r>
            <a:r>
              <a:rPr lang="zh-CN" altLang="en-US" dirty="0"/>
              <a:t>愿为</a:t>
            </a:r>
            <a:r>
              <a:rPr lang="zh-CN" altLang="en-US" dirty="0" smtClean="0"/>
              <a:t>演说</a:t>
            </a:r>
            <a:r>
              <a:rPr lang="zh-CN" altLang="en-US" dirty="0"/>
              <a:t>。”世尊告曰</a:t>
            </a:r>
            <a:r>
              <a:rPr lang="en-US" altLang="zh-CN" dirty="0"/>
              <a:t>:</a:t>
            </a:r>
            <a:r>
              <a:rPr lang="zh-CN" altLang="en-US" dirty="0"/>
              <a:t>“不仅是现在</a:t>
            </a:r>
            <a:r>
              <a:rPr lang="en-US" altLang="zh-CN" dirty="0"/>
              <a:t>,</a:t>
            </a:r>
            <a:r>
              <a:rPr lang="zh-CN" altLang="en-US" dirty="0"/>
              <a:t>以前我也曾调</a:t>
            </a:r>
            <a:r>
              <a:rPr lang="zh-CN" altLang="en-US" dirty="0" smtClean="0"/>
              <a:t>和他</a:t>
            </a:r>
            <a:r>
              <a:rPr lang="zh-CN" altLang="en-US" dirty="0"/>
              <a:t>们</a:t>
            </a:r>
            <a:r>
              <a:rPr lang="en-US" altLang="zh-CN" dirty="0"/>
              <a:t>,</a:t>
            </a:r>
            <a:r>
              <a:rPr lang="zh-CN" altLang="en-US" dirty="0"/>
              <a:t>令其获得四禅五通。昔日一婆罗门为众</a:t>
            </a:r>
            <a:r>
              <a:rPr lang="zh-CN" altLang="en-US" dirty="0" smtClean="0"/>
              <a:t>婆罗</a:t>
            </a:r>
            <a:r>
              <a:rPr lang="zh-CN" altLang="en-US" dirty="0"/>
              <a:t>门发放布施互相产生一些矛盾</a:t>
            </a:r>
            <a:r>
              <a:rPr lang="en-US" altLang="zh-CN" dirty="0"/>
              <a:t>,</a:t>
            </a:r>
            <a:r>
              <a:rPr lang="zh-CN" altLang="en-US" dirty="0"/>
              <a:t>附近一位</a:t>
            </a:r>
            <a:r>
              <a:rPr lang="zh-CN" altLang="en-US" dirty="0" smtClean="0"/>
              <a:t>有五</a:t>
            </a:r>
            <a:r>
              <a:rPr lang="zh-CN" altLang="en-US" dirty="0"/>
              <a:t>百眷属的仙人</a:t>
            </a:r>
            <a:r>
              <a:rPr lang="en-US" altLang="zh-CN" dirty="0"/>
              <a:t>,</a:t>
            </a:r>
            <a:r>
              <a:rPr lang="zh-CN" altLang="en-US" dirty="0"/>
              <a:t>平息争论</a:t>
            </a:r>
            <a:r>
              <a:rPr lang="en-US" altLang="zh-CN" dirty="0"/>
              <a:t>,</a:t>
            </a:r>
            <a:r>
              <a:rPr lang="zh-CN" altLang="en-US" dirty="0"/>
              <a:t>调和矛盾</a:t>
            </a:r>
            <a:r>
              <a:rPr lang="en-US" altLang="zh-CN" dirty="0"/>
              <a:t>,</a:t>
            </a:r>
            <a:r>
              <a:rPr lang="zh-CN" altLang="en-US" dirty="0"/>
              <a:t>之后</a:t>
            </a:r>
            <a:r>
              <a:rPr lang="zh-CN" altLang="en-US" dirty="0" smtClean="0"/>
              <a:t>对他</a:t>
            </a:r>
            <a:r>
              <a:rPr lang="zh-CN" altLang="en-US" dirty="0"/>
              <a:t>们宣说相应妙法</a:t>
            </a:r>
            <a:r>
              <a:rPr lang="en-US" altLang="zh-CN" dirty="0"/>
              <a:t>,</a:t>
            </a:r>
            <a:r>
              <a:rPr lang="zh-CN" altLang="en-US" dirty="0"/>
              <a:t>使他们灭尽嗔恨的烦恼。</a:t>
            </a:r>
            <a:r>
              <a:rPr lang="zh-CN" altLang="en-US" dirty="0" smtClean="0"/>
              <a:t>他们</a:t>
            </a:r>
            <a:r>
              <a:rPr lang="zh-CN" altLang="en-US" dirty="0"/>
              <a:t>对仙人极其恭敬</a:t>
            </a:r>
            <a:r>
              <a:rPr lang="en-US" altLang="zh-CN" dirty="0"/>
              <a:t>,</a:t>
            </a:r>
            <a:r>
              <a:rPr lang="zh-CN" altLang="en-US" dirty="0"/>
              <a:t>并于仙人座下出家精进修</a:t>
            </a:r>
          </a:p>
          <a:p>
            <a:r>
              <a:rPr lang="zh-CN" altLang="en-US" dirty="0"/>
              <a:t>持</a:t>
            </a:r>
            <a:r>
              <a:rPr lang="en-US" altLang="zh-CN" dirty="0"/>
              <a:t>,</a:t>
            </a:r>
            <a:r>
              <a:rPr lang="zh-CN" altLang="en-US" dirty="0"/>
              <a:t>获得四禅五通。诸比丘</a:t>
            </a:r>
            <a:r>
              <a:rPr lang="en-US" altLang="zh-CN" dirty="0"/>
              <a:t>,</a:t>
            </a:r>
            <a:r>
              <a:rPr lang="zh-CN" altLang="en-US" dirty="0"/>
              <a:t>你们是怎么想的</a:t>
            </a:r>
            <a:r>
              <a:rPr lang="en-US" altLang="zh-CN" dirty="0"/>
              <a:t>?</a:t>
            </a:r>
            <a:r>
              <a:rPr lang="zh-CN" altLang="en-US" dirty="0" smtClean="0"/>
              <a:t>当时</a:t>
            </a:r>
            <a:r>
              <a:rPr lang="zh-CN" altLang="en-US" dirty="0"/>
              <a:t>的仙人即今现证菩提的我</a:t>
            </a:r>
            <a:r>
              <a:rPr lang="en-US" altLang="zh-CN" dirty="0"/>
              <a:t>,</a:t>
            </a:r>
            <a:r>
              <a:rPr lang="zh-CN" altLang="en-US" dirty="0"/>
              <a:t>婆罗门即此得</a:t>
            </a:r>
            <a:r>
              <a:rPr lang="zh-CN" altLang="en-US" dirty="0" smtClean="0"/>
              <a:t>圣果</a:t>
            </a:r>
            <a:r>
              <a:rPr lang="zh-CN" altLang="en-US" dirty="0"/>
              <a:t>的婆罗门</a:t>
            </a:r>
            <a:r>
              <a:rPr lang="en-US" altLang="zh-CN" dirty="0"/>
              <a:t>,</a:t>
            </a:r>
            <a:r>
              <a:rPr lang="zh-CN" altLang="en-US" dirty="0"/>
              <a:t>当时我调和他们之间的矛盾使</a:t>
            </a:r>
            <a:r>
              <a:rPr lang="zh-CN" altLang="en-US" dirty="0" smtClean="0"/>
              <a:t>其得</a:t>
            </a:r>
            <a:r>
              <a:rPr lang="zh-CN" altLang="en-US" dirty="0"/>
              <a:t>到四禅五通</a:t>
            </a:r>
            <a:r>
              <a:rPr lang="en-US" altLang="zh-CN" dirty="0"/>
              <a:t>,</a:t>
            </a:r>
            <a:r>
              <a:rPr lang="zh-CN" altLang="en-US" dirty="0"/>
              <a:t>现在我调和他们使其得到圣果</a:t>
            </a:r>
            <a:r>
              <a:rPr lang="zh-CN" altLang="en-US" dirty="0" smtClean="0"/>
              <a:t>。复</a:t>
            </a:r>
            <a:r>
              <a:rPr lang="zh-CN" altLang="en-US" dirty="0"/>
              <a:t>又他们曾在人天导师、如来、正等觉迦叶佛</a:t>
            </a:r>
            <a:r>
              <a:rPr lang="zh-CN" altLang="en-US" dirty="0" smtClean="0"/>
              <a:t>教法</a:t>
            </a:r>
            <a:r>
              <a:rPr lang="zh-CN" altLang="en-US" dirty="0"/>
              <a:t>下出家</a:t>
            </a:r>
            <a:r>
              <a:rPr lang="en-US" altLang="zh-CN" dirty="0"/>
              <a:t>,</a:t>
            </a:r>
            <a:r>
              <a:rPr lang="zh-CN" altLang="en-US" dirty="0"/>
              <a:t>终生持戒</a:t>
            </a:r>
            <a:r>
              <a:rPr lang="en-US" altLang="zh-CN" dirty="0"/>
              <a:t>,</a:t>
            </a:r>
            <a:r>
              <a:rPr lang="zh-CN" altLang="en-US" dirty="0"/>
              <a:t>诸根调伏</a:t>
            </a:r>
            <a:r>
              <a:rPr lang="en-US" altLang="zh-CN" dirty="0"/>
              <a:t>,</a:t>
            </a:r>
            <a:r>
              <a:rPr lang="zh-CN" altLang="en-US" dirty="0"/>
              <a:t>故今在我教</a:t>
            </a:r>
            <a:r>
              <a:rPr lang="zh-CN" altLang="en-US" dirty="0" smtClean="0"/>
              <a:t>下</a:t>
            </a:r>
            <a:r>
              <a:rPr lang="zh-CN" altLang="en-US" dirty="0"/>
              <a:t>出家而获解脱。”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137" y="795130"/>
            <a:ext cx="92950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（</a:t>
            </a:r>
            <a:r>
              <a:rPr lang="en-US" altLang="zh-CN" dirty="0"/>
              <a:t>57</a:t>
            </a:r>
            <a:r>
              <a:rPr lang="zh-CN" altLang="en-US" dirty="0"/>
              <a:t>）</a:t>
            </a:r>
            <a:r>
              <a:rPr lang="zh-CN" altLang="en-US" b="1" dirty="0"/>
              <a:t>破和合</a:t>
            </a:r>
            <a:r>
              <a:rPr lang="zh-CN" altLang="en-US" b="1" dirty="0" smtClean="0"/>
              <a:t>僧</a:t>
            </a:r>
            <a:r>
              <a:rPr lang="en-US" altLang="zh-CN" b="1" dirty="0" smtClean="0"/>
              <a:t>——</a:t>
            </a:r>
            <a:r>
              <a:rPr lang="zh-CN" altLang="en-US" b="1" dirty="0"/>
              <a:t>破和合僧 佛受等</a:t>
            </a:r>
            <a:r>
              <a:rPr lang="zh-CN" altLang="en-US" b="1" dirty="0" smtClean="0"/>
              <a:t>流  </a:t>
            </a:r>
            <a:r>
              <a:rPr lang="zh-CN" altLang="en-US" dirty="0" smtClean="0"/>
              <a:t>选自</a:t>
            </a:r>
            <a:r>
              <a:rPr lang="en-US" altLang="zh-CN" dirty="0" smtClean="0"/>
              <a:t>《</a:t>
            </a:r>
            <a:r>
              <a:rPr lang="zh-CN" altLang="en-US" dirty="0" smtClean="0"/>
              <a:t>百业经</a:t>
            </a:r>
            <a:r>
              <a:rPr lang="en-US" altLang="zh-CN" dirty="0" smtClean="0"/>
              <a:t>》</a:t>
            </a:r>
          </a:p>
          <a:p>
            <a:endParaRPr lang="zh-CN" altLang="en-US" dirty="0"/>
          </a:p>
          <a:p>
            <a:r>
              <a:rPr lang="zh-CN" altLang="en-US" dirty="0"/>
              <a:t>一时</a:t>
            </a:r>
            <a:r>
              <a:rPr lang="en-US" altLang="zh-CN" dirty="0"/>
              <a:t>,</a:t>
            </a:r>
            <a:r>
              <a:rPr lang="zh-CN" altLang="en-US" dirty="0"/>
              <a:t>佛在王舍城。一次整个城市遭大灾</a:t>
            </a:r>
            <a:r>
              <a:rPr lang="en-US" altLang="zh-CN" dirty="0" smtClean="0"/>
              <a:t>, </a:t>
            </a:r>
            <a:r>
              <a:rPr lang="zh-CN" altLang="en-US" dirty="0" smtClean="0"/>
              <a:t>众</a:t>
            </a:r>
            <a:r>
              <a:rPr lang="zh-CN" altLang="en-US" dirty="0"/>
              <a:t>人衣不蔽体</a:t>
            </a:r>
            <a:r>
              <a:rPr lang="en-US" altLang="zh-CN" dirty="0"/>
              <a:t>,</a:t>
            </a:r>
            <a:r>
              <a:rPr lang="zh-CN" altLang="en-US" dirty="0"/>
              <a:t>食不果腹</a:t>
            </a:r>
            <a:r>
              <a:rPr lang="en-US" altLang="zh-CN" dirty="0"/>
              <a:t>,【</a:t>
            </a:r>
            <a:r>
              <a:rPr lang="zh-CN" altLang="en-US" dirty="0"/>
              <a:t>师言</a:t>
            </a:r>
            <a:r>
              <a:rPr lang="en-US" altLang="zh-CN" dirty="0"/>
              <a:t>:</a:t>
            </a:r>
            <a:r>
              <a:rPr lang="zh-CN" altLang="en-US" dirty="0"/>
              <a:t>比</a:t>
            </a:r>
            <a:r>
              <a:rPr lang="en-US" altLang="zh-CN" dirty="0"/>
              <a:t>1959 </a:t>
            </a:r>
            <a:r>
              <a:rPr lang="zh-CN" altLang="en-US" dirty="0"/>
              <a:t>年闹大饥</a:t>
            </a:r>
            <a:r>
              <a:rPr lang="zh-CN" altLang="en-US" dirty="0" smtClean="0"/>
              <a:t>荒时</a:t>
            </a:r>
            <a:r>
              <a:rPr lang="zh-CN" altLang="en-US" dirty="0"/>
              <a:t>还苦。</a:t>
            </a:r>
            <a:r>
              <a:rPr lang="en-US" altLang="zh-CN" dirty="0"/>
              <a:t>】</a:t>
            </a:r>
            <a:r>
              <a:rPr lang="zh-CN" altLang="en-US" dirty="0"/>
              <a:t>乞丐无处乞食。世尊告诸比丘</a:t>
            </a:r>
            <a:r>
              <a:rPr lang="en-US" altLang="zh-CN" dirty="0"/>
              <a:t>:</a:t>
            </a:r>
            <a:r>
              <a:rPr lang="zh-CN" altLang="en-US" dirty="0"/>
              <a:t>“我</a:t>
            </a:r>
            <a:r>
              <a:rPr lang="zh-CN" altLang="en-US" dirty="0" smtClean="0"/>
              <a:t>将闭</a:t>
            </a:r>
            <a:r>
              <a:rPr lang="zh-CN" altLang="en-US" dirty="0"/>
              <a:t>关静修三月</a:t>
            </a:r>
            <a:r>
              <a:rPr lang="en-US" altLang="zh-CN" dirty="0"/>
              <a:t>,</a:t>
            </a:r>
            <a:r>
              <a:rPr lang="zh-CN" altLang="en-US" dirty="0"/>
              <a:t>唯除十五诵戒</a:t>
            </a:r>
            <a:r>
              <a:rPr lang="en-US" altLang="zh-CN" dirty="0"/>
              <a:t>(</a:t>
            </a:r>
            <a:r>
              <a:rPr lang="en-US" altLang="zh-CN" dirty="0" err="1"/>
              <a:t>Uposatha</a:t>
            </a:r>
            <a:r>
              <a:rPr lang="en-US" altLang="zh-CN" dirty="0"/>
              <a:t>)</a:t>
            </a:r>
            <a:r>
              <a:rPr lang="zh-CN" altLang="en-US" dirty="0"/>
              <a:t>日</a:t>
            </a:r>
            <a:r>
              <a:rPr lang="en-US" altLang="zh-CN" dirty="0"/>
              <a:t>,</a:t>
            </a:r>
            <a:r>
              <a:rPr lang="zh-CN" altLang="en-US" dirty="0"/>
              <a:t>你</a:t>
            </a:r>
            <a:r>
              <a:rPr lang="zh-CN" altLang="en-US" dirty="0" smtClean="0"/>
              <a:t>们可</a:t>
            </a:r>
            <a:r>
              <a:rPr lang="zh-CN" altLang="en-US" dirty="0"/>
              <a:t>以供养饮食、亲近承侍请教。”告白大众后</a:t>
            </a:r>
            <a:r>
              <a:rPr lang="en-US" altLang="zh-CN" dirty="0" smtClean="0"/>
              <a:t>,</a:t>
            </a:r>
            <a:r>
              <a:rPr lang="zh-CN" altLang="en-US" dirty="0"/>
              <a:t>世尊开始闭关</a:t>
            </a:r>
            <a:r>
              <a:rPr lang="en-US" altLang="zh-CN" dirty="0"/>
              <a:t>,</a:t>
            </a:r>
            <a:r>
              <a:rPr lang="zh-CN" altLang="en-US" dirty="0"/>
              <a:t>僧众内部也特别规定每人必</a:t>
            </a:r>
            <a:r>
              <a:rPr lang="zh-CN" altLang="en-US" dirty="0" smtClean="0"/>
              <a:t>须依</a:t>
            </a:r>
            <a:r>
              <a:rPr lang="zh-CN" altLang="en-US" dirty="0"/>
              <a:t>教奉行</a:t>
            </a:r>
            <a:r>
              <a:rPr lang="en-US" altLang="zh-CN" dirty="0"/>
              <a:t>,</a:t>
            </a:r>
            <a:r>
              <a:rPr lang="zh-CN" altLang="en-US" dirty="0"/>
              <a:t>除十五日外不得打扰世尊</a:t>
            </a:r>
            <a:r>
              <a:rPr lang="zh-CN" altLang="en-US" dirty="0" smtClean="0"/>
              <a:t>。提</a:t>
            </a:r>
            <a:r>
              <a:rPr lang="zh-CN" altLang="en-US" dirty="0"/>
              <a:t>婆达多乘机而入</a:t>
            </a:r>
            <a:r>
              <a:rPr lang="en-US" altLang="zh-CN" dirty="0"/>
              <a:t>,</a:t>
            </a:r>
            <a:r>
              <a:rPr lang="zh-CN" altLang="en-US" dirty="0"/>
              <a:t>欲破坏世尊教法下</a:t>
            </a:r>
            <a:r>
              <a:rPr lang="zh-CN" altLang="en-US" dirty="0" smtClean="0"/>
              <a:t>的和</a:t>
            </a:r>
            <a:r>
              <a:rPr lang="zh-CN" altLang="en-US" dirty="0"/>
              <a:t>合僧。他在众比丘前挑拨离间</a:t>
            </a:r>
            <a:r>
              <a:rPr lang="en-US" altLang="zh-CN" dirty="0"/>
              <a:t>:</a:t>
            </a:r>
            <a:r>
              <a:rPr lang="zh-CN" altLang="en-US" dirty="0"/>
              <a:t>“释迦牟尼</a:t>
            </a:r>
            <a:r>
              <a:rPr lang="zh-CN" altLang="en-US" dirty="0" smtClean="0"/>
              <a:t>佛在</a:t>
            </a:r>
            <a:r>
              <a:rPr lang="zh-CN" altLang="en-US" dirty="0"/>
              <a:t>圆满安乐之时很关心你们</a:t>
            </a:r>
            <a:r>
              <a:rPr lang="en-US" altLang="zh-CN" dirty="0"/>
              <a:t>,</a:t>
            </a:r>
            <a:r>
              <a:rPr lang="zh-CN" altLang="en-US" dirty="0"/>
              <a:t>现在大难临头</a:t>
            </a:r>
            <a:r>
              <a:rPr lang="zh-CN" altLang="en-US" dirty="0" smtClean="0"/>
              <a:t>他却</a:t>
            </a:r>
            <a:r>
              <a:rPr lang="zh-CN" altLang="en-US" dirty="0"/>
              <a:t>舍弃你们</a:t>
            </a:r>
            <a:r>
              <a:rPr lang="en-US" altLang="zh-CN" dirty="0"/>
              <a:t>,</a:t>
            </a:r>
            <a:r>
              <a:rPr lang="zh-CN" altLang="en-US" dirty="0"/>
              <a:t>独自闭关。不过我可以照顾无衣</a:t>
            </a:r>
            <a:r>
              <a:rPr lang="zh-CN" altLang="en-US" dirty="0" smtClean="0"/>
              <a:t>无食</a:t>
            </a:r>
            <a:r>
              <a:rPr lang="zh-CN" altLang="en-US" dirty="0"/>
              <a:t>的比丘。”当时有五百比丘听信了提婆达多</a:t>
            </a:r>
            <a:r>
              <a:rPr lang="zh-CN" altLang="en-US" dirty="0" smtClean="0"/>
              <a:t>的花</a:t>
            </a:r>
            <a:r>
              <a:rPr lang="zh-CN" altLang="en-US" dirty="0"/>
              <a:t>言巧语随他而去。</a:t>
            </a:r>
            <a:r>
              <a:rPr lang="en-US" altLang="zh-CN" dirty="0"/>
              <a:t>【</a:t>
            </a:r>
            <a:r>
              <a:rPr lang="zh-CN" altLang="en-US" dirty="0"/>
              <a:t>师言</a:t>
            </a:r>
            <a:r>
              <a:rPr lang="en-US" altLang="zh-CN" dirty="0"/>
              <a:t>:</a:t>
            </a:r>
            <a:r>
              <a:rPr lang="zh-CN" altLang="en-US" dirty="0"/>
              <a:t>也有些僧人原来在动乱的</a:t>
            </a:r>
            <a:r>
              <a:rPr lang="zh-CN" altLang="en-US" dirty="0" smtClean="0"/>
              <a:t>时候</a:t>
            </a:r>
            <a:r>
              <a:rPr lang="en-US" altLang="zh-CN" dirty="0"/>
              <a:t>,</a:t>
            </a:r>
            <a:r>
              <a:rPr lang="zh-CN" altLang="en-US" dirty="0"/>
              <a:t>因财食而改变了对三宝的信心。别人说</a:t>
            </a:r>
            <a:r>
              <a:rPr lang="en-US" altLang="zh-CN" dirty="0"/>
              <a:t>:</a:t>
            </a:r>
            <a:r>
              <a:rPr lang="zh-CN" altLang="en-US" dirty="0"/>
              <a:t>“你毁谤三宝就</a:t>
            </a:r>
            <a:r>
              <a:rPr lang="zh-CN" altLang="en-US" dirty="0" smtClean="0"/>
              <a:t>给你</a:t>
            </a:r>
            <a:r>
              <a:rPr lang="zh-CN" altLang="en-US" dirty="0"/>
              <a:t>工资。”他们真的为得钱财而毁谤三宝。那些对上师三宝信</a:t>
            </a:r>
            <a:r>
              <a:rPr lang="zh-CN" altLang="en-US" dirty="0" smtClean="0"/>
              <a:t>心不</a:t>
            </a:r>
            <a:r>
              <a:rPr lang="zh-CN" altLang="en-US" dirty="0"/>
              <a:t>稳固的人</a:t>
            </a:r>
            <a:r>
              <a:rPr lang="en-US" altLang="zh-CN" dirty="0"/>
              <a:t>,</a:t>
            </a:r>
            <a:r>
              <a:rPr lang="zh-CN" altLang="en-US" dirty="0"/>
              <a:t>对于他人所说的相似佛法</a:t>
            </a:r>
            <a:r>
              <a:rPr lang="en-US" altLang="zh-CN" dirty="0"/>
              <a:t>,</a:t>
            </a:r>
            <a:r>
              <a:rPr lang="zh-CN" altLang="en-US" dirty="0"/>
              <a:t>往往是盲无慧目</a:t>
            </a:r>
            <a:r>
              <a:rPr lang="en-US" altLang="zh-CN" dirty="0"/>
              <a:t>,</a:t>
            </a:r>
            <a:r>
              <a:rPr lang="zh-CN" altLang="en-US" dirty="0"/>
              <a:t>轻</a:t>
            </a:r>
            <a:r>
              <a:rPr lang="zh-CN" altLang="en-US" dirty="0" smtClean="0"/>
              <a:t>易听</a:t>
            </a:r>
            <a:r>
              <a:rPr lang="zh-CN" altLang="en-US" dirty="0"/>
              <a:t>信。希望你们不要像跟从提婆达多的人一样</a:t>
            </a:r>
            <a:r>
              <a:rPr lang="en-US" altLang="zh-CN" dirty="0"/>
              <a:t>,</a:t>
            </a:r>
            <a:r>
              <a:rPr lang="zh-CN" altLang="en-US" dirty="0"/>
              <a:t>心无定解</a:t>
            </a:r>
            <a:r>
              <a:rPr lang="en-US" altLang="zh-CN" dirty="0"/>
              <a:t>,</a:t>
            </a:r>
            <a:r>
              <a:rPr lang="zh-CN" altLang="en-US" dirty="0"/>
              <a:t>如</a:t>
            </a:r>
            <a:r>
              <a:rPr lang="zh-CN" altLang="en-US" dirty="0" smtClean="0"/>
              <a:t>此行</a:t>
            </a:r>
            <a:r>
              <a:rPr lang="zh-CN" altLang="en-US" dirty="0"/>
              <a:t>为对自己毫无利益。</a:t>
            </a:r>
            <a:r>
              <a:rPr lang="en-US" altLang="zh-CN" dirty="0"/>
              <a:t>】</a:t>
            </a:r>
            <a:r>
              <a:rPr lang="zh-CN" altLang="en-US" dirty="0"/>
              <a:t>提婆达多对他们宣讲</a:t>
            </a:r>
            <a:r>
              <a:rPr lang="en-US" altLang="zh-CN" dirty="0"/>
              <a:t>:</a:t>
            </a:r>
            <a:r>
              <a:rPr lang="zh-CN" altLang="en-US" dirty="0"/>
              <a:t>“从</a:t>
            </a:r>
            <a:r>
              <a:rPr lang="zh-CN" altLang="en-US" dirty="0" smtClean="0"/>
              <a:t>现在</a:t>
            </a:r>
            <a:r>
              <a:rPr lang="zh-CN" altLang="en-US" dirty="0"/>
              <a:t>起我将制定五条戒律</a:t>
            </a:r>
            <a:r>
              <a:rPr lang="en-US" altLang="zh-CN" dirty="0"/>
              <a:t>:</a:t>
            </a:r>
            <a:r>
              <a:rPr lang="zh-CN" altLang="en-US" dirty="0"/>
              <a:t>第一、世尊常说安住</a:t>
            </a:r>
            <a:r>
              <a:rPr lang="zh-CN" altLang="en-US" dirty="0" smtClean="0"/>
              <a:t>寂静</a:t>
            </a:r>
            <a:r>
              <a:rPr lang="zh-CN" altLang="en-US" dirty="0"/>
              <a:t>处</a:t>
            </a:r>
            <a:r>
              <a:rPr lang="en-US" altLang="zh-CN" dirty="0"/>
              <a:t>,</a:t>
            </a:r>
            <a:r>
              <a:rPr lang="zh-CN" altLang="en-US" dirty="0"/>
              <a:t>我们应住城市中</a:t>
            </a:r>
            <a:r>
              <a:rPr lang="en-US" altLang="zh-CN" dirty="0"/>
              <a:t>,</a:t>
            </a:r>
            <a:r>
              <a:rPr lang="zh-CN" altLang="en-US" dirty="0"/>
              <a:t>以寂静处生诸多烦恼</a:t>
            </a:r>
            <a:r>
              <a:rPr lang="zh-CN" altLang="en-US" dirty="0" smtClean="0"/>
              <a:t>、具</a:t>
            </a:r>
            <a:r>
              <a:rPr lang="zh-CN" altLang="en-US" dirty="0"/>
              <a:t>诸多过患故。第二、世尊开许食三净肉</a:t>
            </a:r>
            <a:r>
              <a:rPr lang="en-US" altLang="zh-CN" dirty="0"/>
              <a:t>85,</a:t>
            </a:r>
            <a:r>
              <a:rPr lang="zh-CN" altLang="en-US" dirty="0" smtClean="0"/>
              <a:t>我们</a:t>
            </a:r>
            <a:r>
              <a:rPr lang="zh-CN" altLang="en-US" dirty="0"/>
              <a:t>不应食</a:t>
            </a:r>
            <a:r>
              <a:rPr lang="en-US" altLang="zh-CN" dirty="0"/>
              <a:t>,</a:t>
            </a:r>
            <a:r>
              <a:rPr lang="zh-CN" altLang="en-US" dirty="0"/>
              <a:t>以杀诸众生故。第三、世尊开许食</a:t>
            </a:r>
            <a:r>
              <a:rPr lang="zh-CN" altLang="en-US" dirty="0" smtClean="0"/>
              <a:t>咸盐</a:t>
            </a:r>
            <a:r>
              <a:rPr lang="en-US" altLang="zh-CN" dirty="0"/>
              <a:t>,</a:t>
            </a:r>
            <a:r>
              <a:rPr lang="zh-CN" altLang="en-US" dirty="0"/>
              <a:t>我们不应食</a:t>
            </a:r>
            <a:r>
              <a:rPr lang="en-US" altLang="zh-CN" dirty="0"/>
              <a:t>,</a:t>
            </a:r>
            <a:r>
              <a:rPr lang="zh-CN" altLang="en-US" dirty="0"/>
              <a:t>以不净水所生故。</a:t>
            </a:r>
            <a:r>
              <a:rPr lang="en-US" altLang="zh-CN" dirty="0"/>
              <a:t>【</a:t>
            </a:r>
            <a:r>
              <a:rPr lang="zh-CN" altLang="en-US" dirty="0"/>
              <a:t>师言</a:t>
            </a:r>
            <a:r>
              <a:rPr lang="en-US" altLang="zh-CN" dirty="0"/>
              <a:t>:</a:t>
            </a:r>
            <a:r>
              <a:rPr lang="zh-CN" altLang="en-US" dirty="0"/>
              <a:t>以前外</a:t>
            </a:r>
            <a:r>
              <a:rPr lang="zh-CN" altLang="en-US" dirty="0" smtClean="0"/>
              <a:t>道曾</a:t>
            </a:r>
            <a:r>
              <a:rPr lang="zh-CN" altLang="en-US" dirty="0"/>
              <a:t>传说</a:t>
            </a:r>
            <a:r>
              <a:rPr lang="en-US" altLang="zh-CN" dirty="0"/>
              <a:t>,</a:t>
            </a:r>
            <a:r>
              <a:rPr lang="zh-CN" altLang="en-US" dirty="0"/>
              <a:t>是大自在的贪心所生的水份变成了盐</a:t>
            </a:r>
            <a:r>
              <a:rPr lang="en-US" altLang="zh-CN" dirty="0"/>
              <a:t>,</a:t>
            </a:r>
            <a:r>
              <a:rPr lang="zh-CN" altLang="en-US" dirty="0"/>
              <a:t>故盐吃得越多</a:t>
            </a:r>
            <a:r>
              <a:rPr lang="zh-CN" altLang="en-US" dirty="0" smtClean="0"/>
              <a:t>贪心</a:t>
            </a:r>
            <a:r>
              <a:rPr lang="zh-CN" altLang="en-US" dirty="0"/>
              <a:t>越大。</a:t>
            </a:r>
            <a:r>
              <a:rPr lang="en-US" altLang="zh-CN" dirty="0"/>
              <a:t>】</a:t>
            </a:r>
            <a:r>
              <a:rPr lang="zh-CN" altLang="en-US" dirty="0"/>
              <a:t>第四、世尊开许饮用牛奶</a:t>
            </a:r>
            <a:r>
              <a:rPr lang="en-US" altLang="zh-CN" dirty="0"/>
              <a:t>,</a:t>
            </a:r>
            <a:r>
              <a:rPr lang="zh-CN" altLang="en-US" dirty="0"/>
              <a:t>我们不能饮用</a:t>
            </a:r>
            <a:r>
              <a:rPr lang="en-US" altLang="zh-CN" dirty="0" smtClean="0"/>
              <a:t>,</a:t>
            </a:r>
            <a:r>
              <a:rPr lang="zh-CN" altLang="en-US" dirty="0" smtClean="0"/>
              <a:t>以</a:t>
            </a:r>
            <a:r>
              <a:rPr lang="zh-CN" altLang="en-US" dirty="0"/>
              <a:t>危害小牛犊故。第五、世尊叫剪去法衣下面</a:t>
            </a:r>
            <a:r>
              <a:rPr lang="zh-CN" altLang="en-US" dirty="0" smtClean="0"/>
              <a:t>的边</a:t>
            </a:r>
            <a:r>
              <a:rPr lang="zh-CN" altLang="en-US" dirty="0"/>
              <a:t>须</a:t>
            </a:r>
            <a:r>
              <a:rPr lang="en-US" altLang="zh-CN" dirty="0"/>
              <a:t>,</a:t>
            </a:r>
            <a:r>
              <a:rPr lang="zh-CN" altLang="en-US" dirty="0"/>
              <a:t>我们不能剪</a:t>
            </a:r>
            <a:r>
              <a:rPr lang="en-US" altLang="zh-CN" dirty="0"/>
              <a:t>,</a:t>
            </a:r>
            <a:r>
              <a:rPr lang="zh-CN" altLang="en-US" dirty="0"/>
              <a:t>以浪费信施之财故。你们</a:t>
            </a:r>
            <a:r>
              <a:rPr lang="zh-CN" altLang="en-US" dirty="0" smtClean="0"/>
              <a:t>愿</a:t>
            </a:r>
            <a:r>
              <a:rPr lang="zh-CN" altLang="en-US" dirty="0"/>
              <a:t>意受持此五戒者可以取一个筹码</a:t>
            </a:r>
            <a:r>
              <a:rPr lang="en-US" altLang="zh-CN" dirty="0"/>
              <a:t>,</a:t>
            </a:r>
            <a:r>
              <a:rPr lang="zh-CN" altLang="en-US" dirty="0"/>
              <a:t>不愿意受持者可以不取。”五百比丘全部取了筹码</a:t>
            </a:r>
            <a:r>
              <a:rPr lang="en-US" altLang="zh-CN" dirty="0"/>
              <a:t>【</a:t>
            </a:r>
            <a:r>
              <a:rPr lang="zh-CN" altLang="en-US" dirty="0"/>
              <a:t>详情藏文经书中有广说</a:t>
            </a:r>
            <a:r>
              <a:rPr lang="en-US" altLang="zh-CN" dirty="0"/>
              <a:t>】,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慈诚罗珠堪布《慧灯禅修课（16）</a:t>
            </a:r>
            <a:r>
              <a:rPr lang="en-US" altLang="en-US" sz="2400" dirty="0" smtClean="0"/>
              <a:t>》</a:t>
            </a:r>
          </a:p>
          <a:p>
            <a:r>
              <a:rPr lang="en-US" altLang="en-US" sz="2400" dirty="0" smtClean="0"/>
              <a:t>索</a:t>
            </a:r>
            <a:r>
              <a:rPr lang="en-US" altLang="en-US" sz="2400" dirty="0"/>
              <a:t>达吉堪布《藏传净土法》第</a:t>
            </a:r>
            <a:r>
              <a:rPr lang="en-US" altLang="en-US" sz="2400" dirty="0" smtClean="0"/>
              <a:t>8</a:t>
            </a:r>
            <a:r>
              <a:rPr lang="en-US" altLang="zh-CN" sz="2400" dirty="0" smtClean="0"/>
              <a:t>4</a:t>
            </a:r>
            <a:r>
              <a:rPr lang="en-US" altLang="en-US" sz="2400" dirty="0" smtClean="0"/>
              <a:t>课视频及讲义51’10”-61’</a:t>
            </a:r>
            <a:endParaRPr lang="en-US" altLang="en-US" sz="2400" dirty="0" smtClean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十</a:t>
            </a:r>
            <a:r>
              <a:rPr lang="zh-CN" altLang="en-US" sz="2400" dirty="0" smtClean="0"/>
              <a:t>善业道经演义</a:t>
            </a:r>
            <a:r>
              <a:rPr lang="en-US" altLang="en-US" sz="2400" dirty="0" smtClean="0"/>
              <a:t>》</a:t>
            </a:r>
            <a:r>
              <a:rPr lang="zh-CN" altLang="en-US" sz="2400" dirty="0"/>
              <a:t>视</a:t>
            </a:r>
            <a:r>
              <a:rPr lang="zh-CN" altLang="en-US" sz="2400" dirty="0" smtClean="0"/>
              <a:t>频</a:t>
            </a:r>
            <a:r>
              <a:rPr lang="en-US" altLang="zh-CN" sz="2400" dirty="0" smtClean="0"/>
              <a:t>5</a:t>
            </a:r>
            <a:r>
              <a:rPr lang="zh-CN" altLang="en-US" sz="2400" dirty="0" smtClean="0"/>
              <a:t>节</a:t>
            </a:r>
            <a:r>
              <a:rPr lang="zh-CN" altLang="en-US" sz="2400" dirty="0"/>
              <a:t>选</a:t>
            </a:r>
            <a:endParaRPr lang="en-CA" altLang="en-US" sz="2400" dirty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正法念处经讲记</a:t>
            </a:r>
            <a:r>
              <a:rPr lang="en-US" altLang="en-US" sz="2400" dirty="0"/>
              <a:t>》</a:t>
            </a:r>
            <a:r>
              <a:rPr lang="zh-CN" altLang="en-US" sz="2400" dirty="0"/>
              <a:t>音频</a:t>
            </a:r>
            <a:r>
              <a:rPr lang="en-US" altLang="zh-CN" sz="2400" dirty="0"/>
              <a:t>6</a:t>
            </a:r>
            <a:r>
              <a:rPr lang="zh-CN" altLang="en-US" sz="2400" dirty="0"/>
              <a:t>节</a:t>
            </a:r>
            <a:r>
              <a:rPr lang="zh-CN" altLang="en-US" sz="2400" dirty="0" smtClean="0"/>
              <a:t>选</a:t>
            </a:r>
            <a:endParaRPr lang="en-US" altLang="zh-CN" sz="2400" dirty="0" smtClean="0"/>
          </a:p>
          <a:p>
            <a:r>
              <a:rPr lang="en-CA" altLang="en-US" sz="2400" dirty="0">
                <a:hlinkClick r:id="rId2"/>
              </a:rPr>
              <a:t>http://</a:t>
            </a:r>
            <a:r>
              <a:rPr lang="en-CA" altLang="en-US" sz="2400" dirty="0" smtClean="0">
                <a:hlinkClick r:id="rId2"/>
              </a:rPr>
              <a:t>www.xianmifw.com/audio/index.php?do=mp3&amp;id=127&amp;vid=1868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from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15:35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–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20:15</a:t>
            </a:r>
            <a:endParaRPr lang="en-CA" altLang="en-US" sz="2400" dirty="0"/>
          </a:p>
          <a:p>
            <a:endParaRPr lang="en-CA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8598" y="850789"/>
            <a:ext cx="956541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提</a:t>
            </a:r>
            <a:r>
              <a:rPr lang="zh-CN" altLang="en-US" dirty="0"/>
              <a:t>婆达多将他们带到另一个经堂</a:t>
            </a:r>
            <a:r>
              <a:rPr lang="en-US" altLang="zh-CN" dirty="0" smtClean="0"/>
              <a:t>,</a:t>
            </a:r>
            <a:r>
              <a:rPr lang="zh-CN" altLang="en-US" dirty="0" smtClean="0"/>
              <a:t>他</a:t>
            </a:r>
            <a:r>
              <a:rPr lang="zh-CN" altLang="en-US" dirty="0"/>
              <a:t>的大弟子果嘎勒嘎、堪达扎夏、嘎达莫嘎、</a:t>
            </a:r>
            <a:r>
              <a:rPr lang="zh-CN" altLang="en-US" dirty="0" smtClean="0"/>
              <a:t>加尔</a:t>
            </a:r>
            <a:r>
              <a:rPr lang="zh-CN" altLang="en-US" dirty="0"/>
              <a:t>及加措新五位居上座</a:t>
            </a:r>
            <a:r>
              <a:rPr lang="en-US" altLang="zh-CN" dirty="0"/>
              <a:t>,</a:t>
            </a:r>
            <a:r>
              <a:rPr lang="zh-CN" altLang="en-US" dirty="0"/>
              <a:t>其余僧众在下面次</a:t>
            </a:r>
            <a:r>
              <a:rPr lang="zh-CN" altLang="en-US" dirty="0" smtClean="0"/>
              <a:t>第而</a:t>
            </a:r>
            <a:r>
              <a:rPr lang="zh-CN" altLang="en-US" dirty="0"/>
              <a:t>坐。提婆达多为他们传了一些相似的佛法</a:t>
            </a:r>
            <a:r>
              <a:rPr lang="en-US" altLang="zh-CN" dirty="0"/>
              <a:t>,</a:t>
            </a:r>
            <a:r>
              <a:rPr lang="zh-CN" altLang="en-US" dirty="0" smtClean="0"/>
              <a:t>此时</a:t>
            </a:r>
            <a:r>
              <a:rPr lang="zh-CN" altLang="en-US" dirty="0"/>
              <a:t>他已破和合</a:t>
            </a:r>
            <a:r>
              <a:rPr lang="zh-CN" altLang="en-US" dirty="0" smtClean="0"/>
              <a:t>僧竟</a:t>
            </a:r>
            <a:r>
              <a:rPr lang="zh-CN" altLang="en-US" dirty="0"/>
              <a:t>。他的整个</a:t>
            </a:r>
            <a:r>
              <a:rPr lang="zh-CN" altLang="en-US" dirty="0" smtClean="0"/>
              <a:t>僧团</a:t>
            </a:r>
            <a:r>
              <a:rPr lang="zh-CN" altLang="en-US" dirty="0"/>
              <a:t>不闻思修</a:t>
            </a:r>
            <a:r>
              <a:rPr lang="en-US" altLang="zh-CN" dirty="0"/>
              <a:t>,</a:t>
            </a:r>
            <a:r>
              <a:rPr lang="zh-CN" altLang="en-US" dirty="0"/>
              <a:t>不诵经诵戒</a:t>
            </a:r>
            <a:r>
              <a:rPr lang="en-US" altLang="zh-CN" dirty="0"/>
              <a:t>,</a:t>
            </a:r>
            <a:r>
              <a:rPr lang="zh-CN" altLang="en-US" dirty="0"/>
              <a:t>僧众的智慧不见增长</a:t>
            </a:r>
            <a:r>
              <a:rPr lang="en-US" altLang="zh-CN" dirty="0" smtClean="0"/>
              <a:t>,</a:t>
            </a:r>
            <a:r>
              <a:rPr lang="zh-CN" altLang="en-US" dirty="0" smtClean="0"/>
              <a:t>也</a:t>
            </a:r>
            <a:r>
              <a:rPr lang="zh-CN" altLang="en-US" dirty="0"/>
              <a:t>没有任何觉受和验相</a:t>
            </a:r>
            <a:r>
              <a:rPr lang="zh-CN" altLang="en-US" dirty="0" smtClean="0"/>
              <a:t>。诸</a:t>
            </a:r>
            <a:r>
              <a:rPr lang="zh-CN" altLang="en-US" dirty="0"/>
              <a:t>比丘往诣世尊前启问</a:t>
            </a:r>
            <a:r>
              <a:rPr lang="en-US" altLang="zh-CN" dirty="0"/>
              <a:t>:</a:t>
            </a:r>
            <a:r>
              <a:rPr lang="zh-CN" altLang="en-US" dirty="0"/>
              <a:t>“世尊</a:t>
            </a:r>
            <a:r>
              <a:rPr lang="en-US" altLang="zh-CN" dirty="0"/>
              <a:t>,</a:t>
            </a:r>
            <a:r>
              <a:rPr lang="zh-CN" altLang="en-US" dirty="0"/>
              <a:t>以何因缘</a:t>
            </a:r>
            <a:r>
              <a:rPr lang="en-US" altLang="zh-CN" dirty="0" smtClean="0"/>
              <a:t>,</a:t>
            </a:r>
            <a:r>
              <a:rPr lang="zh-CN" altLang="en-US" dirty="0" smtClean="0"/>
              <a:t>今</a:t>
            </a:r>
            <a:r>
              <a:rPr lang="zh-CN" altLang="en-US" dirty="0"/>
              <a:t>提婆达多破和合僧竟</a:t>
            </a:r>
            <a:r>
              <a:rPr lang="en-US" altLang="zh-CN" dirty="0"/>
              <a:t>?</a:t>
            </a:r>
            <a:r>
              <a:rPr lang="zh-CN" altLang="en-US" dirty="0"/>
              <a:t>愿为吾等演说前后</a:t>
            </a:r>
            <a:r>
              <a:rPr lang="zh-CN" altLang="en-US" dirty="0" smtClean="0"/>
              <a:t>因缘</a:t>
            </a:r>
            <a:r>
              <a:rPr lang="zh-CN" altLang="en-US" dirty="0"/>
              <a:t>。”世尊告诸比丘</a:t>
            </a:r>
            <a:r>
              <a:rPr lang="en-US" altLang="zh-CN" dirty="0"/>
              <a:t>:</a:t>
            </a:r>
            <a:r>
              <a:rPr lang="zh-CN" altLang="en-US" dirty="0"/>
              <a:t>“这是我往昔所造恶业</a:t>
            </a:r>
            <a:r>
              <a:rPr lang="zh-CN" altLang="en-US" dirty="0" smtClean="0"/>
              <a:t>的果</a:t>
            </a:r>
            <a:r>
              <a:rPr lang="zh-CN" altLang="en-US" dirty="0"/>
              <a:t>报。众生所造之业不会成熟于外面的地水</a:t>
            </a:r>
            <a:r>
              <a:rPr lang="zh-CN" altLang="en-US" dirty="0" smtClean="0"/>
              <a:t>火风</a:t>
            </a:r>
            <a:r>
              <a:rPr lang="zh-CN" altLang="en-US" dirty="0"/>
              <a:t>上</a:t>
            </a:r>
            <a:r>
              <a:rPr lang="en-US" altLang="zh-CN" dirty="0"/>
              <a:t>,</a:t>
            </a:r>
            <a:r>
              <a:rPr lang="zh-CN" altLang="en-US" dirty="0"/>
              <a:t>而是成熟于自身的界、蕴、处</a:t>
            </a:r>
            <a:r>
              <a:rPr lang="en-US" altLang="zh-CN" dirty="0"/>
              <a:t>,</a:t>
            </a:r>
            <a:r>
              <a:rPr lang="zh-CN" altLang="en-US" dirty="0"/>
              <a:t>即所谓‘</a:t>
            </a:r>
            <a:r>
              <a:rPr lang="zh-CN" altLang="en-US" dirty="0" smtClean="0"/>
              <a:t>纵经</a:t>
            </a:r>
            <a:r>
              <a:rPr lang="zh-CN" altLang="en-US" dirty="0"/>
              <a:t>百千劫</a:t>
            </a:r>
            <a:r>
              <a:rPr lang="en-US" altLang="zh-CN" dirty="0"/>
              <a:t>,</a:t>
            </a:r>
            <a:r>
              <a:rPr lang="zh-CN" altLang="en-US" dirty="0"/>
              <a:t>所作业不亡</a:t>
            </a:r>
            <a:r>
              <a:rPr lang="en-US" altLang="zh-CN" dirty="0"/>
              <a:t>,</a:t>
            </a:r>
            <a:r>
              <a:rPr lang="zh-CN" altLang="en-US" dirty="0"/>
              <a:t>因缘会遇时</a:t>
            </a:r>
            <a:r>
              <a:rPr lang="en-US" altLang="zh-CN" dirty="0"/>
              <a:t>,</a:t>
            </a:r>
            <a:r>
              <a:rPr lang="zh-CN" altLang="en-US" dirty="0"/>
              <a:t>果报还</a:t>
            </a:r>
            <a:r>
              <a:rPr lang="zh-CN" altLang="en-US" dirty="0" smtClean="0"/>
              <a:t>自受</a:t>
            </a:r>
            <a:r>
              <a:rPr lang="zh-CN" altLang="en-US" dirty="0"/>
              <a:t>’。昔日印度鹿野苑梵施国王的境内有两位</a:t>
            </a:r>
            <a:r>
              <a:rPr lang="zh-CN" altLang="en-US" dirty="0" smtClean="0"/>
              <a:t>仙人</a:t>
            </a:r>
            <a:r>
              <a:rPr lang="en-US" altLang="zh-CN" dirty="0"/>
              <a:t>:</a:t>
            </a:r>
            <a:r>
              <a:rPr lang="zh-CN" altLang="en-US" dirty="0"/>
              <a:t>一位是在鹿野苑附近具五神通、有五百眷</a:t>
            </a:r>
            <a:r>
              <a:rPr lang="zh-CN" altLang="en-US" dirty="0" smtClean="0"/>
              <a:t>属的</a:t>
            </a:r>
            <a:r>
              <a:rPr lang="zh-CN" altLang="en-US" dirty="0"/>
              <a:t>仙人。一位是南方来鹿野苑安住的仙人</a:t>
            </a:r>
            <a:r>
              <a:rPr lang="en-US" altLang="zh-CN" dirty="0"/>
              <a:t>,</a:t>
            </a:r>
            <a:r>
              <a:rPr lang="zh-CN" altLang="en-US" dirty="0"/>
              <a:t>具</a:t>
            </a:r>
            <a:r>
              <a:rPr lang="zh-CN" altLang="en-US" dirty="0" smtClean="0"/>
              <a:t>有智</a:t>
            </a:r>
            <a:r>
              <a:rPr lang="zh-CN" altLang="en-US" dirty="0"/>
              <a:t>慧</a:t>
            </a:r>
            <a:r>
              <a:rPr lang="en-US" altLang="zh-CN" dirty="0"/>
              <a:t>,</a:t>
            </a:r>
            <a:r>
              <a:rPr lang="zh-CN" altLang="en-US" dirty="0"/>
              <a:t>精通十八明</a:t>
            </a:r>
            <a:r>
              <a:rPr lang="en-US" altLang="zh-CN" dirty="0"/>
              <a:t>,</a:t>
            </a:r>
            <a:r>
              <a:rPr lang="zh-CN" altLang="en-US" dirty="0"/>
              <a:t>亦有五百眷属。本处仙人</a:t>
            </a:r>
            <a:r>
              <a:rPr lang="zh-CN" altLang="en-US" dirty="0" smtClean="0"/>
              <a:t>的弟</a:t>
            </a:r>
            <a:r>
              <a:rPr lang="zh-CN" altLang="en-US" dirty="0"/>
              <a:t>子们对他渐渐有所了解</a:t>
            </a:r>
            <a:r>
              <a:rPr lang="en-US" altLang="zh-CN" dirty="0"/>
              <a:t>,</a:t>
            </a:r>
            <a:r>
              <a:rPr lang="zh-CN" altLang="en-US" dirty="0"/>
              <a:t>常去请教。因他们</a:t>
            </a:r>
            <a:r>
              <a:rPr lang="zh-CN" altLang="en-US" dirty="0" smtClean="0"/>
              <a:t>还</a:t>
            </a:r>
            <a:r>
              <a:rPr lang="zh-CN" altLang="en-US" dirty="0"/>
              <a:t>未舍弃以前的上师</a:t>
            </a:r>
            <a:r>
              <a:rPr lang="en-US" altLang="zh-CN" dirty="0"/>
              <a:t>,</a:t>
            </a:r>
            <a:r>
              <a:rPr lang="zh-CN" altLang="en-US" dirty="0"/>
              <a:t>故外来仙人不肯赐教。那</a:t>
            </a:r>
            <a:r>
              <a:rPr lang="zh-CN" altLang="en-US" dirty="0" smtClean="0"/>
              <a:t>些弟</a:t>
            </a:r>
            <a:r>
              <a:rPr lang="zh-CN" altLang="en-US" dirty="0"/>
              <a:t>子们觉得以前的上师安排自己衣食非常周到</a:t>
            </a:r>
            <a:r>
              <a:rPr lang="en-US" altLang="zh-CN" dirty="0" smtClean="0"/>
              <a:t>,</a:t>
            </a:r>
            <a:r>
              <a:rPr lang="zh-CN" altLang="en-US" dirty="0" smtClean="0"/>
              <a:t>但</a:t>
            </a:r>
            <a:r>
              <a:rPr lang="zh-CN" altLang="en-US" dirty="0"/>
              <a:t>不能像</a:t>
            </a:r>
            <a:r>
              <a:rPr lang="zh-CN" altLang="en-US" dirty="0" smtClean="0"/>
              <a:t>这位仙</a:t>
            </a:r>
            <a:r>
              <a:rPr lang="zh-CN" altLang="en-US" dirty="0"/>
              <a:t>人那样赐予殊胜具神通智慧</a:t>
            </a:r>
            <a:r>
              <a:rPr lang="zh-CN" altLang="en-US" dirty="0" smtClean="0"/>
              <a:t>的教</a:t>
            </a:r>
            <a:r>
              <a:rPr lang="zh-CN" altLang="en-US" dirty="0"/>
              <a:t>言</a:t>
            </a:r>
            <a:r>
              <a:rPr lang="en-US" altLang="zh-CN" dirty="0"/>
              <a:t>,</a:t>
            </a:r>
            <a:r>
              <a:rPr lang="zh-CN" altLang="en-US" dirty="0"/>
              <a:t>故不值得依止。于是他们到南方仙人前</a:t>
            </a:r>
            <a:r>
              <a:rPr lang="zh-CN" altLang="en-US" dirty="0" smtClean="0"/>
              <a:t>如实</a:t>
            </a:r>
            <a:r>
              <a:rPr lang="zh-CN" altLang="en-US" dirty="0"/>
              <a:t>述说原因</a:t>
            </a:r>
            <a:r>
              <a:rPr lang="en-US" altLang="zh-CN" dirty="0"/>
              <a:t>,</a:t>
            </a:r>
            <a:r>
              <a:rPr lang="zh-CN" altLang="en-US" dirty="0"/>
              <a:t>舍弃昔日之师</a:t>
            </a:r>
            <a:r>
              <a:rPr lang="en-US" altLang="zh-CN" dirty="0"/>
              <a:t>,</a:t>
            </a:r>
            <a:r>
              <a:rPr lang="zh-CN" altLang="en-US" dirty="0"/>
              <a:t>请求依止。</a:t>
            </a:r>
            <a:r>
              <a:rPr lang="en-US" altLang="zh-CN" dirty="0"/>
              <a:t>【</a:t>
            </a:r>
            <a:r>
              <a:rPr lang="zh-CN" altLang="en-US" dirty="0"/>
              <a:t>师言</a:t>
            </a:r>
            <a:r>
              <a:rPr lang="en-US" altLang="zh-CN" dirty="0"/>
              <a:t>:</a:t>
            </a:r>
            <a:r>
              <a:rPr lang="zh-CN" altLang="en-US" dirty="0"/>
              <a:t>现</a:t>
            </a:r>
            <a:r>
              <a:rPr lang="zh-CN" altLang="en-US" dirty="0" smtClean="0"/>
              <a:t>在很</a:t>
            </a:r>
            <a:r>
              <a:rPr lang="zh-CN" altLang="en-US" dirty="0"/>
              <a:t>多人就像原来仙人的那些弟子一样</a:t>
            </a:r>
            <a:r>
              <a:rPr lang="en-US" altLang="zh-CN" dirty="0"/>
              <a:t>,</a:t>
            </a:r>
            <a:r>
              <a:rPr lang="zh-CN" altLang="en-US" dirty="0"/>
              <a:t>依止一位上师后</a:t>
            </a:r>
            <a:r>
              <a:rPr lang="en-US" altLang="zh-CN" dirty="0"/>
              <a:t>,</a:t>
            </a:r>
            <a:r>
              <a:rPr lang="zh-CN" altLang="en-US" dirty="0"/>
              <a:t>舍弃他</a:t>
            </a:r>
            <a:r>
              <a:rPr lang="en-US" altLang="zh-CN" dirty="0" smtClean="0"/>
              <a:t>,</a:t>
            </a:r>
            <a:r>
              <a:rPr lang="zh-CN" altLang="en-US" dirty="0" smtClean="0"/>
              <a:t>再</a:t>
            </a:r>
            <a:r>
              <a:rPr lang="zh-CN" altLang="en-US" dirty="0"/>
              <a:t>依止另一位再舍弃</a:t>
            </a:r>
            <a:r>
              <a:rPr lang="en-US" altLang="zh-CN" dirty="0"/>
              <a:t>,</a:t>
            </a:r>
            <a:r>
              <a:rPr lang="zh-CN" altLang="en-US" dirty="0"/>
              <a:t>好像一生中身心无有真正的依处</a:t>
            </a:r>
            <a:r>
              <a:rPr lang="en-US" altLang="zh-CN" dirty="0"/>
              <a:t>,</a:t>
            </a:r>
            <a:r>
              <a:rPr lang="zh-CN" altLang="en-US" dirty="0"/>
              <a:t>像个</a:t>
            </a:r>
            <a:r>
              <a:rPr lang="zh-CN" altLang="en-US" dirty="0" smtClean="0"/>
              <a:t>流浪</a:t>
            </a:r>
            <a:r>
              <a:rPr lang="zh-CN" altLang="en-US" dirty="0"/>
              <a:t>人</a:t>
            </a:r>
            <a:r>
              <a:rPr lang="en-US" altLang="zh-CN" dirty="0"/>
              <a:t>,</a:t>
            </a:r>
            <a:r>
              <a:rPr lang="zh-CN" altLang="en-US" dirty="0"/>
              <a:t>很可怜</a:t>
            </a:r>
            <a:r>
              <a:rPr lang="en-US" altLang="zh-CN" dirty="0"/>
              <a:t>!</a:t>
            </a:r>
            <a:r>
              <a:rPr lang="zh-CN" altLang="en-US" dirty="0"/>
              <a:t>没有一个稳重的人格</a:t>
            </a:r>
            <a:r>
              <a:rPr lang="en-US" altLang="zh-CN" dirty="0"/>
              <a:t>,</a:t>
            </a:r>
            <a:r>
              <a:rPr lang="zh-CN" altLang="en-US" dirty="0"/>
              <a:t>今一没有着落</a:t>
            </a:r>
            <a:r>
              <a:rPr lang="en-US" altLang="zh-CN" dirty="0"/>
              <a:t>,</a:t>
            </a:r>
            <a:r>
              <a:rPr lang="zh-CN" altLang="en-US" dirty="0"/>
              <a:t>几十年一</a:t>
            </a:r>
            <a:r>
              <a:rPr lang="zh-CN" altLang="en-US" dirty="0" smtClean="0"/>
              <a:t>晃就</a:t>
            </a:r>
            <a:r>
              <a:rPr lang="zh-CN" altLang="en-US" dirty="0"/>
              <a:t>过去了</a:t>
            </a:r>
            <a:r>
              <a:rPr lang="en-US" altLang="zh-CN" dirty="0"/>
              <a:t>,</a:t>
            </a:r>
            <a:r>
              <a:rPr lang="zh-CN" altLang="en-US" dirty="0"/>
              <a:t>可以后身心更是没有个好的着落</a:t>
            </a:r>
            <a:r>
              <a:rPr lang="en-US" altLang="zh-CN" dirty="0"/>
              <a:t>,</a:t>
            </a:r>
            <a:r>
              <a:rPr lang="zh-CN" altLang="en-US" dirty="0"/>
              <a:t>以舍弃上师故。</a:t>
            </a:r>
            <a:r>
              <a:rPr lang="zh-CN" altLang="en-US" dirty="0" smtClean="0"/>
              <a:t>若舍</a:t>
            </a:r>
            <a:r>
              <a:rPr lang="zh-CN" altLang="en-US" dirty="0"/>
              <a:t>一位根本上师</a:t>
            </a:r>
            <a:r>
              <a:rPr lang="en-US" altLang="zh-CN" dirty="0"/>
              <a:t>,</a:t>
            </a:r>
            <a:r>
              <a:rPr lang="zh-CN" altLang="en-US" dirty="0"/>
              <a:t>再依止一百位上师也不会成就。</a:t>
            </a:r>
            <a:r>
              <a:rPr lang="en-US" altLang="zh-CN" dirty="0"/>
              <a:t>】</a:t>
            </a:r>
            <a:r>
              <a:rPr lang="zh-CN" altLang="en-US" dirty="0"/>
              <a:t>南方仙</a:t>
            </a:r>
            <a:r>
              <a:rPr lang="zh-CN" altLang="en-US" dirty="0" smtClean="0"/>
              <a:t>人很</a:t>
            </a:r>
            <a:r>
              <a:rPr lang="zh-CN" altLang="en-US" dirty="0"/>
              <a:t>乐意地摄受他们</a:t>
            </a:r>
            <a:r>
              <a:rPr lang="zh-CN" altLang="en-US" dirty="0" smtClean="0"/>
              <a:t>并</a:t>
            </a:r>
            <a:r>
              <a:rPr lang="en-US" altLang="zh-CN" dirty="0" smtClean="0"/>
              <a:t>:</a:t>
            </a:r>
            <a:r>
              <a:rPr lang="zh-CN" altLang="en-US" dirty="0"/>
              <a:t>‘如果你们早舍弃昔</a:t>
            </a:r>
            <a:r>
              <a:rPr lang="zh-CN" altLang="en-US" dirty="0" smtClean="0"/>
              <a:t>日之</a:t>
            </a:r>
            <a:r>
              <a:rPr lang="zh-CN" altLang="en-US" dirty="0"/>
              <a:t>师</a:t>
            </a:r>
            <a:r>
              <a:rPr lang="en-US" altLang="zh-CN" dirty="0"/>
              <a:t>,</a:t>
            </a:r>
            <a:r>
              <a:rPr lang="zh-CN" altLang="en-US" dirty="0"/>
              <a:t>我也会早给你们传授教言。’从此南方</a:t>
            </a:r>
            <a:r>
              <a:rPr lang="zh-CN" altLang="en-US" dirty="0" smtClean="0"/>
              <a:t>仙人</a:t>
            </a:r>
            <a:r>
              <a:rPr lang="zh-CN" altLang="en-US" dirty="0"/>
              <a:t>对本处仙人的弟众布施财食和教言</a:t>
            </a:r>
            <a:r>
              <a:rPr lang="en-US" altLang="zh-CN" dirty="0"/>
              <a:t>,</a:t>
            </a:r>
            <a:r>
              <a:rPr lang="zh-CN" altLang="en-US" dirty="0"/>
              <a:t>使他</a:t>
            </a:r>
            <a:r>
              <a:rPr lang="zh-CN" altLang="en-US" dirty="0" smtClean="0"/>
              <a:t>们师</a:t>
            </a:r>
            <a:r>
              <a:rPr lang="zh-CN" altLang="en-US" dirty="0"/>
              <a:t>徒间产生很大矛盾。诸比丘</a:t>
            </a:r>
            <a:r>
              <a:rPr lang="en-US" altLang="zh-CN" dirty="0"/>
              <a:t>,</a:t>
            </a:r>
            <a:r>
              <a:rPr lang="zh-CN" altLang="en-US" dirty="0"/>
              <a:t>当时的南方仙</a:t>
            </a:r>
            <a:r>
              <a:rPr lang="zh-CN" altLang="en-US" dirty="0" smtClean="0"/>
              <a:t>人就</a:t>
            </a:r>
            <a:r>
              <a:rPr lang="zh-CN" altLang="en-US" dirty="0"/>
              <a:t>是已证如来正等觉的我</a:t>
            </a:r>
            <a:r>
              <a:rPr lang="en-US" altLang="zh-CN" dirty="0"/>
              <a:t>,</a:t>
            </a:r>
            <a:r>
              <a:rPr lang="zh-CN" altLang="en-US" dirty="0"/>
              <a:t>因破他们师徒僧</a:t>
            </a:r>
            <a:r>
              <a:rPr lang="zh-CN" altLang="en-US" dirty="0" smtClean="0"/>
              <a:t>团的</a:t>
            </a:r>
            <a:r>
              <a:rPr lang="zh-CN" altLang="en-US" dirty="0"/>
              <a:t>和合</a:t>
            </a:r>
            <a:r>
              <a:rPr lang="en-US" altLang="zh-CN" dirty="0"/>
              <a:t>,</a:t>
            </a:r>
            <a:r>
              <a:rPr lang="zh-CN" altLang="en-US" dirty="0"/>
              <a:t>故曾于千百万劫中在地狱受</a:t>
            </a:r>
            <a:r>
              <a:rPr lang="zh-CN" altLang="en-US" dirty="0" smtClean="0"/>
              <a:t>苦，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6407" y="1160890"/>
            <a:ext cx="90247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师</a:t>
            </a:r>
            <a:r>
              <a:rPr lang="zh-CN" altLang="en-US" dirty="0"/>
              <a:t>言</a:t>
            </a:r>
            <a:r>
              <a:rPr lang="en-US" altLang="zh-CN" dirty="0"/>
              <a:t>:</a:t>
            </a:r>
            <a:r>
              <a:rPr lang="zh-CN" altLang="en-US" dirty="0"/>
              <a:t>以后在摄受弟子的过程中</a:t>
            </a:r>
            <a:r>
              <a:rPr lang="en-US" altLang="zh-CN" dirty="0"/>
              <a:t>,</a:t>
            </a:r>
            <a:r>
              <a:rPr lang="zh-CN" altLang="en-US" dirty="0"/>
              <a:t>不要心存嫉妒</a:t>
            </a:r>
            <a:r>
              <a:rPr lang="en-US" altLang="zh-CN" dirty="0"/>
              <a:t>,</a:t>
            </a:r>
            <a:r>
              <a:rPr lang="zh-CN" altLang="en-US" dirty="0"/>
              <a:t>如果强要别人的弟子作为自己的眷属</a:t>
            </a:r>
            <a:r>
              <a:rPr lang="en-US" altLang="zh-CN" dirty="0"/>
              <a:t>,</a:t>
            </a:r>
            <a:r>
              <a:rPr lang="zh-CN" altLang="en-US" dirty="0"/>
              <a:t>那是给自己的生生世世结恶果。</a:t>
            </a:r>
            <a:r>
              <a:rPr lang="en-US" altLang="zh-CN" dirty="0"/>
              <a:t>】【</a:t>
            </a:r>
            <a:r>
              <a:rPr lang="zh-CN" altLang="en-US" dirty="0"/>
              <a:t>译者</a:t>
            </a:r>
            <a:r>
              <a:rPr lang="en-US" altLang="zh-CN" dirty="0"/>
              <a:t>:</a:t>
            </a:r>
            <a:r>
              <a:rPr lang="zh-CN" altLang="en-US" dirty="0"/>
              <a:t>希望以后的各位法师、堪布、堪姆们在摄受弟子时</a:t>
            </a:r>
            <a:r>
              <a:rPr lang="en-US" altLang="zh-CN" dirty="0"/>
              <a:t>,</a:t>
            </a:r>
            <a:r>
              <a:rPr lang="zh-CN" altLang="en-US" dirty="0"/>
              <a:t>要以恒时究竟利他的大慈悲心去摄受</a:t>
            </a:r>
            <a:r>
              <a:rPr lang="en-US" altLang="zh-CN" dirty="0"/>
              <a:t>,</a:t>
            </a:r>
            <a:r>
              <a:rPr lang="zh-CN" altLang="en-US" dirty="0"/>
              <a:t>不要用其他的一些不如法的做法</a:t>
            </a:r>
            <a:r>
              <a:rPr lang="en-US" altLang="zh-CN" dirty="0"/>
              <a:t>,</a:t>
            </a:r>
            <a:r>
              <a:rPr lang="zh-CN" altLang="en-US" dirty="0"/>
              <a:t>强使他人舍弃自己的上师</a:t>
            </a:r>
            <a:r>
              <a:rPr lang="en-US" altLang="zh-CN" dirty="0"/>
              <a:t>,</a:t>
            </a:r>
            <a:r>
              <a:rPr lang="zh-CN" altLang="en-US" dirty="0"/>
              <a:t>对自己的上师生邪见</a:t>
            </a:r>
            <a:r>
              <a:rPr lang="en-US" altLang="zh-CN" dirty="0"/>
              <a:t>,</a:t>
            </a:r>
            <a:r>
              <a:rPr lang="zh-CN" altLang="en-US" dirty="0"/>
              <a:t>这样既害了别人又害了自己</a:t>
            </a:r>
            <a:r>
              <a:rPr lang="en-US" altLang="zh-CN" dirty="0"/>
              <a:t>,</a:t>
            </a:r>
            <a:r>
              <a:rPr lang="zh-CN" altLang="en-US" dirty="0"/>
              <a:t>生生世世中将遭一些违缘。就像世尊已成佛了</a:t>
            </a:r>
            <a:r>
              <a:rPr lang="en-US" altLang="zh-CN" dirty="0"/>
              <a:t>,</a:t>
            </a:r>
            <a:r>
              <a:rPr lang="zh-CN" altLang="en-US" dirty="0"/>
              <a:t>但在因果不虚的显现中</a:t>
            </a:r>
            <a:r>
              <a:rPr lang="en-US" altLang="zh-CN" dirty="0"/>
              <a:t>,</a:t>
            </a:r>
            <a:r>
              <a:rPr lang="zh-CN" altLang="en-US" dirty="0"/>
              <a:t>提婆达多经常给世尊造违缘</a:t>
            </a:r>
            <a:r>
              <a:rPr lang="en-US" altLang="zh-CN" dirty="0"/>
              <a:t>,</a:t>
            </a:r>
            <a:r>
              <a:rPr lang="zh-CN" altLang="en-US" dirty="0"/>
              <a:t>在弘法利生中仍是受业报的。</a:t>
            </a:r>
            <a:r>
              <a:rPr lang="en-US" altLang="zh-CN" dirty="0"/>
              <a:t>】</a:t>
            </a:r>
            <a:r>
              <a:rPr lang="zh-CN" altLang="en-US" dirty="0"/>
              <a:t>得人身时</a:t>
            </a:r>
            <a:r>
              <a:rPr lang="en-US" altLang="zh-CN" dirty="0"/>
              <a:t>,</a:t>
            </a:r>
            <a:r>
              <a:rPr lang="zh-CN" altLang="en-US" dirty="0"/>
              <a:t>无论在何地</a:t>
            </a:r>
            <a:r>
              <a:rPr lang="en-US" altLang="zh-CN" dirty="0"/>
              <a:t>,</a:t>
            </a:r>
            <a:r>
              <a:rPr lang="zh-CN" altLang="en-US" dirty="0"/>
              <a:t>都有被破和合僧的违缘</a:t>
            </a:r>
            <a:r>
              <a:rPr lang="en-US" altLang="zh-CN" dirty="0"/>
              <a:t>,</a:t>
            </a:r>
            <a:r>
              <a:rPr lang="zh-CN" altLang="en-US" dirty="0"/>
              <a:t>以致有现在提婆达多破我和合僧团、离间五百比丘的果报。”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6600" dirty="0"/>
              <a:t>十善业之</a:t>
            </a:r>
            <a:r>
              <a:rPr lang="en-US" altLang="en-US" sz="6600" dirty="0" smtClean="0"/>
              <a:t>不</a:t>
            </a:r>
            <a:r>
              <a:rPr lang="zh-CN" altLang="en-US" sz="6600" dirty="0" smtClean="0"/>
              <a:t>妄语</a:t>
            </a:r>
            <a:r>
              <a:rPr lang="en-US" altLang="en-US" sz="6600" dirty="0" smtClean="0"/>
              <a:t>回</a:t>
            </a:r>
            <a:r>
              <a:rPr lang="en-US" altLang="en-US" sz="6600" dirty="0"/>
              <a:t>顾</a:t>
            </a:r>
            <a:endParaRPr lang="en-US" sz="6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467828"/>
            <a:ext cx="9070848" cy="613458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断除妄语 说谛实语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270" y="7747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en-US" altLang="en-US" sz="4400" dirty="0"/>
              <a:t>不</a:t>
            </a:r>
            <a:r>
              <a:rPr lang="zh-CN" altLang="en-US" sz="4400" dirty="0"/>
              <a:t>妄语</a:t>
            </a:r>
            <a:r>
              <a:rPr lang="en-US" altLang="en-US" sz="4400" dirty="0"/>
              <a:t>的含义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24501"/>
            <a:ext cx="10058400" cy="50905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sz="2400" dirty="0"/>
              <a:t>  </a:t>
            </a:r>
            <a:endParaRPr lang="en-CA" altLang="en-US" sz="2200" dirty="0"/>
          </a:p>
          <a:p>
            <a:r>
              <a:rPr lang="en-US" altLang="en-US" sz="2400" dirty="0"/>
              <a:t>居士戒中不</a:t>
            </a:r>
            <a:r>
              <a:rPr lang="zh-CN" altLang="en-US" sz="2400" dirty="0"/>
              <a:t>妄语</a:t>
            </a:r>
            <a:r>
              <a:rPr lang="en-US" altLang="en-US" sz="2400" dirty="0"/>
              <a:t>是“特定的妄语，就是谎称自己具备在欲界之内，也就是我们所生活的地球之内的普通人所不可能具备的，类似于自己可以看到天堂、地狱、前世、未来等等的功能，以及神通之类的超凡功德。” (</a:t>
            </a:r>
            <a:r>
              <a:rPr lang="zh-CN" altLang="en-US" sz="2400" dirty="0"/>
              <a:t>《居士五戒》</a:t>
            </a:r>
            <a:r>
              <a:rPr lang="en-US" altLang="en-US" sz="2400" dirty="0"/>
              <a:t>)</a:t>
            </a:r>
          </a:p>
          <a:p>
            <a:endParaRPr lang="en-US" altLang="en-US" sz="2400" dirty="0"/>
          </a:p>
          <a:p>
            <a:r>
              <a:rPr lang="en-US" altLang="en-US" sz="2400" dirty="0"/>
              <a:t>“八关斋戒要求不仅不能说上人法，包括开玩笑在内的所有妄语都不能说。” </a:t>
            </a:r>
            <a:r>
              <a:rPr lang="zh-CN" altLang="en-US" sz="2400" dirty="0"/>
              <a:t>（《略说八关斋戒》）</a:t>
            </a:r>
          </a:p>
          <a:p>
            <a:endParaRPr lang="en-CA" altLang="en-US" sz="2400" dirty="0"/>
          </a:p>
          <a:p>
            <a:r>
              <a:rPr lang="en-US" altLang="en-US" sz="2400" dirty="0"/>
              <a:t>《大圆满前行》中，</a:t>
            </a:r>
            <a:r>
              <a:rPr lang="zh-CN" altLang="en-US" sz="2400" dirty="0"/>
              <a:t>不妄语是断除以下三种妄语</a:t>
            </a:r>
          </a:p>
          <a:p>
            <a:pPr marL="0" indent="0">
              <a:buNone/>
            </a:pPr>
            <a:r>
              <a:rPr lang="zh-CN" altLang="en-US" sz="2400" dirty="0"/>
              <a:t>  （</a:t>
            </a:r>
            <a:r>
              <a:rPr lang="en-US" altLang="zh-CN" dirty="0"/>
              <a:t>1</a:t>
            </a:r>
            <a:r>
              <a:rPr lang="zh-CN" altLang="en-US" dirty="0" smtClean="0"/>
              <a:t>）一</a:t>
            </a:r>
            <a:r>
              <a:rPr lang="zh-CN" altLang="en-US" dirty="0"/>
              <a:t>般妄语，是指怀着欺骗他人之心，所说出来的一切语</a:t>
            </a:r>
            <a:r>
              <a:rPr lang="zh-CN" altLang="en-US" dirty="0" smtClean="0"/>
              <a:t>言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 smtClean="0"/>
              <a:t>）大</a:t>
            </a:r>
            <a:r>
              <a:rPr lang="zh-CN" altLang="en-US" dirty="0"/>
              <a:t>妄语，由于相续中存有邪见，于是信口开河的说：向善没有功德等等</a:t>
            </a:r>
            <a:r>
              <a:rPr lang="en-US" altLang="zh-CN" dirty="0"/>
              <a:t>......</a:t>
            </a:r>
            <a:r>
              <a:rPr lang="zh-CN" altLang="en-US" dirty="0"/>
              <a:t>再也没有比这更严重的弥天大谎</a:t>
            </a:r>
            <a:r>
              <a:rPr lang="zh-CN" altLang="en-US" dirty="0" smtClean="0"/>
              <a:t>了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 smtClean="0"/>
              <a:t>）上</a:t>
            </a:r>
            <a:r>
              <a:rPr lang="zh-CN" altLang="en-US" dirty="0"/>
              <a:t>人法妄语，本来没有登地而说登地了，没有神通而说有神通等，凡是自己没有功德说成有功德，这一切都属于上人法妄</a:t>
            </a:r>
            <a:r>
              <a:rPr lang="zh-CN" altLang="en-US" dirty="0" smtClean="0"/>
              <a:t>语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不</a:t>
            </a:r>
            <a:r>
              <a:rPr lang="zh-CN" altLang="en-US" sz="4400" dirty="0"/>
              <a:t>妄语</a:t>
            </a:r>
            <a:r>
              <a:rPr lang="en-US" altLang="en-US" sz="4400" dirty="0"/>
              <a:t>的果报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感受等流果：</a:t>
            </a:r>
            <a:r>
              <a:rPr lang="zh-CN" altLang="en-US" sz="2400" b="1" dirty="0"/>
              <a:t>受到众人称赞爱戴</a:t>
            </a:r>
            <a:r>
              <a:rPr lang="en-US" altLang="en-US" sz="2400" dirty="0"/>
              <a:t>；</a:t>
            </a:r>
            <a:endParaRPr lang="en-CA" altLang="en-US" sz="2400" dirty="0"/>
          </a:p>
          <a:p>
            <a:r>
              <a:rPr lang="en-US" altLang="en-US" sz="2400" dirty="0"/>
              <a:t>同行等流果：生生世世</a:t>
            </a:r>
            <a:r>
              <a:rPr lang="zh-CN" altLang="en-US" sz="2400" dirty="0"/>
              <a:t>不妄语</a:t>
            </a:r>
            <a:r>
              <a:rPr lang="en-US" altLang="en-US" sz="2400" dirty="0"/>
              <a:t>，喜欢</a:t>
            </a:r>
            <a:r>
              <a:rPr lang="zh-CN" altLang="en-US" sz="2400" dirty="0"/>
              <a:t>说实语</a:t>
            </a:r>
            <a:r>
              <a:rPr lang="en-US" altLang="en-US" sz="2400" dirty="0"/>
              <a:t>，并且善举蒸蒸日上；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增上果：成熟在外境上，与</a:t>
            </a:r>
            <a:r>
              <a:rPr lang="zh-CN" altLang="en-US" sz="2400" dirty="0"/>
              <a:t>妄语</a:t>
            </a:r>
            <a:r>
              <a:rPr lang="en-US" altLang="en-US" sz="2400" dirty="0"/>
              <a:t>的果报恰恰相反</a:t>
            </a:r>
            <a:r>
              <a:rPr lang="zh-CN" altLang="en-US" sz="2400" dirty="0"/>
              <a:t>（转生到财富圆满稳定环境，内外安全感具足）</a:t>
            </a:r>
            <a:r>
              <a:rPr lang="en-US" altLang="en-US" sz="2400" dirty="0"/>
              <a:t>，具足圆满的功德；</a:t>
            </a:r>
            <a:endParaRPr lang="en-CA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</a:p>
          <a:p>
            <a:r>
              <a:rPr lang="en-US" sz="2400" dirty="0"/>
              <a:t>明离妄语功德--</a:t>
            </a:r>
            <a:r>
              <a:rPr lang="zh-CN" altLang="en-US" sz="2400" dirty="0"/>
              <a:t>《十善道业经演绎》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/>
              <a:t>实语的</a:t>
            </a:r>
            <a:r>
              <a:rPr lang="en-US" altLang="en-US" sz="4400" dirty="0"/>
              <a:t>含义</a:t>
            </a:r>
            <a:r>
              <a:rPr lang="zh-CN" altLang="en-US" sz="4400" dirty="0"/>
              <a:t>及功德</a:t>
            </a:r>
            <a:r>
              <a:rPr altLang="en-CA" sz="1800" dirty="0">
                <a:sym typeface="+mn-ea"/>
              </a:rPr>
              <a:t>(</a:t>
            </a:r>
            <a:r>
              <a:rPr lang="zh-CN" altLang="en-US" sz="1800" dirty="0">
                <a:sym typeface="+mn-ea"/>
              </a:rPr>
              <a:t>摘自《藏传净土法 </a:t>
            </a:r>
            <a:r>
              <a:rPr altLang="zh-CN" sz="1800" dirty="0">
                <a:sym typeface="+mn-ea"/>
              </a:rPr>
              <a:t>84</a:t>
            </a:r>
            <a:r>
              <a:rPr lang="zh-CN" altLang="en-US" sz="1800" dirty="0">
                <a:sym typeface="+mn-ea"/>
              </a:rPr>
              <a:t>课》</a:t>
            </a:r>
            <a:r>
              <a:rPr altLang="en-CA" sz="1800" dirty="0">
                <a:sym typeface="+mn-ea"/>
              </a:rPr>
              <a:t>)</a:t>
            </a:r>
            <a:endParaRPr lang="zh-CN" alt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59800"/>
            <a:ext cx="10058400" cy="4310412"/>
          </a:xfrm>
        </p:spPr>
        <p:txBody>
          <a:bodyPr>
            <a:normAutofit/>
          </a:bodyPr>
          <a:lstStyle/>
          <a:p>
            <a:pPr marL="0" indent="0">
              <a:buBlip>
                <a:blip r:embed="rId2"/>
              </a:buBlip>
            </a:pPr>
            <a:r>
              <a:rPr lang="zh-CN" altLang="en-US" sz="2400" dirty="0"/>
              <a:t>实语就是</a:t>
            </a:r>
            <a:r>
              <a:rPr lang="en-US" altLang="zh-CN" sz="2400" dirty="0"/>
              <a:t>'</a:t>
            </a:r>
            <a:r>
              <a:rPr lang="zh-CN" altLang="en-US" sz="2400" dirty="0"/>
              <a:t>真实可靠的语言</a:t>
            </a:r>
            <a:r>
              <a:rPr lang="en-US" altLang="zh-CN" sz="2400" dirty="0"/>
              <a:t>'</a:t>
            </a:r>
            <a:r>
              <a:rPr lang="zh-CN" altLang="en-US" sz="2400" dirty="0"/>
              <a:t>；</a:t>
            </a:r>
            <a:r>
              <a:rPr lang="en-US" altLang="zh-CN" sz="2400" dirty="0"/>
              <a:t>'</a:t>
            </a:r>
            <a:r>
              <a:rPr lang="zh-CN" altLang="en-US" sz="2400" dirty="0"/>
              <a:t>就是不欺骗诸佛、不欺骗自己、不欺骗</a:t>
            </a:r>
          </a:p>
          <a:p>
            <a:pPr marL="0" indent="0">
              <a:buNone/>
            </a:pPr>
            <a:r>
              <a:rPr lang="en-US" altLang="en-US" sz="2400" dirty="0"/>
              <a:t>一切众生'</a:t>
            </a:r>
            <a:r>
              <a:rPr lang="zh-CN" altLang="en-US" sz="2400" dirty="0"/>
              <a:t>；</a:t>
            </a:r>
            <a:r>
              <a:rPr lang="en-US" altLang="zh-CN" sz="2400" dirty="0"/>
              <a:t>'</a:t>
            </a:r>
            <a:r>
              <a:rPr lang="zh-CN" altLang="en-US" sz="2400" dirty="0"/>
              <a:t>就是口中所说的话和内</a:t>
            </a:r>
            <a:r>
              <a:rPr lang="en-CA" altLang="en-US" sz="2400" dirty="0"/>
              <a:t>心的想法相称</a:t>
            </a:r>
            <a:r>
              <a:rPr lang="en-US" altLang="en-CA" sz="2400" dirty="0"/>
              <a:t>'</a:t>
            </a:r>
            <a:r>
              <a:rPr lang="en-CA" altLang="en-US" sz="2400" dirty="0"/>
              <a:t>。</a:t>
            </a:r>
          </a:p>
          <a:p>
            <a:pPr marL="0" indent="0">
              <a:buBlip>
                <a:blip r:embed="rId2"/>
              </a:buBlip>
            </a:pPr>
            <a:r>
              <a:rPr lang="zh-CN" altLang="en-US" sz="2400" dirty="0"/>
              <a:t>实语的功德非常大也非常多，此处举例说明</a:t>
            </a:r>
            <a:r>
              <a:rPr lang="en-US" altLang="en-US" sz="2400" dirty="0"/>
              <a:t>：</a:t>
            </a:r>
            <a:endParaRPr lang="en-CA" altLang="en-US" sz="2400" dirty="0"/>
          </a:p>
          <a:p>
            <a:pPr lvl="1"/>
            <a:r>
              <a:rPr lang="en-US" altLang="en-CA" sz="2200" dirty="0"/>
              <a:t>‘</a:t>
            </a:r>
            <a:r>
              <a:rPr lang="en-CA" altLang="en-US" sz="2200" dirty="0"/>
              <a:t>人恒时说实语，他念咒作加持会有不共的效果，最终还能成就谛实语</a:t>
            </a:r>
            <a:r>
              <a:rPr lang="en-US" altLang="en-CA" sz="2200" dirty="0"/>
              <a:t>’</a:t>
            </a:r>
            <a:endParaRPr lang="en-CA" altLang="en-US" sz="2200" dirty="0"/>
          </a:p>
          <a:p>
            <a:pPr lvl="1"/>
            <a:r>
              <a:rPr lang="en-US" altLang="en-US" sz="2200" dirty="0"/>
              <a:t>‘实语是转生天界之因，说实语看似为小事，其实它的功德非常大’</a:t>
            </a:r>
          </a:p>
          <a:p>
            <a:pPr lvl="1"/>
            <a:r>
              <a:rPr lang="en-US" altLang="en-CA" sz="2200" dirty="0"/>
              <a:t>‘人不仅今生能</a:t>
            </a:r>
            <a:r>
              <a:rPr lang="en-CA" altLang="en-US" sz="2200" dirty="0"/>
              <a:t>得到别人的信任，生生世世人们都会相信他</a:t>
            </a:r>
            <a:r>
              <a:rPr lang="en-US" altLang="en-CA" sz="2200" dirty="0"/>
              <a:t>’</a:t>
            </a:r>
          </a:p>
          <a:p>
            <a:pPr marL="274320" lvl="1" indent="0">
              <a:buNone/>
            </a:pPr>
            <a:endParaRPr lang="zh-CN" altLang="en-CA" sz="2200" dirty="0"/>
          </a:p>
          <a:p>
            <a:pPr marL="274320" lvl="1" indent="0">
              <a:buNone/>
            </a:pPr>
            <a:r>
              <a:rPr lang="zh-CN" altLang="en-CA" sz="2200" dirty="0"/>
              <a:t>说实语非常重要，诚实之人宛如纯金一样，是众人的信任、欢喜之处；而不诚实之人不会得到他人的信任，只会遭到人们的厌恶和唾弃。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9954" y="1658233"/>
            <a:ext cx="9250019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 smtClean="0"/>
              <a:t>如众星中光明之月</a:t>
            </a:r>
            <a:r>
              <a:rPr lang="en-US" altLang="en-US" sz="2400" dirty="0"/>
              <a:t>，一切人中，实语之人光明亦尔；一切宝中，实语宝胜；欲度生死一切船中，实语船胜；若欲出离一切恶行，实语离胜；一切灯中，实语灯胜；一切恶道善将导中，实语导胜；一切世间受用物中，实语物胜；一切治病诸药草中，实语药胜；一切奋迅诸势力中，实语力胜；一切归中，实语归胜；一切知识，实语为胜。</a:t>
            </a:r>
          </a:p>
          <a:p>
            <a:endParaRPr lang="en-US" altLang="en-US" sz="2400" dirty="0"/>
          </a:p>
          <a:p>
            <a:r>
              <a:rPr lang="en-US" altLang="en-US" sz="2400" dirty="0"/>
              <a:t>                                  --</a:t>
            </a:r>
            <a:r>
              <a:rPr lang="zh-CN" altLang="en-US" sz="2400" dirty="0"/>
              <a:t>具体请参见《正法念处经</a:t>
            </a:r>
            <a:r>
              <a:rPr lang="en-US" altLang="zh-CN" sz="2400" dirty="0"/>
              <a:t>-</a:t>
            </a:r>
            <a:r>
              <a:rPr lang="zh-CN" altLang="en-US" sz="2400" dirty="0"/>
              <a:t>十善道业经》讲记</a:t>
            </a:r>
            <a:r>
              <a:rPr lang="en-US" altLang="zh-CN" sz="2400" dirty="0"/>
              <a:t>06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57960" y="607695"/>
            <a:ext cx="53257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/>
              <a:t>实语之殊胜功德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十善业之</a:t>
            </a:r>
            <a:r>
              <a:rPr lang="en-US" altLang="en-US" dirty="0" smtClean="0"/>
              <a:t>不</a:t>
            </a:r>
            <a:r>
              <a:rPr lang="zh-CN" altLang="en-US" dirty="0" smtClean="0"/>
              <a:t>两舌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断</a:t>
            </a:r>
            <a:r>
              <a:rPr lang="zh-CN" altLang="en-US" sz="2400" dirty="0" smtClean="0"/>
              <a:t>离间语 化解怨恨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128</TotalTime>
  <Words>5726</Words>
  <Application>Microsoft Office PowerPoint</Application>
  <PresentationFormat>Custom</PresentationFormat>
  <Paragraphs>152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Savon</vt:lpstr>
      <vt:lpstr>发心偈</vt:lpstr>
      <vt:lpstr>十善业之不离间语</vt:lpstr>
      <vt:lpstr>参考资料</vt:lpstr>
      <vt:lpstr>十善业之不妄语回顾</vt:lpstr>
      <vt:lpstr>不妄语的含义</vt:lpstr>
      <vt:lpstr>不妄语的果报</vt:lpstr>
      <vt:lpstr>实语的含义及功德(摘自《藏传净土法 84课》)</vt:lpstr>
      <vt:lpstr>PowerPoint Presentation</vt:lpstr>
      <vt:lpstr>十善业之不两舌</vt:lpstr>
      <vt:lpstr>十善业之不两舌的修法</vt:lpstr>
      <vt:lpstr>第一阶段</vt:lpstr>
      <vt:lpstr>离间语的定义</vt:lpstr>
      <vt:lpstr>离间语的种类 </vt:lpstr>
      <vt:lpstr>离间语的果报</vt:lpstr>
      <vt:lpstr>离间语的果报</vt:lpstr>
      <vt:lpstr>化解怨恨</vt:lpstr>
      <vt:lpstr>化解怨恨</vt:lpstr>
      <vt:lpstr>为什么必须化解怨恨</vt:lpstr>
      <vt:lpstr>第二阶段</vt:lpstr>
      <vt:lpstr>断除离间语的果报</vt:lpstr>
      <vt:lpstr>断除离间语的果报 –摘自《正法念处经》</vt:lpstr>
      <vt:lpstr>断除离间语的果报 –摘自《正法念处经》</vt:lpstr>
      <vt:lpstr>断除离间语的果报  —摘自《佛说十善业道经》</vt:lpstr>
      <vt:lpstr>断除离间语的发愿 —摘自《佛说十善业道经》</vt:lpstr>
      <vt:lpstr>第三阶段</vt:lpstr>
      <vt:lpstr>PowerPoint Presentation</vt:lpstr>
      <vt:lpstr>思考讨论</vt:lpstr>
      <vt:lpstr>PowerPoint Presentation</vt:lpstr>
      <vt:lpstr>PowerPoint Presentation</vt:lpstr>
      <vt:lpstr>PowerPoint Presentation</vt:lpstr>
      <vt:lpstr>PowerPoint Presentation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danny</cp:lastModifiedBy>
  <cp:revision>163</cp:revision>
  <dcterms:created xsi:type="dcterms:W3CDTF">2018-05-30T19:21:00Z</dcterms:created>
  <dcterms:modified xsi:type="dcterms:W3CDTF">2019-12-17T02:41:04Z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