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3"/>
    <p:sldId id="256" r:id="rId4"/>
    <p:sldId id="280" r:id="rId5"/>
    <p:sldId id="311" r:id="rId6"/>
    <p:sldId id="312" r:id="rId7"/>
    <p:sldId id="342" r:id="rId8"/>
    <p:sldId id="320" r:id="rId9"/>
    <p:sldId id="341" r:id="rId10"/>
    <p:sldId id="345" r:id="rId11"/>
    <p:sldId id="314" r:id="rId12"/>
    <p:sldId id="343" r:id="rId13"/>
    <p:sldId id="348" r:id="rId14"/>
    <p:sldId id="344" r:id="rId15"/>
    <p:sldId id="349" r:id="rId16"/>
    <p:sldId id="350" r:id="rId17"/>
    <p:sldId id="351" r:id="rId18"/>
    <p:sldId id="352" r:id="rId19"/>
    <p:sldId id="353" r:id="rId20"/>
    <p:sldId id="354" r:id="rId21"/>
    <p:sldId id="355" r:id="rId22"/>
    <p:sldId id="356" r:id="rId23"/>
    <p:sldId id="357" r:id="rId24"/>
    <p:sldId id="358" r:id="rId25"/>
    <p:sldId id="359" r:id="rId26"/>
    <p:sldId id="360" r:id="rId27"/>
    <p:sldId id="361" r:id="rId28"/>
    <p:sldId id="362" r:id="rId29"/>
    <p:sldId id="363" r:id="rId30"/>
    <p:sldId id="273" r:id="rId31"/>
    <p:sldId id="274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06"/>
    <p:restoredTop sz="94690"/>
  </p:normalViewPr>
  <p:slideViewPr>
    <p:cSldViewPr snapToGrid="0" snapToObjects="1">
      <p:cViewPr>
        <p:scale>
          <a:sx n="139" d="100"/>
          <a:sy n="139" d="100"/>
        </p:scale>
        <p:origin x="-1520" y="-3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smtClean="0"/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4294967295"/>
          </p:nvPr>
        </p:nvSpPr>
        <p:spPr>
          <a:xfrm>
            <a:off x="6462713" y="693738"/>
            <a:ext cx="5167813" cy="660400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3600" dirty="0"/>
              <a:t>发心偈</a:t>
            </a:r>
            <a:endParaRPr kumimoji="1" lang="zh-CN" altLang="en-US" sz="3600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7192964" y="1620838"/>
            <a:ext cx="4180890" cy="468788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顶礼本师释迦牟尼佛！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 panose="02010800040101010101" charset="-122"/>
              </a:rPr>
              <a:t>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顶礼传承大恩上师！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无上甚深微妙法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百千万劫难遭遇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我今见闻得受持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愿解如来真实义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endParaRPr kumimoji="1" lang="en-CA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为度化一切众生，</a:t>
            </a:r>
            <a:endParaRPr kumimoji="1" lang="en-US" altLang="zh-CN" sz="20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000" dirty="0">
                <a:latin typeface="+mn-ea"/>
                <a:cs typeface="华文隶书" panose="02010800040101010101" charset="-122"/>
              </a:rPr>
              <a:t>请大家发无上殊胜的菩提心！</a:t>
            </a:r>
            <a:endParaRPr kumimoji="1" lang="zh-CN" altLang="en-US" sz="2000" dirty="0">
              <a:latin typeface="+mn-ea"/>
              <a:cs typeface="华文隶书" panose="02010800040101010101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7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7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断除离间语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b="1" dirty="0" smtClean="0"/>
              <a:t>受到眷属仆人的恭敬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同行等流果：生生世世</a:t>
            </a:r>
            <a:r>
              <a:rPr lang="en-US" altLang="en-US" sz="2400" dirty="0" smtClean="0"/>
              <a:t>不</a:t>
            </a:r>
            <a:r>
              <a:rPr lang="zh-CN" altLang="en-US" sz="2400" dirty="0"/>
              <a:t>两</a:t>
            </a:r>
            <a:r>
              <a:rPr lang="zh-CN" altLang="en-US" sz="2400" dirty="0" smtClean="0"/>
              <a:t>舌，化解怨恨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离间语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果报恰恰相反，具足圆满的功德</a:t>
            </a:r>
            <a:r>
              <a:rPr lang="en-US" altLang="en-US" sz="2400" dirty="0" smtClean="0"/>
              <a:t>；</a:t>
            </a:r>
            <a:r>
              <a:rPr lang="zh-CN" altLang="en-US" sz="2400" dirty="0" smtClean="0"/>
              <a:t>（造离间语恶业者，转生在悬崖陡壁、深渊狭谷等难以行走的地方）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241865"/>
          </a:xfrm>
        </p:spPr>
        <p:txBody>
          <a:bodyPr>
            <a:normAutofit/>
          </a:bodyPr>
          <a:lstStyle/>
          <a:p>
            <a:r>
              <a:rPr lang="zh-CN" altLang="en-US" sz="4400" dirty="0"/>
              <a:t>断除离间语</a:t>
            </a:r>
            <a:r>
              <a:rPr lang="en-US" altLang="en-US" sz="4400" dirty="0"/>
              <a:t>的果</a:t>
            </a:r>
            <a:r>
              <a:rPr lang="en-US" altLang="en-US" sz="4400" dirty="0" smtClean="0"/>
              <a:t>报 </a:t>
            </a:r>
            <a:r>
              <a:rPr lang="en-US" altLang="zh-CN" sz="1800" dirty="0" smtClean="0"/>
              <a:t>–</a:t>
            </a:r>
            <a:r>
              <a:rPr lang="zh-CN" altLang="en-US" sz="1800" dirty="0" smtClean="0"/>
              <a:t>摘自</a:t>
            </a:r>
            <a:r>
              <a:rPr lang="en-US" altLang="zh-CN" sz="1800" dirty="0" smtClean="0"/>
              <a:t>《</a:t>
            </a:r>
            <a:r>
              <a:rPr lang="zh-CN" altLang="en-US" sz="1800" dirty="0" smtClean="0"/>
              <a:t>正法念处经</a:t>
            </a:r>
            <a:r>
              <a:rPr lang="en-US" altLang="zh-CN" sz="1800" dirty="0" smtClean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2400" dirty="0" smtClean="0"/>
              <a:t>现世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他</a:t>
            </a:r>
            <a:r>
              <a:rPr lang="zh-CN" altLang="en-US" sz="2400" dirty="0"/>
              <a:t>的相识、亲友、兄弟、妻子儿女、奴仆下人等等，这些人跟他的关系都很好，而且长久、稳定、坚固，没有人能破坏，国王以及怨家、恶兄弟等都不能破坏他们的关系。</a:t>
            </a:r>
            <a:endParaRPr lang="en-CA" sz="2400" dirty="0"/>
          </a:p>
          <a:p>
            <a:r>
              <a:rPr lang="zh-CN" altLang="en-US" sz="2400" dirty="0"/>
              <a:t>远离了离间语的恶业，常常修和合语，劝和不劝离，那么自己与他人的关系在何处都不遭破坏，与好友情谊如金，坚固可靠，这都是缘起返向作用力的结果。甚至假使没有财物，这些亲友等也不舍离。假使遇到了困难危险，走到了旷野山中险地，也都不相舍离，常常乐意跟随而不会舍弃对方独自离开。就算有人以种种方便说破坏语离间，虽然听了，他们也不领受，不相信也不背叛。国王对于不两舌的人，也非常有好感，而且有坚固的信任心。这样离两舌的人，即便遇到洪水、盗贼、战争、怨害等也不能使他怖畏，由于他离两舌不善业的缘故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/>
              <a:t>断除离间语</a:t>
            </a:r>
            <a:r>
              <a:rPr lang="en-US" altLang="en-US" sz="4400" dirty="0"/>
              <a:t>的果</a:t>
            </a:r>
            <a:r>
              <a:rPr lang="en-US" altLang="en-US" sz="4400" dirty="0" smtClean="0"/>
              <a:t>报 </a:t>
            </a:r>
            <a:r>
              <a:rPr lang="en-US" altLang="zh-CN" sz="1800" dirty="0"/>
              <a:t>–</a:t>
            </a:r>
            <a:r>
              <a:rPr lang="zh-CN" altLang="en-US" sz="1800" dirty="0"/>
              <a:t>摘自</a:t>
            </a:r>
            <a:r>
              <a:rPr lang="en-US" altLang="zh-CN" sz="1800" dirty="0"/>
              <a:t>《</a:t>
            </a:r>
            <a:r>
              <a:rPr lang="zh-CN" altLang="en-US" sz="1800" dirty="0"/>
              <a:t>正法念处经</a:t>
            </a:r>
            <a:r>
              <a:rPr lang="en-US" altLang="zh-CN" sz="1800" dirty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367377"/>
          </a:xfrm>
        </p:spPr>
        <p:txBody>
          <a:bodyPr/>
          <a:lstStyle/>
          <a:p>
            <a:r>
              <a:rPr lang="zh-CN" altLang="en-US" sz="2400" dirty="0" smtClean="0"/>
              <a:t>来世</a:t>
            </a:r>
            <a:r>
              <a:rPr lang="en-US" altLang="zh-CN" sz="2400" dirty="0" smtClean="0"/>
              <a:t>--</a:t>
            </a:r>
            <a:r>
              <a:rPr lang="zh-CN" altLang="en-US" sz="2400" dirty="0" smtClean="0"/>
              <a:t>如</a:t>
            </a:r>
            <a:r>
              <a:rPr lang="zh-CN" altLang="en-US" sz="2400" dirty="0"/>
              <a:t>此深厚的离两舌善业功德，使得此人在身坏命终之际生到了善道天世界中。在众天人当中，他的身边有很多天女围绕，常常伴随他、敬爱他、忆念他、娱乐供养他。这些天女的身体装饰着美丽的花鬘，散发出天香，涂治化妆而庄严，美貌第一，这样的陪侍常常令他心生欢喜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如</a:t>
            </a:r>
            <a:r>
              <a:rPr lang="zh-CN" altLang="en-US" sz="2400" dirty="0"/>
              <a:t>果他以舍离恶口，愿求清净无漏圣果，也能得成无漏禅道，到达涅槃，如同前面所说。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14644"/>
          </a:xfrm>
        </p:spPr>
        <p:txBody>
          <a:bodyPr/>
          <a:lstStyle/>
          <a:p>
            <a:r>
              <a:rPr lang="zh-CN" altLang="en-US" sz="4400" dirty="0"/>
              <a:t>断除离间语</a:t>
            </a:r>
            <a:r>
              <a:rPr lang="en-US" altLang="en-US" sz="4400" dirty="0" smtClean="0"/>
              <a:t>的果报  </a:t>
            </a:r>
            <a:r>
              <a:rPr lang="en-US" altLang="zh-CN" sz="1800" dirty="0" smtClean="0"/>
              <a:t>—</a:t>
            </a:r>
            <a:r>
              <a:rPr lang="zh-CN" altLang="en-US" sz="1800" dirty="0" smtClean="0"/>
              <a:t>摘自</a:t>
            </a:r>
            <a:r>
              <a:rPr lang="en-US" altLang="zh-CN" sz="1800" dirty="0" smtClean="0"/>
              <a:t>《</a:t>
            </a:r>
            <a:r>
              <a:rPr lang="zh-CN" altLang="en-US" sz="1800" dirty="0" smtClean="0"/>
              <a:t>佛说十善业道经</a:t>
            </a:r>
            <a:r>
              <a:rPr lang="en-US" altLang="zh-CN" sz="1800" dirty="0" smtClean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98212"/>
            <a:ext cx="10058400" cy="4182386"/>
          </a:xfrm>
        </p:spPr>
        <p:txBody>
          <a:bodyPr>
            <a:noAutofit/>
          </a:bodyPr>
          <a:lstStyle/>
          <a:p>
            <a:r>
              <a:rPr lang="zh-CN" altLang="en-US" sz="2400" dirty="0"/>
              <a:t>以离间语感得的是自己各方面会被破坏。但远离离间语，不在人与人之间挑拨离间，不使原先和合的关系破损、使不和合的关系加深，就会得到五种不可坏法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一</a:t>
            </a:r>
            <a:r>
              <a:rPr lang="zh-CN" altLang="en-US" sz="2400" b="1" dirty="0"/>
              <a:t>、得不坏身，无能害故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二</a:t>
            </a:r>
            <a:r>
              <a:rPr lang="zh-CN" altLang="en-US" sz="2400" b="1" dirty="0"/>
              <a:t>、得不坏眷属，无能破故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三</a:t>
            </a:r>
            <a:r>
              <a:rPr lang="zh-CN" altLang="en-US" sz="2400" b="1" dirty="0"/>
              <a:t>、得不坏信，顺本业故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四</a:t>
            </a:r>
            <a:r>
              <a:rPr lang="zh-CN" altLang="en-US" sz="2400" b="1" dirty="0"/>
              <a:t>、得不坏法行，所修坚固故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b="1" dirty="0" smtClean="0"/>
              <a:t>五</a:t>
            </a:r>
            <a:r>
              <a:rPr lang="zh-CN" altLang="en-US" sz="2400" b="1" dirty="0"/>
              <a:t>、得不坏善知识，不诳惑故</a:t>
            </a:r>
            <a:r>
              <a:rPr lang="zh-CN" altLang="en-US" sz="2400" b="1" dirty="0" smtClean="0"/>
              <a:t>；</a:t>
            </a:r>
            <a:endParaRPr lang="en-US" altLang="zh-CN" sz="2400" b="1" dirty="0" smtClean="0"/>
          </a:p>
          <a:p>
            <a:r>
              <a:rPr lang="zh-CN" altLang="en-US" sz="2400" dirty="0"/>
              <a:t>如果能把远离两舌的功德回向无上菩提，以后成佛时就得到真正的眷属，彼此内心和合，诸魔外道不能从中破坏。这也是从现在修远离离间语开始，到业障完全清净时就自然显现这样的果报。</a:t>
            </a:r>
            <a:endParaRPr lang="en-CA" sz="2400" dirty="0"/>
          </a:p>
          <a:p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900" dirty="0"/>
              <a:t>断除离间语</a:t>
            </a:r>
            <a:r>
              <a:rPr lang="en-US" altLang="en-US" sz="4900" dirty="0" smtClean="0"/>
              <a:t>的</a:t>
            </a:r>
            <a:r>
              <a:rPr lang="zh-CN" altLang="en-US" sz="4900" dirty="0" smtClean="0"/>
              <a:t>发愿 </a:t>
            </a:r>
            <a:r>
              <a:rPr lang="en-US" altLang="zh-CN" sz="2000" dirty="0" smtClean="0"/>
              <a:t>—</a:t>
            </a:r>
            <a:r>
              <a:rPr lang="zh-CN" altLang="en-US" sz="2000" dirty="0"/>
              <a:t>摘自</a:t>
            </a:r>
            <a:r>
              <a:rPr lang="en-US" altLang="zh-CN" sz="2000" dirty="0"/>
              <a:t>《</a:t>
            </a:r>
            <a:r>
              <a:rPr lang="zh-CN" altLang="en-US" sz="2000" dirty="0"/>
              <a:t>佛说十善业道经</a:t>
            </a:r>
            <a:r>
              <a:rPr lang="en-US" altLang="zh-CN" sz="2000" dirty="0"/>
              <a:t>》</a:t>
            </a:r>
            <a:endParaRPr lang="en-CA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661576"/>
          </a:xfrm>
        </p:spPr>
        <p:txBody>
          <a:bodyPr/>
          <a:lstStyle/>
          <a:p>
            <a:r>
              <a:rPr lang="zh-CN" altLang="en-US" sz="2400" dirty="0"/>
              <a:t>如果能够远离离间语</a:t>
            </a:r>
            <a:r>
              <a:rPr lang="en-US" altLang="zh-CN" sz="2400" dirty="0"/>
              <a:t>——</a:t>
            </a:r>
            <a:r>
              <a:rPr lang="zh-CN" altLang="en-US" sz="2400" dirty="0"/>
              <a:t>对任何团体、家庭、人与人之间，下至不起一念破人关系的心，无论对哪一家、哪个团体、哪些人，总希望他们之间和合。常常心里发善愿：愿众生关系破裂的，能重归于好；还没破裂的，不要破裂；和好的，要更加和好。这样没有破人关系的心，将来无论在暂时的生死里，还是究竟成佛，以这种善业力的感召，自己的身体、眷属、事业、助缘等都会非常坚固，不会破裂。</a:t>
            </a: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恶语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zh-CN" altLang="en-US" sz="2400" dirty="0" smtClean="0"/>
              <a:t>断除恶语</a:t>
            </a:r>
            <a:r>
              <a:rPr lang="en-US" altLang="zh-CN" sz="2400" dirty="0" smtClean="0"/>
              <a:t> </a:t>
            </a:r>
            <a:r>
              <a:rPr lang="zh-CN" altLang="en-US" sz="2400" dirty="0" smtClean="0"/>
              <a:t>说柔和正直语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恶语</a:t>
            </a:r>
            <a:r>
              <a:rPr lang="en-U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en-U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9170"/>
            <a:ext cx="10247906" cy="21238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zh-CN" sz="2400" dirty="0" smtClean="0">
                <a:ea typeface="Century Gothic" panose="020B0502020202020204"/>
                <a:cs typeface="Century Gothic" panose="020B0502020202020204"/>
              </a:rPr>
              <a:t>   </a:t>
            </a:r>
            <a:r>
              <a:rPr lang="zh-CN" altLang="en-US" sz="2400" dirty="0" smtClean="0">
                <a:solidFill>
                  <a:srgbClr val="0000FF"/>
                </a:solidFill>
                <a:ea typeface="Century Gothic" panose="020B0502020202020204"/>
                <a:cs typeface="Century Gothic" panose="020B0502020202020204"/>
              </a:rPr>
              <a:t>恶语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是由贪嗔痴引发而口出不逊</a:t>
            </a: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，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指责、攻击、谩骂、嘲讽、侮辱、</a:t>
            </a: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 marL="0" indent="0">
              <a:buNone/>
            </a:pPr>
            <a:r>
              <a:rPr lang="en-US" altLang="zh-CN" sz="2400" dirty="0">
                <a:ea typeface="Century Gothic" panose="020B0502020202020204"/>
                <a:cs typeface="Century Gothic" panose="020B0502020202020204"/>
              </a:rPr>
              <a:t> </a:t>
            </a:r>
            <a:r>
              <a:rPr lang="en-US" altLang="zh-CN" sz="2400" dirty="0" smtClean="0">
                <a:ea typeface="Century Gothic" panose="020B0502020202020204"/>
                <a:cs typeface="Century Gothic" panose="020B0502020202020204"/>
              </a:rPr>
              <a:t>     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贬损或诽谤他人之语，往往令人不快甚至痛苦伤心，产生负面情绪。</a:t>
            </a:r>
            <a:endParaRPr lang="zh-CN" altLang="en-US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/>
              <a:t>恶语</a:t>
            </a:r>
            <a:r>
              <a:rPr lang="zh-CN" altLang="en-US" dirty="0"/>
              <a:t>的种类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7969"/>
            <a:ext cx="10058400" cy="4245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400" dirty="0" smtClean="0"/>
              <a:t>正法念处讲记：</a:t>
            </a:r>
            <a:endParaRPr lang="en-CA" altLang="zh-CN" sz="2400" dirty="0"/>
          </a:p>
          <a:p>
            <a:pPr marL="0" indent="0">
              <a:buNone/>
            </a:pPr>
            <a:r>
              <a:rPr lang="zh-CN" altLang="en-US" dirty="0" smtClean="0"/>
              <a:t>“云何恶</a:t>
            </a:r>
            <a:r>
              <a:rPr lang="zh-CN" altLang="en-US" dirty="0"/>
              <a:t>口</a:t>
            </a:r>
            <a:r>
              <a:rPr lang="en-US" altLang="zh-CN" dirty="0"/>
              <a:t>?</a:t>
            </a:r>
            <a:r>
              <a:rPr lang="zh-CN" altLang="en-US" dirty="0"/>
              <a:t>彼见 闻知或天眼见，彼恶口者，贪嗔痴发，一切愚痴凡夫之人常</a:t>
            </a:r>
            <a:r>
              <a:rPr lang="zh-CN" altLang="en-US" dirty="0" smtClean="0"/>
              <a:t>行不离</a:t>
            </a:r>
            <a:r>
              <a:rPr lang="zh-CN" altLang="en-US" dirty="0"/>
              <a:t>。如是恶口有无量种，无量攀缘，无量因缘，无量心发，</a:t>
            </a:r>
            <a:r>
              <a:rPr lang="zh-CN" altLang="en-US" dirty="0" smtClean="0"/>
              <a:t>无量果报</a:t>
            </a:r>
            <a:r>
              <a:rPr lang="zh-CN" altLang="en-US" dirty="0"/>
              <a:t>。此语能破无量善行，此语能与一切人恶。世间如怨，</a:t>
            </a:r>
            <a:r>
              <a:rPr lang="zh-CN" altLang="en-US" dirty="0" smtClean="0"/>
              <a:t>善人不近</a:t>
            </a:r>
            <a:r>
              <a:rPr lang="zh-CN" altLang="en-US" dirty="0"/>
              <a:t>，人所不信，此语如毒。如是恶口，恶道因缘，是垢言语， 正梵行人舍离不行</a:t>
            </a:r>
            <a:r>
              <a:rPr lang="zh-CN" altLang="en-US" dirty="0" smtClean="0"/>
              <a:t>。”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怎样算是恶</a:t>
            </a:r>
            <a:r>
              <a:rPr lang="zh-CN" altLang="en-US" dirty="0"/>
              <a:t>口</a:t>
            </a:r>
            <a:r>
              <a:rPr lang="en-US" altLang="zh-CN" dirty="0" smtClean="0"/>
              <a:t>? </a:t>
            </a:r>
            <a:r>
              <a:rPr lang="zh-CN" altLang="en-US" dirty="0" smtClean="0"/>
              <a:t>它</a:t>
            </a:r>
            <a:r>
              <a:rPr lang="zh-CN" altLang="en-US" dirty="0"/>
              <a:t>的行为相如何呢</a:t>
            </a:r>
            <a:r>
              <a:rPr lang="en-US" altLang="zh-CN" dirty="0" smtClean="0"/>
              <a:t>? </a:t>
            </a:r>
            <a:r>
              <a:rPr lang="zh-CN" altLang="en-US" dirty="0" smtClean="0"/>
              <a:t>我们以见闻了知或以天眼见</a:t>
            </a:r>
            <a:r>
              <a:rPr lang="zh-CN" altLang="en-US" dirty="0"/>
              <a:t>到，那些恶口，</a:t>
            </a:r>
            <a:r>
              <a:rPr lang="zh-CN" altLang="en-US" dirty="0" smtClean="0"/>
              <a:t>都是由贪嗔痴所引发的</a:t>
            </a:r>
            <a:r>
              <a:rPr lang="zh-CN" altLang="en-US" dirty="0"/>
              <a:t>，一切愚痴凡夫常常不离于此。这样的恶口有无量种类，</a:t>
            </a:r>
            <a:r>
              <a:rPr lang="zh-CN" altLang="en-US" dirty="0" smtClean="0"/>
              <a:t>由无量攀缘</a:t>
            </a:r>
            <a:r>
              <a:rPr lang="zh-CN" altLang="en-US" dirty="0"/>
              <a:t>、无量因缘、无量种心所引发，将感得无量种的果报。</a:t>
            </a:r>
            <a:endParaRPr lang="zh-CN" altLang="en-US" dirty="0"/>
          </a:p>
          <a:p>
            <a:pPr marL="0" indent="0">
              <a:buNone/>
            </a:pPr>
            <a:r>
              <a:rPr lang="en-US" altLang="zh-CN" dirty="0" smtClean="0"/>
              <a:t> </a:t>
            </a:r>
            <a:r>
              <a:rPr lang="zh-CN" altLang="en-US" dirty="0" smtClean="0"/>
              <a:t>恶</a:t>
            </a:r>
            <a:r>
              <a:rPr lang="zh-CN" altLang="en-US" dirty="0"/>
              <a:t>口的种类很多，有以贪心发恶口，有以嗔恚发恶口，</a:t>
            </a:r>
            <a:r>
              <a:rPr lang="zh-CN" altLang="en-US" dirty="0" smtClean="0"/>
              <a:t>有以痴心而恶</a:t>
            </a:r>
            <a:r>
              <a:rPr lang="zh-CN" altLang="en-US" dirty="0"/>
              <a:t>口。愚痴凡夫常常不离恶口，习惯对人恶言相向，见人就调侃，尽说些不好听的话，语言一点也不和善。</a:t>
            </a:r>
            <a:endParaRPr lang="zh-CN" altLang="en-US" dirty="0"/>
          </a:p>
          <a:p>
            <a:pPr marL="0" indent="0">
              <a:buNone/>
            </a:pP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恶语的果报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8313"/>
            <a:ext cx="10058400" cy="4389120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CN" altLang="en-US" dirty="0" smtClean="0"/>
              <a:t>恶口业积集</a:t>
            </a:r>
            <a:r>
              <a:rPr lang="zh-CN" altLang="en-US" dirty="0"/>
              <a:t>得深重，就会堕入地狱、畜生、饿鬼三恶道里。假使生在人中， 见人见事处处都畏惧、自闭，这都是恶业的果报</a:t>
            </a:r>
            <a:r>
              <a:rPr lang="zh-CN" altLang="en-US" dirty="0" smtClean="0"/>
              <a:t>。</a:t>
            </a:r>
            <a:endParaRPr lang="en-US" altLang="zh-CN" dirty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CN" altLang="en-US" dirty="0"/>
              <a:t>由无量染污因缘、不清净心所发生的恶口，会召感无</a:t>
            </a:r>
            <a:r>
              <a:rPr lang="zh-CN" altLang="en-US" dirty="0" smtClean="0"/>
              <a:t>量的痛苦果报</a:t>
            </a:r>
            <a:r>
              <a:rPr lang="zh-CN" altLang="en-US" dirty="0"/>
              <a:t>。</a:t>
            </a:r>
            <a:endParaRPr lang="zh-CN" altLang="en-US" dirty="0"/>
          </a:p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r>
              <a:rPr lang="zh-CN" altLang="en-US" dirty="0" smtClean="0"/>
              <a:t>恶</a:t>
            </a:r>
            <a:r>
              <a:rPr lang="zh-CN" altLang="en-US" dirty="0"/>
              <a:t>口的人在一切人中是最衰损、最倒霉的一个</a:t>
            </a:r>
            <a:r>
              <a:rPr lang="zh-CN" altLang="en-US" dirty="0" smtClean="0"/>
              <a:t>。曾经造的恶口业会打灭掉</a:t>
            </a:r>
            <a:r>
              <a:rPr lang="zh-CN" altLang="en-US" dirty="0"/>
              <a:t>自己的威势，没有一种向上、兴盛的势力</a:t>
            </a:r>
            <a:r>
              <a:rPr lang="en-US" altLang="zh-CN" dirty="0"/>
              <a:t>;</a:t>
            </a:r>
            <a:r>
              <a:rPr lang="zh-CN" altLang="en-US" dirty="0" smtClean="0"/>
              <a:t>自己无论做什么都没有人安慰</a:t>
            </a:r>
            <a:r>
              <a:rPr lang="en-US" altLang="zh-CN" dirty="0" smtClean="0"/>
              <a:t>; </a:t>
            </a:r>
            <a:r>
              <a:rPr lang="zh-CN" altLang="en-US" dirty="0" smtClean="0"/>
              <a:t>从</a:t>
            </a:r>
            <a:r>
              <a:rPr lang="zh-CN" altLang="en-US" dirty="0"/>
              <a:t>自己妻子、</a:t>
            </a:r>
            <a:r>
              <a:rPr lang="zh-CN" altLang="en-US" dirty="0" smtClean="0"/>
              <a:t>儿女那里也听不到好话、爱语</a:t>
            </a:r>
            <a:r>
              <a:rPr lang="en-US" altLang="zh-CN" dirty="0"/>
              <a:t>;</a:t>
            </a:r>
            <a:r>
              <a:rPr lang="zh-CN" altLang="en-US" dirty="0"/>
              <a:t>人活得像胆小的野鹿一样，害怕和任何人接触</a:t>
            </a:r>
            <a:r>
              <a:rPr lang="en-US" altLang="zh-CN" dirty="0"/>
              <a:t>; </a:t>
            </a:r>
            <a:r>
              <a:rPr lang="zh-CN" altLang="en-US" dirty="0"/>
              <a:t>由于太缺乏关爱，同时又渴望爱，</a:t>
            </a:r>
            <a:r>
              <a:rPr lang="zh-CN" altLang="en-US" dirty="0" smtClean="0"/>
              <a:t>因此会远离善知识而亲近那些虚伪</a:t>
            </a:r>
            <a:r>
              <a:rPr lang="zh-CN" altLang="en-US" dirty="0"/>
              <a:t>的恶人。这就是恶口的三种果报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恶</a:t>
            </a:r>
            <a:r>
              <a:rPr lang="zh-CN" altLang="en-US" dirty="0"/>
              <a:t>口的业力很重，它能破坏无量的善行。说恶口时，心</a:t>
            </a:r>
            <a:r>
              <a:rPr lang="zh-CN" altLang="en-US" dirty="0" smtClean="0"/>
              <a:t>里的善就</a:t>
            </a:r>
            <a:r>
              <a:rPr lang="zh-CN" altLang="en-US" dirty="0"/>
              <a:t>消失了。一旦习惯恶口，由此坚固成性，那些亲切、</a:t>
            </a:r>
            <a:r>
              <a:rPr lang="zh-CN" altLang="en-US" dirty="0" smtClean="0"/>
              <a:t>柔和</a:t>
            </a:r>
            <a:r>
              <a:rPr lang="zh-CN" altLang="en-US" dirty="0"/>
              <a:t>、慈悲、爱护、宽容等的善行都无法发出，</a:t>
            </a:r>
            <a:r>
              <a:rPr lang="zh-CN" altLang="en-US" dirty="0" smtClean="0"/>
              <a:t>可见造恶会障蔽善行</a:t>
            </a:r>
            <a:r>
              <a:rPr lang="zh-CN" altLang="en-US" dirty="0"/>
              <a:t>。而且，说恶口会跟一切人结怨，人都不愿跟他接近。</a:t>
            </a:r>
            <a:r>
              <a:rPr lang="zh-CN" altLang="en-US" dirty="0" smtClean="0"/>
              <a:t>世间人见他都像见到怨家一样</a:t>
            </a:r>
            <a:r>
              <a:rPr lang="zh-CN" altLang="en-US" dirty="0"/>
              <a:t>，即使善人也不愿意亲近他。大家都不信赖他，这恶口的语言就像毒一样。</a:t>
            </a:r>
            <a:r>
              <a:rPr lang="zh-CN" altLang="en-US" dirty="0" smtClean="0"/>
              <a:t>这样造恶口业会种下堕恶</a:t>
            </a:r>
            <a:r>
              <a:rPr lang="zh-CN" altLang="en-US" dirty="0"/>
              <a:t>道的因缘，叫做有垢不净</a:t>
            </a:r>
            <a:r>
              <a:rPr lang="zh-CN" altLang="en-US" dirty="0" smtClean="0"/>
              <a:t>的言语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                      </a:t>
            </a:r>
            <a:r>
              <a:rPr lang="zh-CN" altLang="zh-CN" dirty="0" smtClean="0"/>
              <a:t>《</a:t>
            </a:r>
            <a:r>
              <a:rPr lang="zh-CN" altLang="en-US" dirty="0" smtClean="0"/>
              <a:t>正法念经处</a:t>
            </a:r>
            <a:r>
              <a:rPr lang="en-US" altLang="zh-CN" dirty="0" smtClean="0"/>
              <a:t>》</a:t>
            </a:r>
            <a:endParaRPr lang="zh-CN" altLang="en-US" dirty="0"/>
          </a:p>
          <a:p>
            <a: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</a:pP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说柔和正直语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/>
              <a:t>学习索达吉堪布上师讲座《藏传净土法》第</a:t>
            </a:r>
            <a:r>
              <a:rPr lang="en-US" altLang="en-US" sz="2800" dirty="0" smtClean="0"/>
              <a:t>8</a:t>
            </a:r>
            <a:r>
              <a:rPr lang="zh-CN" altLang="zh-CN" sz="2800" dirty="0"/>
              <a:t>5</a:t>
            </a:r>
            <a:r>
              <a:rPr lang="en-US" altLang="en-US" sz="2800" dirty="0" smtClean="0"/>
              <a:t>课</a:t>
            </a:r>
            <a:r>
              <a:rPr lang="en-US" altLang="en-US" sz="2800" dirty="0"/>
              <a:t>节选</a:t>
            </a:r>
            <a:endParaRPr lang="en-US" altLang="en-US" sz="2800" dirty="0"/>
          </a:p>
          <a:p>
            <a:pPr marL="0" indent="0">
              <a:buNone/>
            </a:pPr>
            <a:r>
              <a:rPr lang="en-US" sz="2800" dirty="0">
                <a:solidFill>
                  <a:srgbClr val="0000FF"/>
                </a:solidFill>
              </a:rPr>
              <a:t>https://</a:t>
            </a:r>
            <a:r>
              <a:rPr lang="en-US" sz="2800" dirty="0" err="1">
                <a:solidFill>
                  <a:srgbClr val="0000FF"/>
                </a:solidFill>
              </a:rPr>
              <a:t>cloud.zhibeifw.com</a:t>
            </a:r>
            <a:r>
              <a:rPr lang="en-US" sz="2800" dirty="0">
                <a:solidFill>
                  <a:srgbClr val="0000FF"/>
                </a:solidFill>
              </a:rPr>
              <a:t>/s/</a:t>
            </a:r>
            <a:r>
              <a:rPr lang="en-US" sz="2800" dirty="0" err="1">
                <a:solidFill>
                  <a:srgbClr val="0000FF"/>
                </a:solidFill>
              </a:rPr>
              <a:t>IFAwPoPqtv</a:t>
            </a:r>
            <a:endParaRPr lang="en-CA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恶语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6834" y="4317358"/>
            <a:ext cx="9294472" cy="1122743"/>
          </a:xfrm>
        </p:spPr>
        <p:txBody>
          <a:bodyPr>
            <a:normAutofit/>
          </a:bodyPr>
          <a:lstStyle/>
          <a:p>
            <a:endParaRPr lang="en-CA" altLang="en-US" dirty="0"/>
          </a:p>
          <a:p>
            <a:r>
              <a:rPr lang="en-US" altLang="en-US" sz="2200" dirty="0"/>
              <a:t>慧灯禅修二班</a:t>
            </a:r>
            <a:endParaRPr lang="en-CA" altLang="en-US" sz="2200" dirty="0"/>
          </a:p>
          <a:p>
            <a:r>
              <a:rPr lang="en-US" altLang="en-US" sz="2200" dirty="0" smtClean="0"/>
              <a:t>2018-08-</a:t>
            </a:r>
            <a:r>
              <a:rPr lang="zh-CN" altLang="zh-CN" sz="2200" dirty="0" smtClean="0"/>
              <a:t>3</a:t>
            </a:r>
            <a:r>
              <a:rPr lang="en-US" altLang="zh-CN" sz="2200" dirty="0" smtClean="0"/>
              <a:t>1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说柔和正直语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149112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即不怀有贪嗔之心、言说温和调柔的正直之语。作为修学大乘佛法的人，我们在与别人交谈时，内心应该断除贪嗔等烦恼，口中应该言说温和、正直的语言</a:t>
            </a:r>
            <a:r>
              <a:rPr lang="zh-CN" altLang="zh-CN" sz="2400" dirty="0" smtClean="0"/>
              <a:t>。</a:t>
            </a:r>
            <a:endParaRPr lang="en-US" altLang="zh-CN" sz="2400" dirty="0" smtClean="0"/>
          </a:p>
          <a:p>
            <a:r>
              <a:rPr lang="zh-CN" altLang="zh-CN" sz="2400" dirty="0"/>
              <a:t>首先，说话的态度要调柔。佛经中提到，说话时内心要怀有慈悲，脸上要带着微笑</a:t>
            </a:r>
            <a:r>
              <a:rPr lang="zh-CN" altLang="zh-CN" sz="2400" dirty="0" smtClean="0"/>
              <a:t>，</a:t>
            </a:r>
            <a:r>
              <a:rPr lang="zh-CN" altLang="en-US" sz="2400" dirty="0" smtClean="0"/>
              <a:t>正如</a:t>
            </a:r>
            <a:r>
              <a:rPr lang="zh-CN" altLang="zh-CN" sz="2400" dirty="0" smtClean="0"/>
              <a:t>《</a:t>
            </a:r>
            <a:r>
              <a:rPr lang="zh-CN" altLang="zh-CN" sz="2400" dirty="0"/>
              <a:t>增一阿含经》中说：“言常含笑，不伤人意。</a:t>
            </a:r>
            <a:r>
              <a:rPr lang="zh-CN" altLang="zh-CN" sz="2400" dirty="0" smtClean="0"/>
              <a:t>”</a:t>
            </a:r>
            <a:endParaRPr lang="en-US" altLang="zh-CN" sz="2400" dirty="0" smtClean="0"/>
          </a:p>
          <a:p>
            <a:r>
              <a:rPr lang="zh-CN" altLang="zh-CN" sz="2400" dirty="0"/>
              <a:t>另外，所说的语言要正直。不能以自私自利心或者狡诈心说话，应该按照《二规教言论》的要求，站在公平的立场上，言说正直的语言。</a:t>
            </a:r>
            <a:endParaRPr lang="en-US" altLang="zh-CN" sz="2400" dirty="0"/>
          </a:p>
          <a:p>
            <a:endParaRPr lang="en-US" altLang="zh-C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62352"/>
          </a:xfrm>
        </p:spPr>
        <p:txBody>
          <a:bodyPr/>
          <a:lstStyle/>
          <a:p>
            <a:r>
              <a:rPr lang="zh-CN" altLang="en-US" dirty="0" smtClean="0"/>
              <a:t>为什么要说柔和正直语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04946"/>
            <a:ext cx="10058400" cy="4230094"/>
          </a:xfrm>
        </p:spPr>
        <p:txBody>
          <a:bodyPr>
            <a:normAutofit/>
          </a:bodyPr>
          <a:lstStyle/>
          <a:p>
            <a:r>
              <a:rPr lang="zh-CN" altLang="zh-CN" dirty="0"/>
              <a:t>宣说柔和正直语非常重要。如果一个修行人心语温和，说明他具有大乘种性，他的菩提心修得不错。这种人在世间非常难得，是令众人欢喜之处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zh-CN" dirty="0"/>
              <a:t>一个人的语言和他的修行境界密切相关。在《华严经》等经典中，都要求修行人宣讲柔和正直的语言。具足柔和语不仅对自己的修行有利，而且能给他人带来快乐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r>
              <a:rPr lang="zh-CN" altLang="en-US" dirty="0" smtClean="0"/>
              <a:t>反之，</a:t>
            </a:r>
            <a:r>
              <a:rPr lang="zh-CN" altLang="zh-CN" dirty="0" smtClean="0"/>
              <a:t>如果在</a:t>
            </a:r>
            <a:r>
              <a:rPr lang="zh-CN" altLang="zh-CN" dirty="0"/>
              <a:t>和他人交流时，总是以嗔恨心、侮辱心或者傲慢心言说粗暴、刺耳的语言，这不仅对自己的修行不利，也会给他人带来痛苦。</a:t>
            </a:r>
            <a:r>
              <a:rPr lang="en-US" altLang="zh-CN" dirty="0"/>
              <a:t> </a:t>
            </a:r>
            <a:endParaRPr lang="en-US" altLang="zh-CN" dirty="0" smtClean="0"/>
          </a:p>
          <a:p>
            <a:r>
              <a:rPr lang="zh-CN" altLang="zh-CN" dirty="0"/>
              <a:t>总之，不管在任何场合，我们用语言表达自己的想法时，要尽量让人听起来舒心、快乐，这也是度化众生的一种方便。</a:t>
            </a:r>
            <a:endParaRPr lang="en-US" altLang="zh-CN" dirty="0"/>
          </a:p>
          <a:p>
            <a:r>
              <a:rPr lang="zh-CN" altLang="zh-CN" dirty="0"/>
              <a:t>一般而言，修行人应该说正直的语言，但这方面也要掌握分寸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别忘了，</a:t>
            </a:r>
            <a:r>
              <a:rPr lang="zh-CN" altLang="zh-CN" dirty="0" smtClean="0"/>
              <a:t>观待</a:t>
            </a:r>
            <a:r>
              <a:rPr lang="zh-CN" altLang="zh-CN" dirty="0"/>
              <a:t>不同的场合和不同的众生，有时候我们也要说一些灵活的语言</a:t>
            </a:r>
            <a:r>
              <a:rPr lang="zh-CN" altLang="zh-CN" dirty="0" smtClean="0"/>
              <a:t>，</a:t>
            </a:r>
            <a:r>
              <a:rPr lang="zh-CN" altLang="en-US" dirty="0" smtClean="0"/>
              <a:t>方便善巧之言。</a:t>
            </a:r>
            <a:r>
              <a:rPr lang="en-US" altLang="zh-CN" dirty="0" smtClean="0"/>
              <a:t> </a:t>
            </a:r>
            <a:endParaRPr lang="en-US" altLang="zh-CN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第二阶段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 smtClean="0"/>
              <a:t>思维</a:t>
            </a:r>
            <a:r>
              <a:rPr lang="zh-CN" altLang="en-US" sz="2400" dirty="0" smtClean="0"/>
              <a:t>断除恶语和说柔和正直语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果报、功德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810228"/>
          </a:xfrm>
        </p:spPr>
        <p:txBody>
          <a:bodyPr>
            <a:normAutofit/>
          </a:bodyPr>
          <a:lstStyle/>
          <a:p>
            <a:r>
              <a:rPr lang="zh-CN" altLang="en-US" sz="4400" dirty="0" smtClean="0"/>
              <a:t>断除恶语</a:t>
            </a:r>
            <a:r>
              <a:rPr lang="en-US" altLang="en-US" sz="4400" dirty="0" smtClean="0"/>
              <a:t>的</a:t>
            </a:r>
            <a:r>
              <a:rPr lang="en-US" altLang="en-US" sz="4400" dirty="0"/>
              <a:t>果报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99190"/>
            <a:ext cx="10058400" cy="3835850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异熟果：转生在相应的三善趣中；</a:t>
            </a:r>
            <a:endParaRPr lang="en-CA" altLang="en-US" sz="2400" dirty="0"/>
          </a:p>
          <a:p>
            <a:r>
              <a:rPr lang="en-US" altLang="en-US" sz="2400" dirty="0"/>
              <a:t>感受等流果</a:t>
            </a:r>
            <a:r>
              <a:rPr lang="en-US" altLang="en-US" sz="2400" dirty="0" smtClean="0"/>
              <a:t>：</a:t>
            </a:r>
            <a:r>
              <a:rPr lang="zh-CN" altLang="en-US" sz="2400" dirty="0" smtClean="0"/>
              <a:t>受人信赖，没有怨敌</a:t>
            </a:r>
            <a:r>
              <a:rPr lang="en-US" altLang="en-US" sz="2400" b="1" dirty="0" smtClean="0"/>
              <a:t>；</a:t>
            </a:r>
            <a:endParaRPr lang="en-CA" altLang="en-US" sz="2400" b="1" dirty="0"/>
          </a:p>
          <a:p>
            <a:r>
              <a:rPr lang="en-US" altLang="en-US" sz="2400" dirty="0"/>
              <a:t>同行等流果：生生</a:t>
            </a:r>
            <a:r>
              <a:rPr lang="en-US" altLang="en-US" sz="2400" dirty="0" smtClean="0"/>
              <a:t>世世不</a:t>
            </a:r>
            <a:r>
              <a:rPr lang="zh-CN" altLang="en-US" sz="2400" dirty="0" smtClean="0"/>
              <a:t>恶语，说柔和正直语</a:t>
            </a:r>
            <a:r>
              <a:rPr lang="en-US" altLang="en-US" sz="2400" dirty="0" smtClean="0"/>
              <a:t>，</a:t>
            </a:r>
            <a:r>
              <a:rPr lang="en-US" altLang="en-US" sz="2400" dirty="0"/>
              <a:t>并且善举蒸蒸日上；</a:t>
            </a:r>
            <a:endParaRPr lang="en-CA" altLang="en-US" sz="2400" dirty="0"/>
          </a:p>
          <a:p>
            <a:r>
              <a:rPr lang="en-US" altLang="en-US" sz="2400" dirty="0"/>
              <a:t>增上果：成熟在外境上，</a:t>
            </a:r>
            <a:r>
              <a:rPr lang="en-US" altLang="en-US" sz="2400" dirty="0" smtClean="0"/>
              <a:t>与</a:t>
            </a:r>
            <a:r>
              <a:rPr lang="zh-CN" altLang="en-US" sz="2400" dirty="0" smtClean="0"/>
              <a:t>恶语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果报恰恰相反，具足圆满的功德</a:t>
            </a:r>
            <a:r>
              <a:rPr lang="en-US" altLang="en-US" sz="2400" dirty="0" smtClean="0"/>
              <a:t>；</a:t>
            </a:r>
            <a:endParaRPr lang="en-CA" altLang="en-US" sz="2400" dirty="0"/>
          </a:p>
          <a:p>
            <a:r>
              <a:rPr lang="en-US" altLang="en-US" sz="2400" dirty="0"/>
              <a:t>士用果：所做的任何善业都会突飞猛进地增长，福德接连不断涌现。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 smtClean="0"/>
              <a:t>断除恶语</a:t>
            </a:r>
            <a:r>
              <a:rPr lang="en-US" altLang="en-US" sz="4400" dirty="0"/>
              <a:t>的果</a:t>
            </a:r>
            <a:r>
              <a:rPr lang="en-US" altLang="en-US" sz="4400" dirty="0" smtClean="0"/>
              <a:t>报 </a:t>
            </a:r>
            <a:r>
              <a:rPr lang="en-US" altLang="zh-CN" sz="1800" dirty="0"/>
              <a:t>–</a:t>
            </a:r>
            <a:r>
              <a:rPr lang="zh-CN" altLang="en-US" sz="1800" dirty="0"/>
              <a:t>摘自</a:t>
            </a:r>
            <a:r>
              <a:rPr lang="en-US" altLang="zh-CN" sz="1800" dirty="0"/>
              <a:t>《</a:t>
            </a:r>
            <a:r>
              <a:rPr lang="zh-CN" altLang="en-US" sz="1800" dirty="0"/>
              <a:t>正法念处经</a:t>
            </a:r>
            <a:r>
              <a:rPr lang="en-US" altLang="zh-CN" sz="1800" dirty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3367377"/>
          </a:xfrm>
        </p:spPr>
        <p:txBody>
          <a:bodyPr/>
          <a:lstStyle/>
          <a:p>
            <a:endParaRPr lang="en-US" altLang="zh-CN" dirty="0" smtClean="0"/>
          </a:p>
          <a:p>
            <a:r>
              <a:rPr lang="zh-CN" altLang="en-US" dirty="0" smtClean="0"/>
              <a:t>舍离恶</a:t>
            </a:r>
            <a:r>
              <a:rPr lang="zh-CN" altLang="en-US" dirty="0"/>
              <a:t>口的人有很殊胜的妙色</a:t>
            </a:r>
            <a:r>
              <a:rPr lang="zh-CN" altLang="en-US" dirty="0" smtClean="0"/>
              <a:t>，容颜光泽</a:t>
            </a:r>
            <a:r>
              <a:rPr lang="zh-CN" altLang="en-US" dirty="0"/>
              <a:t>、喜悦、</a:t>
            </a:r>
            <a:r>
              <a:rPr lang="zh-CN" altLang="en-US" dirty="0" smtClean="0"/>
              <a:t>安详</a:t>
            </a:r>
            <a:r>
              <a:rPr lang="en-US" altLang="zh-CN" dirty="0" smtClean="0"/>
              <a:t>……</a:t>
            </a:r>
            <a:r>
              <a:rPr lang="zh-CN" altLang="en-US" dirty="0" smtClean="0"/>
              <a:t>一切世人都乐于和他交往，受人信赖，朋友不弃不离；容易获得财物；没有怨敌</a:t>
            </a:r>
            <a:r>
              <a:rPr lang="zh-CN" altLang="en-US" dirty="0"/>
              <a:t>、国王、水灾、火灾、 劫盗、战争等的怖畏威胁。</a:t>
            </a:r>
            <a:r>
              <a:rPr lang="zh-CN" altLang="en-US" dirty="0" smtClean="0"/>
              <a:t>。</a:t>
            </a:r>
            <a:endParaRPr lang="en-CA" altLang="zh-CN" dirty="0"/>
          </a:p>
          <a:p>
            <a:r>
              <a:rPr lang="zh-CN" altLang="en-US" dirty="0" smtClean="0"/>
              <a:t>他身坏命终会生在</a:t>
            </a:r>
            <a:r>
              <a:rPr lang="zh-CN" altLang="en-US" dirty="0"/>
              <a:t>善道天界当中。升天以后，他自然话语 流畅，以柔软语、三昧语做各种利益。而且他说话简明有力， 发人深省，与理相应。他还将获得大神通，以及超胜</a:t>
            </a:r>
            <a:r>
              <a:rPr lang="zh-CN" altLang="en-US" dirty="0" smtClean="0"/>
              <a:t>微妙的所依身。如果发愿修出离</a:t>
            </a:r>
            <a:r>
              <a:rPr lang="zh-CN" altLang="en-US" dirty="0"/>
              <a:t>的道，坐禅而且乐行无漏法</a:t>
            </a:r>
            <a:r>
              <a:rPr lang="zh-CN" altLang="en-US" dirty="0" smtClean="0"/>
              <a:t>，将得到声闻</a:t>
            </a:r>
            <a:r>
              <a:rPr lang="zh-CN" altLang="en-US" dirty="0"/>
              <a:t>、缘觉、佛三种</a:t>
            </a:r>
            <a:r>
              <a:rPr lang="zh-CN" altLang="en-US" dirty="0" smtClean="0"/>
              <a:t>菩提。</a:t>
            </a:r>
            <a:endParaRPr lang="en-US" altLang="zh-CN" dirty="0" smtClean="0"/>
          </a:p>
          <a:p>
            <a:r>
              <a:rPr lang="zh-CN" altLang="en-US" dirty="0"/>
              <a:t>这样的善心能够凝聚，就会</a:t>
            </a:r>
            <a:r>
              <a:rPr lang="zh-CN" altLang="en-US" dirty="0" smtClean="0"/>
              <a:t>上行升华为天</a:t>
            </a:r>
            <a:r>
              <a:rPr lang="zh-CN" altLang="en-US" dirty="0"/>
              <a:t>，有如此的功德。如果在此基础上</a:t>
            </a:r>
            <a:r>
              <a:rPr lang="zh-CN" altLang="en-US" dirty="0" smtClean="0"/>
              <a:t>，寻求出离之</a:t>
            </a:r>
            <a:r>
              <a:rPr lang="zh-CN" altLang="en-US" dirty="0"/>
              <a:t>道，</a:t>
            </a:r>
            <a:r>
              <a:rPr lang="zh-CN" altLang="en-US" dirty="0" smtClean="0"/>
              <a:t>想得到出世间</a:t>
            </a:r>
            <a:r>
              <a:rPr lang="zh-CN" altLang="en-US" dirty="0"/>
              <a:t>的成就，那也一定会得到菩提圣果。</a:t>
            </a:r>
            <a:endParaRPr lang="en-US" altLang="zh-CN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114644"/>
          </a:xfrm>
        </p:spPr>
        <p:txBody>
          <a:bodyPr/>
          <a:lstStyle/>
          <a:p>
            <a:r>
              <a:rPr lang="zh-CN" altLang="en-US" sz="4400" dirty="0" smtClean="0"/>
              <a:t>断除恶语</a:t>
            </a:r>
            <a:r>
              <a:rPr lang="en-US" altLang="en-US" sz="4400" dirty="0" smtClean="0"/>
              <a:t>的果报  </a:t>
            </a:r>
            <a:r>
              <a:rPr lang="en-US" altLang="zh-CN" sz="1800" dirty="0" smtClean="0"/>
              <a:t>—</a:t>
            </a:r>
            <a:r>
              <a:rPr lang="zh-CN" altLang="en-US" sz="1800" dirty="0" smtClean="0"/>
              <a:t>摘自</a:t>
            </a:r>
            <a:r>
              <a:rPr lang="en-US" altLang="zh-CN" sz="1800" dirty="0" smtClean="0"/>
              <a:t>《</a:t>
            </a:r>
            <a:r>
              <a:rPr lang="zh-CN" altLang="en-US" sz="1800" dirty="0" smtClean="0"/>
              <a:t>佛说十善业道经</a:t>
            </a:r>
            <a:r>
              <a:rPr lang="en-US" altLang="zh-CN" sz="1800" dirty="0" smtClean="0"/>
              <a:t>》</a:t>
            </a:r>
            <a:endParaRPr lang="en-CA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98212"/>
            <a:ext cx="10058400" cy="41823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000" dirty="0" smtClean="0"/>
              <a:t>若离恶口，即得成就八种净业：</a:t>
            </a:r>
            <a:endParaRPr lang="en-US" altLang="zh-CN" sz="2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 smtClean="0"/>
              <a:t>一、言不乖度（言语适度）；</a:t>
            </a:r>
            <a:endParaRPr lang="en-US" altLang="zh-CN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 smtClean="0"/>
              <a:t>二、言皆利益</a:t>
            </a:r>
            <a:endParaRPr lang="en-US" altLang="zh-CN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 smtClean="0"/>
              <a:t>三、言必契理</a:t>
            </a:r>
            <a:endParaRPr lang="en-US" altLang="zh-CN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 smtClean="0"/>
              <a:t>四、言词美妙</a:t>
            </a:r>
            <a:endParaRPr lang="en-US" altLang="zh-CN" sz="2000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000" b="1" dirty="0" smtClean="0"/>
              <a:t>五、言可承领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六、言则信用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七、言无可讥</a:t>
            </a:r>
            <a:endParaRPr lang="en-US" altLang="zh-CN" sz="2000" b="1" dirty="0" smtClean="0"/>
          </a:p>
          <a:p>
            <a:r>
              <a:rPr lang="zh-CN" altLang="en-US" sz="2000" b="1" dirty="0" smtClean="0"/>
              <a:t>八、言尽爱乐</a:t>
            </a:r>
            <a:endParaRPr lang="en-CA" sz="2000" dirty="0"/>
          </a:p>
          <a:p>
            <a:endParaRPr lang="en-CA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第三阶段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dirty="0"/>
              <a:t>结合自身思考，得出结论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6672" y="1616529"/>
            <a:ext cx="99767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400" dirty="0"/>
              <a:t>结合自身，</a:t>
            </a:r>
            <a:r>
              <a:rPr lang="en-US" altLang="en-US" sz="2400" dirty="0" smtClean="0"/>
              <a:t>思考自己是否做过断除</a:t>
            </a:r>
            <a:r>
              <a:rPr lang="zh-CN" altLang="en-US" sz="2400" dirty="0" smtClean="0"/>
              <a:t>恶语，说柔和正直语的</a:t>
            </a:r>
            <a:r>
              <a:rPr lang="en-US" altLang="en-US" sz="2400" dirty="0" smtClean="0"/>
              <a:t>善</a:t>
            </a:r>
            <a:r>
              <a:rPr lang="en-US" altLang="en-US" sz="2400" dirty="0"/>
              <a:t>业。如果做过，就下决心要继续做；如果没有做过，那就一定要去做。</a:t>
            </a:r>
            <a:endParaRPr lang="en-CA" altLang="en-US" sz="2400" dirty="0"/>
          </a:p>
          <a:p>
            <a:endParaRPr lang="en-CA" altLang="en-US" sz="2400" dirty="0"/>
          </a:p>
          <a:p>
            <a:r>
              <a:rPr lang="en-US" altLang="en-US" sz="2400" dirty="0"/>
              <a:t>坚信因果，有善因必有善果，想得到善果，必须种下善因。要随时随地观察善与不善的因果规律，</a:t>
            </a:r>
            <a:r>
              <a:rPr lang="en-US" altLang="en-US" sz="2400" dirty="0" smtClean="0"/>
              <a:t>彻底断除</a:t>
            </a:r>
            <a:r>
              <a:rPr lang="zh-CN" altLang="en-US" sz="2400" dirty="0" smtClean="0"/>
              <a:t>恶语，坚持说柔和正直语</a:t>
            </a:r>
            <a:r>
              <a:rPr lang="en-US" altLang="en-US" sz="2400" dirty="0" smtClean="0"/>
              <a:t>的</a:t>
            </a:r>
            <a:r>
              <a:rPr lang="en-US" altLang="en-US" sz="2400" dirty="0"/>
              <a:t>善业</a:t>
            </a:r>
            <a:r>
              <a:rPr lang="en-US" altLang="en-US" sz="2400" dirty="0" smtClean="0"/>
              <a:t>。</a:t>
            </a:r>
            <a:r>
              <a:rPr lang="zh-CN" altLang="en-US" sz="2400" dirty="0" smtClean="0"/>
              <a:t>对他人的善业功德，</a:t>
            </a:r>
            <a:r>
              <a:rPr lang="zh-CN" altLang="en-US" sz="2400" dirty="0"/>
              <a:t>自</a:t>
            </a:r>
            <a:r>
              <a:rPr lang="zh-CN" altLang="en-US" sz="2400" dirty="0" smtClean="0"/>
              <a:t>己应</a:t>
            </a:r>
            <a:r>
              <a:rPr lang="zh-CN" altLang="en-US" sz="2400" dirty="0"/>
              <a:t>该</a:t>
            </a:r>
            <a:r>
              <a:rPr lang="zh-CN" altLang="en-US" sz="2400" dirty="0" smtClean="0"/>
              <a:t>诚心</a:t>
            </a:r>
            <a:r>
              <a:rPr lang="zh-CN" altLang="en-US" sz="2400" dirty="0"/>
              <a:t>随喜。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91261"/>
            <a:ext cx="10058400" cy="763930"/>
          </a:xfrm>
        </p:spPr>
        <p:txBody>
          <a:bodyPr>
            <a:normAutofit/>
          </a:bodyPr>
          <a:lstStyle/>
          <a:p>
            <a:r>
              <a:rPr lang="en-US" altLang="en-US" sz="4400" dirty="0"/>
              <a:t>思考讨论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86673"/>
            <a:ext cx="10058400" cy="4148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1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断除恶语有哪些现世和来世的</a:t>
            </a:r>
            <a:r>
              <a:rPr lang="en-US" altLang="en-US" sz="2400" dirty="0" smtClean="0"/>
              <a:t>果</a:t>
            </a:r>
            <a:r>
              <a:rPr lang="en-US" altLang="en-US" sz="2400" dirty="0"/>
              <a:t>报</a:t>
            </a:r>
            <a:r>
              <a:rPr lang="en-US" altLang="en-US" sz="2400" dirty="0" smtClean="0"/>
              <a:t>？</a:t>
            </a:r>
            <a:r>
              <a:rPr lang="zh-CN" altLang="en-US" sz="2400" dirty="0" smtClean="0"/>
              <a:t>为什么要断除恶语？</a:t>
            </a:r>
            <a:endParaRPr lang="en-US" altLang="en-US" sz="2400" dirty="0" smtClean="0"/>
          </a:p>
          <a:p>
            <a:pPr marL="0" indent="0">
              <a:buNone/>
            </a:pPr>
            <a:r>
              <a:rPr lang="en-US" altLang="zh-CN" sz="2400" dirty="0" smtClean="0"/>
              <a:t>2</a:t>
            </a:r>
            <a:r>
              <a:rPr lang="zh-CN" altLang="en-US" sz="2400" dirty="0" smtClean="0"/>
              <a:t>、断除恶语能得八种净业，分别是哪八种？对你有什么启发？</a:t>
            </a:r>
            <a:endParaRPr lang="en-CA" altLang="en-US" sz="2400" dirty="0"/>
          </a:p>
          <a:p>
            <a:pPr marL="0" indent="0">
              <a:buNone/>
            </a:pPr>
            <a:r>
              <a:rPr lang="en-US" altLang="zh-CN" sz="2400" dirty="0" smtClean="0"/>
              <a:t>3</a:t>
            </a:r>
            <a:r>
              <a:rPr lang="en-US" altLang="en-US" sz="2400" dirty="0" smtClean="0"/>
              <a:t>、</a:t>
            </a:r>
            <a:r>
              <a:rPr lang="zh-CN" altLang="en-US" sz="2400" dirty="0" smtClean="0"/>
              <a:t>断除恶语对你很困难吗？为什么？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共修一座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参考资料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0270" y="2002560"/>
            <a:ext cx="9603275" cy="3880656"/>
          </a:xfrm>
        </p:spPr>
        <p:txBody>
          <a:bodyPr>
            <a:normAutofit/>
          </a:bodyPr>
          <a:lstStyle/>
          <a:p>
            <a:r>
              <a:rPr lang="en-US" altLang="en-US" sz="2400" dirty="0"/>
              <a:t>慈诚罗珠堪布《慧灯禅修课（16）</a:t>
            </a:r>
            <a:r>
              <a:rPr lang="en-US" altLang="en-US" sz="2400" dirty="0" smtClean="0"/>
              <a:t>》</a:t>
            </a:r>
            <a:endParaRPr lang="en-US" altLang="en-US" sz="2400" dirty="0" smtClean="0"/>
          </a:p>
          <a:p>
            <a:r>
              <a:rPr lang="en-US" altLang="en-US" sz="2400" dirty="0" smtClean="0"/>
              <a:t>索</a:t>
            </a:r>
            <a:r>
              <a:rPr lang="en-US" altLang="en-US" sz="2400" dirty="0"/>
              <a:t>达吉堪布《藏传净土法》第</a:t>
            </a:r>
            <a:r>
              <a:rPr lang="en-US" altLang="en-US" sz="2400" dirty="0" smtClean="0"/>
              <a:t>8</a:t>
            </a:r>
            <a:r>
              <a:rPr lang="zh-CN" altLang="zh-CN" sz="2400" dirty="0"/>
              <a:t>5</a:t>
            </a:r>
            <a:r>
              <a:rPr lang="en-US" altLang="en-US" sz="2400" dirty="0" smtClean="0"/>
              <a:t>课</a:t>
            </a:r>
            <a:r>
              <a:rPr lang="en-US" altLang="en-US" sz="2400" dirty="0"/>
              <a:t>视频及讲</a:t>
            </a:r>
            <a:r>
              <a:rPr lang="en-US" altLang="en-US" sz="2400" dirty="0" smtClean="0"/>
              <a:t>义</a:t>
            </a:r>
            <a:endParaRPr lang="en-US" altLang="en-US" sz="2400" dirty="0" smtClean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十</a:t>
            </a:r>
            <a:r>
              <a:rPr lang="zh-CN" altLang="en-US" sz="2400" dirty="0" smtClean="0"/>
              <a:t>善业道经演义</a:t>
            </a:r>
            <a:r>
              <a:rPr lang="en-US" altLang="en-US" sz="2400" dirty="0" smtClean="0"/>
              <a:t>》</a:t>
            </a:r>
            <a:r>
              <a:rPr lang="zh-CN" altLang="en-US" sz="2400" dirty="0"/>
              <a:t>视</a:t>
            </a:r>
            <a:r>
              <a:rPr lang="zh-CN" altLang="en-US" sz="2400" dirty="0" smtClean="0"/>
              <a:t>频</a:t>
            </a:r>
            <a:r>
              <a:rPr lang="en-US" altLang="zh-CN" sz="2400" dirty="0" smtClean="0"/>
              <a:t>5</a:t>
            </a:r>
            <a:r>
              <a:rPr lang="zh-CN" altLang="en-US" sz="2400" dirty="0" smtClean="0"/>
              <a:t>节</a:t>
            </a:r>
            <a:r>
              <a:rPr lang="zh-CN" altLang="en-US" sz="2400" dirty="0"/>
              <a:t>选</a:t>
            </a:r>
            <a:endParaRPr lang="en-CA" altLang="en-US" sz="2400" dirty="0"/>
          </a:p>
          <a:p>
            <a:r>
              <a:rPr lang="zh-CN" altLang="en-US" sz="2400" dirty="0">
                <a:sym typeface="+mn-ea"/>
              </a:rPr>
              <a:t>益西彭措堪布</a:t>
            </a:r>
            <a:r>
              <a:rPr lang="en-US" altLang="en-US" sz="2400" dirty="0"/>
              <a:t>《</a:t>
            </a:r>
            <a:r>
              <a:rPr lang="zh-CN" altLang="en-US" sz="2400" dirty="0"/>
              <a:t>正法念处经讲记</a:t>
            </a:r>
            <a:r>
              <a:rPr lang="en-US" altLang="en-US" sz="2400" dirty="0"/>
              <a:t>》</a:t>
            </a:r>
            <a:r>
              <a:rPr lang="zh-CN" altLang="en-US" sz="2400" dirty="0"/>
              <a:t>音频</a:t>
            </a:r>
            <a:r>
              <a:rPr lang="en-US" altLang="zh-CN" sz="2400" dirty="0"/>
              <a:t>6</a:t>
            </a:r>
            <a:r>
              <a:rPr lang="zh-CN" altLang="en-US" sz="2400" dirty="0"/>
              <a:t>节选</a:t>
            </a:r>
            <a:endParaRPr lang="en-CA" altLang="en-US" sz="2400" dirty="0"/>
          </a:p>
          <a:p>
            <a:endParaRPr lang="en-CA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idx="4294967295"/>
          </p:nvPr>
        </p:nvSpPr>
        <p:spPr>
          <a:xfrm>
            <a:off x="1491915" y="952500"/>
            <a:ext cx="3866147" cy="531813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latin typeface="+mj-ea"/>
              </a:rPr>
              <a:t>回向偈</a:t>
            </a:r>
            <a:endParaRPr lang="en-US" sz="2800" b="1" dirty="0">
              <a:latin typeface="+mj-ea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9" name="Text Placeholder 8"/>
          <p:cNvSpPr>
            <a:spLocks noGrp="1"/>
          </p:cNvSpPr>
          <p:nvPr>
            <p:ph type="body" sz="half" idx="4294967295"/>
          </p:nvPr>
        </p:nvSpPr>
        <p:spPr>
          <a:xfrm>
            <a:off x="1491916" y="1944688"/>
            <a:ext cx="3866147" cy="40417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文殊师利勇猛智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普贤慧行亦复然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随彼一切常修学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三世诸佛所称叹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如是最胜诸大愿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我今回向诸善根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 algn="ctr">
              <a:buNone/>
            </a:pPr>
            <a:r>
              <a:rPr kumimoji="1" lang="zh-CN" altLang="en-US" sz="2400" dirty="0">
                <a:latin typeface="+mn-ea"/>
                <a:cs typeface="华文隶书" panose="02010800040101010101" charset="-122"/>
              </a:rPr>
              <a:t>为得普贤殊胜行</a:t>
            </a:r>
            <a:endParaRPr kumimoji="1" lang="en-US" altLang="zh-CN" sz="2400" dirty="0">
              <a:latin typeface="+mn-ea"/>
              <a:cs typeface="华文隶书" panose="02010800040101010101" charset="-122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9" y="1484312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十善业之不</a:t>
            </a:r>
            <a:r>
              <a:rPr lang="zh-CN" altLang="en-US" dirty="0" smtClean="0"/>
              <a:t>两舌回顾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3624" y="4514128"/>
            <a:ext cx="9070848" cy="486136"/>
          </a:xfrm>
        </p:spPr>
        <p:txBody>
          <a:bodyPr>
            <a:normAutofit/>
          </a:bodyPr>
          <a:lstStyle/>
          <a:p>
            <a:r>
              <a:rPr lang="en-US" altLang="en-US" sz="2400" dirty="0" smtClean="0"/>
              <a:t>断</a:t>
            </a:r>
            <a:r>
              <a:rPr lang="zh-CN" altLang="en-US" sz="2400" dirty="0" smtClean="0"/>
              <a:t>离间语 化解怨恨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14400"/>
            <a:ext cx="10058400" cy="625033"/>
          </a:xfrm>
        </p:spPr>
        <p:txBody>
          <a:bodyPr>
            <a:normAutofit fontScale="90000"/>
          </a:bodyPr>
          <a:lstStyle/>
          <a:p>
            <a:r>
              <a:rPr lang="zh-CN" altLang="en-US" sz="4400" dirty="0" smtClean="0"/>
              <a:t>离间语</a:t>
            </a:r>
            <a:r>
              <a:rPr lang="en-US" altLang="en-US" sz="4400" dirty="0" smtClean="0"/>
              <a:t>的</a:t>
            </a:r>
            <a:r>
              <a:rPr lang="zh-CN" altLang="en-US" sz="4400" dirty="0" smtClean="0"/>
              <a:t>定</a:t>
            </a:r>
            <a:r>
              <a:rPr lang="en-US" altLang="en-US" sz="4400" dirty="0" smtClean="0"/>
              <a:t>义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9170"/>
            <a:ext cx="10247906" cy="21238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离间语是指挑拨离间或者两舌。</a:t>
            </a: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只要说了，对方听懂了，离间语就成立了，即使双方没有因此而分道扬镳。</a:t>
            </a: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Century Gothic" panose="020B0502020202020204"/>
                <a:cs typeface="Century Gothic" panose="020B0502020202020204"/>
              </a:rPr>
              <a:t>离间语是自性罪，不管受没受戒律，只要说了都会有罪业</a:t>
            </a:r>
            <a:r>
              <a:rPr lang="zh-CN" altLang="en-US" sz="2400" dirty="0" smtClean="0">
                <a:ea typeface="Century Gothic" panose="020B0502020202020204"/>
                <a:cs typeface="Century Gothic" panose="020B0502020202020204"/>
              </a:rPr>
              <a:t>。</a:t>
            </a:r>
            <a:endParaRPr lang="en-US" altLang="zh-CN" sz="2400" dirty="0" smtClean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>
              <a:ea typeface="Century Gothic" panose="020B0502020202020204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zh-CN" altLang="en-US" sz="2400" dirty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离间语的种类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37969"/>
            <a:ext cx="10058400" cy="42459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CN" sz="2400" b="1" dirty="0">
                <a:ea typeface="宋体" panose="02010600030101010101" pitchFamily="2" charset="-122"/>
                <a:cs typeface="Century Gothic" panose="020B0502020202020204"/>
              </a:rPr>
              <a:t>1. </a:t>
            </a:r>
            <a:r>
              <a:rPr lang="zh-CN" altLang="en-US" sz="2400" b="1" dirty="0">
                <a:ea typeface="宋体" panose="02010600030101010101" pitchFamily="2" charset="-122"/>
                <a:cs typeface="Century Gothic" panose="020B0502020202020204"/>
              </a:rPr>
              <a:t>公开离间语</a:t>
            </a:r>
            <a:endParaRPr lang="zh-CN" altLang="en-US" sz="2400" dirty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宋体" panose="02010600030101010101" pitchFamily="2" charset="-122"/>
                <a:cs typeface="Century Gothic" panose="020B0502020202020204"/>
              </a:rPr>
              <a:t>一般是指具有权威的人于两人同在的场合，当面以离间语使他们关系破裂，分道扬镳。</a:t>
            </a:r>
            <a:endParaRPr lang="zh-CN" altLang="en-US" sz="2400" dirty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None/>
            </a:pPr>
            <a:r>
              <a:rPr lang="en-US" altLang="zh-CN" sz="2400" b="1" dirty="0"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dirty="0">
                <a:ea typeface="宋体" panose="02010600030101010101" pitchFamily="2" charset="-122"/>
                <a:cs typeface="Century Gothic" panose="020B0502020202020204"/>
              </a:rPr>
              <a:t>暗中离间语</a:t>
            </a:r>
            <a:endParaRPr lang="zh-CN" altLang="en-US" sz="2400" b="1" dirty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sz="2400" dirty="0">
                <a:ea typeface="宋体" panose="02010600030101010101" pitchFamily="2" charset="-122"/>
                <a:cs typeface="Century Gothic" panose="020B0502020202020204"/>
              </a:rPr>
              <a:t>在背后挑拨，而令双方各奔东西</a:t>
            </a:r>
            <a:r>
              <a:rPr lang="zh-CN" altLang="en-US" sz="2400" dirty="0" smtClean="0">
                <a:ea typeface="宋体" panose="02010600030101010101" pitchFamily="2" charset="-122"/>
                <a:cs typeface="Century Gothic" panose="020B0502020202020204"/>
              </a:rPr>
              <a:t>。</a:t>
            </a:r>
            <a:endParaRPr lang="en-US" altLang="zh-CN" sz="2400" dirty="0" smtClean="0">
              <a:ea typeface="宋体" panose="02010600030101010101" pitchFamily="2" charset="-122"/>
              <a:cs typeface="Century Gothic" panose="020B0502020202020204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altLang="zh-CN" sz="2400" dirty="0" smtClean="0">
              <a:ea typeface="宋体" panose="02010600030101010101" pitchFamily="2" charset="-122"/>
              <a:cs typeface="Century Gothic" panose="020B0502020202020204"/>
            </a:endParaRPr>
          </a:p>
          <a:p>
            <a:pPr marL="0" indent="0">
              <a:buNone/>
            </a:pPr>
            <a:r>
              <a:rPr lang="zh-CN" altLang="en-US" sz="2400" dirty="0"/>
              <a:t>在所有的离间语当中，要数破僧和合最为严重，尤其是在密乘传法的上师与弟子之间进行挑拨而搞破他们的关系，或者在金刚道友之间制造不和，那罪业可是重上加重。</a:t>
            </a:r>
            <a:endParaRPr lang="en-US" altLang="zh-CN" sz="2400" dirty="0"/>
          </a:p>
          <a:p>
            <a:pPr marL="0" indent="0">
              <a:buNone/>
            </a:pPr>
            <a:r>
              <a:rPr lang="en-US" altLang="zh-CN" sz="2400" dirty="0" smtClean="0"/>
              <a:t>--《</a:t>
            </a:r>
            <a:r>
              <a:rPr lang="zh-CN" altLang="en-US" sz="2400" dirty="0"/>
              <a:t>大圆满前行</a:t>
            </a:r>
            <a:r>
              <a:rPr lang="en-US" altLang="zh-CN" sz="2400" dirty="0"/>
              <a:t>—</a:t>
            </a:r>
            <a:r>
              <a:rPr lang="zh-CN" altLang="en-US" sz="2400" dirty="0"/>
              <a:t>普贤上师言教</a:t>
            </a:r>
            <a:r>
              <a:rPr lang="en-US" altLang="zh-CN" sz="2400" dirty="0"/>
              <a:t>》</a:t>
            </a:r>
            <a:endParaRPr lang="en-CA" sz="2400" dirty="0"/>
          </a:p>
          <a:p>
            <a:pPr>
              <a:buFont typeface="Wingdings" panose="05000000000000000000" pitchFamily="2" charset="2"/>
              <a:buChar char="§"/>
            </a:pPr>
            <a:endParaRPr lang="en-CA" sz="24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离间语的果报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08313"/>
            <a:ext cx="10058400" cy="4389120"/>
          </a:xfrm>
        </p:spPr>
        <p:txBody>
          <a:bodyPr>
            <a:normAutofit/>
          </a:bodyPr>
          <a:lstStyle/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 dirty="0">
                <a:latin typeface="Century Gothic" panose="020B0502020202020204"/>
              </a:rPr>
              <a:t>离间语的果报相当可怕。喜欢讲离间语的人，有些经中说会变成饿鬼，有些说会堕入地狱。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今生也一切不顺利。</a:t>
            </a:r>
            <a:endParaRPr lang="zh-CN" altLang="en-US" sz="2400" dirty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r>
              <a:rPr lang="en-US" altLang="zh-CN" sz="2400" dirty="0" smtClean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六度经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云：“以离间语，斗乱亲疏，巧诈多端，令心相恨，堕于地狱，无有出期”。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伽陀经</a:t>
            </a:r>
            <a:r>
              <a:rPr lang="en-US" altLang="zh-CN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云：“若爱于两舌，斗乱行嗔恚，堕鬼毕舍佐，头面而丑恶”。 </a:t>
            </a:r>
            <a:r>
              <a:rPr lang="en-US" altLang="zh-CN" sz="2400" dirty="0">
                <a:latin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</a:rPr>
              <a:t>诸法集要经</a:t>
            </a:r>
            <a:r>
              <a:rPr lang="en-US" altLang="zh-CN" sz="2400" dirty="0">
                <a:latin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</a:rPr>
              <a:t>云：</a:t>
            </a:r>
            <a:r>
              <a:rPr lang="zh-CN" altLang="en-US" sz="2400" dirty="0"/>
              <a:t>“</a:t>
            </a:r>
            <a:r>
              <a:rPr lang="zh-CN" altLang="en-US" sz="2400" dirty="0">
                <a:latin typeface="Century Gothic" panose="020B0502020202020204"/>
              </a:rPr>
              <a:t>彼两舌恶报，则堕于地狱，念念常烧然，自受其极苦</a:t>
            </a:r>
            <a:r>
              <a:rPr lang="zh-CN" altLang="en-US" sz="2400" dirty="0" smtClean="0">
                <a:latin typeface="Century Gothic" panose="020B0502020202020204"/>
              </a:rPr>
              <a:t>。</a:t>
            </a:r>
            <a:r>
              <a:rPr lang="zh-CN" altLang="en-US" sz="2400" dirty="0" smtClean="0"/>
              <a:t>”</a:t>
            </a:r>
            <a:endParaRPr lang="en-US" altLang="zh-CN" sz="2400" dirty="0" smtClean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r>
              <a:rPr lang="en-US" altLang="zh-CN" sz="2400" dirty="0">
                <a:latin typeface="Century Gothic" panose="020B0502020202020204"/>
              </a:rPr>
              <a:t>《</a:t>
            </a:r>
            <a:r>
              <a:rPr lang="zh-CN" altLang="en-US" sz="2400" dirty="0">
                <a:latin typeface="Century Gothic" panose="020B0502020202020204"/>
              </a:rPr>
              <a:t>华严经</a:t>
            </a:r>
            <a:r>
              <a:rPr lang="en-US" altLang="zh-CN" sz="2400" dirty="0">
                <a:latin typeface="Century Gothic" panose="020B0502020202020204"/>
              </a:rPr>
              <a:t>》</a:t>
            </a:r>
            <a:r>
              <a:rPr lang="zh-CN" altLang="en-US" sz="2400" dirty="0">
                <a:latin typeface="Century Gothic" panose="020B0502020202020204"/>
              </a:rPr>
              <a:t>云：</a:t>
            </a:r>
            <a:r>
              <a:rPr lang="zh-CN" altLang="en-US" sz="2400" dirty="0"/>
              <a:t>“</a:t>
            </a:r>
            <a:r>
              <a:rPr lang="zh-CN" altLang="en-US" sz="2400" dirty="0">
                <a:latin typeface="Century Gothic" panose="020B0502020202020204"/>
              </a:rPr>
              <a:t>两舌之罪。。。若生人中，得二种果报：一者得弊恶眷属；二者得不和眷属</a:t>
            </a:r>
            <a:r>
              <a:rPr lang="zh-CN" altLang="en-US" sz="2400" dirty="0"/>
              <a:t>”</a:t>
            </a:r>
            <a:r>
              <a:rPr lang="zh-CN" altLang="en-US" sz="2400" dirty="0">
                <a:latin typeface="Century Gothic" panose="020B0502020202020204"/>
              </a:rPr>
              <a:t>。一方面是主仆</a:t>
            </a:r>
            <a:r>
              <a:rPr lang="zh-CN" altLang="en-US" sz="2400" dirty="0"/>
              <a:t>、上下级之间的关系特别不好；另一方面下属很恶劣，不听话，经常闹矛盾。</a:t>
            </a:r>
            <a:endParaRPr lang="en-US" altLang="zh-CN" sz="2400" dirty="0">
              <a:latin typeface="Century Gothic" panose="020B0502020202020204"/>
            </a:endParaRPr>
          </a:p>
          <a:p>
            <a:pPr marL="228600" indent="-2286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None/>
            </a:pPr>
            <a:endParaRPr lang="zh-CN" altLang="en-US" dirty="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离间语的果报</a:t>
            </a:r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152939" y="2014194"/>
            <a:ext cx="96528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/>
              <a:t>如果两舌挑拨离间，特别乐意这样做，说了很多次挑拨离间的话，这样习惯了必将堕入地狱、饿鬼、畜生三恶道中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即</a:t>
            </a:r>
            <a:r>
              <a:rPr lang="zh-CN" altLang="en-US" sz="2400" dirty="0"/>
              <a:t>使转生为人，或者成了聋子、哑巴；常常口腔溃疡、口臭；因为人前一套，背后一套，所以没人相信他的话，而成为众人眼里的笑话；他的面部肤色也不好；不能安住一处，心常常动荡不定；而且习惯性开口就说人是非，常常重复这样的恶行，这就叫做两舌的恶业果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zh-CN" altLang="en-US" sz="2400" dirty="0" smtClean="0"/>
              <a:t>所</a:t>
            </a:r>
            <a:r>
              <a:rPr lang="zh-CN" altLang="en-US" sz="2400" dirty="0"/>
              <a:t>以要防范业力，如果说挑拨离间的话，以后心就会浮躁、不安定，而且被人冷落，没人理睬，为人嘲笑等等，有很多痛苦。这就叫做两舌恶业所成熟的果报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altLang="zh-CN" sz="2400" dirty="0" smtClean="0"/>
          </a:p>
          <a:p>
            <a:r>
              <a:rPr lang="en-US" altLang="zh-CN" sz="2400" dirty="0" smtClean="0"/>
              <a:t>    </a:t>
            </a:r>
            <a:r>
              <a:rPr lang="en-US" altLang="zh-CN" sz="2000" dirty="0" smtClean="0"/>
              <a:t>--《</a:t>
            </a:r>
            <a:r>
              <a:rPr lang="zh-CN" altLang="en-US" sz="2000" dirty="0" smtClean="0"/>
              <a:t>正法念处经</a:t>
            </a:r>
            <a:r>
              <a:rPr lang="en-US" altLang="zh-CN" sz="2000" dirty="0" smtClean="0"/>
              <a:t>》</a:t>
            </a:r>
            <a:endParaRPr lang="en-CA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化解怨恨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03120"/>
            <a:ext cx="10058400" cy="1785068"/>
          </a:xfrm>
        </p:spPr>
        <p:txBody>
          <a:bodyPr>
            <a:normAutofit/>
          </a:bodyPr>
          <a:lstStyle/>
          <a:p>
            <a:r>
              <a:rPr lang="zh-CN" altLang="en-US" sz="2400" dirty="0"/>
              <a:t>不但不说离间语，而且说和合语化解怨恨。如果不是为了地位、财富或者名声，而是以好心化解他人的怨恨，平息战争和冲突，这样做有极大的功德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0</TotalTime>
  <Words>4422</Words>
  <Application>WPS 演示</Application>
  <PresentationFormat>自定义</PresentationFormat>
  <Paragraphs>215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0" baseType="lpstr">
      <vt:lpstr>Arial</vt:lpstr>
      <vt:lpstr>宋体</vt:lpstr>
      <vt:lpstr>Wingdings</vt:lpstr>
      <vt:lpstr>Garamond</vt:lpstr>
      <vt:lpstr>华文隶书</vt:lpstr>
      <vt:lpstr>Century Gothic</vt:lpstr>
      <vt:lpstr>微软雅黑</vt:lpstr>
      <vt:lpstr>Arial Unicode MS</vt:lpstr>
      <vt:lpstr>Calibri</vt:lpstr>
      <vt:lpstr>Savon</vt:lpstr>
      <vt:lpstr>发心偈</vt:lpstr>
      <vt:lpstr>十善业之不恶语</vt:lpstr>
      <vt:lpstr>参考资料</vt:lpstr>
      <vt:lpstr>十善业之不两舌回顾</vt:lpstr>
      <vt:lpstr>离间语的定义</vt:lpstr>
      <vt:lpstr>离间语的种类 </vt:lpstr>
      <vt:lpstr>离间语的果报</vt:lpstr>
      <vt:lpstr>离间语的果报</vt:lpstr>
      <vt:lpstr>化解怨恨</vt:lpstr>
      <vt:lpstr>断除离间语的果报</vt:lpstr>
      <vt:lpstr>断除离间语的果报 –摘自《正法念处经》</vt:lpstr>
      <vt:lpstr>断除离间语的果报 –摘自《正法念处经》</vt:lpstr>
      <vt:lpstr>断除离间语的果报  —摘自《佛说十善业道经》</vt:lpstr>
      <vt:lpstr>断除离间语的发愿 —摘自《佛说十善业道经》</vt:lpstr>
      <vt:lpstr>十善业之不恶语</vt:lpstr>
      <vt:lpstr>恶语的定义</vt:lpstr>
      <vt:lpstr>恶语的种类 </vt:lpstr>
      <vt:lpstr>恶语的果报</vt:lpstr>
      <vt:lpstr>说柔和正直语</vt:lpstr>
      <vt:lpstr>说柔和正直语</vt:lpstr>
      <vt:lpstr>为什么要说柔和正直语</vt:lpstr>
      <vt:lpstr>第二阶段</vt:lpstr>
      <vt:lpstr>断除恶语的果报</vt:lpstr>
      <vt:lpstr>断除恶语的果报 –摘自《正法念处经》</vt:lpstr>
      <vt:lpstr>断除恶语的果报  —摘自《佛说十善业道经》</vt:lpstr>
      <vt:lpstr>第三阶段</vt:lpstr>
      <vt:lpstr>PowerPoint 演示文稿</vt:lpstr>
      <vt:lpstr>思考讨论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170</cp:revision>
  <dcterms:created xsi:type="dcterms:W3CDTF">2018-05-30T19:21:00Z</dcterms:created>
  <dcterms:modified xsi:type="dcterms:W3CDTF">2018-09-01T02:48:45Z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