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350" r:id="rId6"/>
    <p:sldId id="351" r:id="rId7"/>
    <p:sldId id="358" r:id="rId8"/>
    <p:sldId id="355" r:id="rId9"/>
    <p:sldId id="356" r:id="rId10"/>
    <p:sldId id="367" r:id="rId11"/>
    <p:sldId id="368" r:id="rId12"/>
    <p:sldId id="370" r:id="rId13"/>
    <p:sldId id="371" r:id="rId14"/>
    <p:sldId id="357" r:id="rId15"/>
    <p:sldId id="369" r:id="rId16"/>
    <p:sldId id="372" r:id="rId17"/>
    <p:sldId id="361" r:id="rId18"/>
    <p:sldId id="362" r:id="rId19"/>
    <p:sldId id="373" r:id="rId20"/>
    <p:sldId id="374" r:id="rId21"/>
    <p:sldId id="363" r:id="rId22"/>
    <p:sldId id="273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6"/>
    <p:restoredTop sz="94690"/>
  </p:normalViewPr>
  <p:slideViewPr>
    <p:cSldViewPr snapToGrid="0" snapToObjects="1">
      <p:cViewPr>
        <p:scale>
          <a:sx n="139" d="100"/>
          <a:sy n="139" d="100"/>
        </p:scale>
        <p:origin x="-1520" y="-328"/>
      </p:cViewPr>
      <p:guideLst>
        <p:guide orient="horz" pos="211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CA" dirty="0"/>
              <a:t>绮语的含义</a:t>
            </a:r>
            <a:endParaRPr lang="zh-CN" alt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49112"/>
          </a:xfrm>
        </p:spPr>
        <p:txBody>
          <a:bodyPr>
            <a:normAutofit/>
          </a:bodyPr>
          <a:lstStyle/>
          <a:p>
            <a:r>
              <a:rPr lang="en-US" altLang="zh-CN" sz="2400" dirty="0" smtClean="0">
                <a:sym typeface="+mn-ea"/>
              </a:rPr>
              <a:t> </a:t>
            </a:r>
            <a:r>
              <a:rPr lang="zh-CN" altLang="en-US" sz="2400" dirty="0" smtClean="0">
                <a:sym typeface="+mn-ea"/>
              </a:rPr>
              <a:t>凡</a:t>
            </a:r>
            <a:r>
              <a:rPr lang="zh-CN" altLang="en-US" sz="2400" dirty="0">
                <a:sym typeface="+mn-ea"/>
              </a:rPr>
              <a:t>是不能引生利益的语言，都属于绮语。依此衡量，不具足正法涵义的语言，都是绮语</a:t>
            </a:r>
            <a:r>
              <a:rPr lang="zh-CN" altLang="en-US" sz="2400" dirty="0" smtClean="0">
                <a:sym typeface="+mn-ea"/>
              </a:rPr>
              <a:t>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 smtClean="0">
                <a:sym typeface="+mn-ea"/>
              </a:rPr>
              <a:t>从狭义来讲</a:t>
            </a:r>
            <a:r>
              <a:rPr lang="zh-CN" altLang="zh-CN" sz="2400" dirty="0">
                <a:sym typeface="+mn-ea"/>
              </a:rPr>
              <a:t>，吃喝玩乐等与佛法和解脱无关</a:t>
            </a:r>
            <a:r>
              <a:rPr lang="zh-CN" altLang="zh-CN" sz="2400" dirty="0" smtClean="0">
                <a:sym typeface="+mn-ea"/>
              </a:rPr>
              <a:t>的语言属于绮语。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 smtClean="0">
                <a:sym typeface="+mn-ea"/>
              </a:rPr>
              <a:t>从广义来讲</a:t>
            </a:r>
            <a:r>
              <a:rPr lang="zh-CN" altLang="zh-CN" sz="2400" dirty="0">
                <a:sym typeface="+mn-ea"/>
              </a:rPr>
              <a:t>，不仅如此，连妄语、离间语、恶语也都包括在绮语中</a:t>
            </a:r>
            <a:endParaRPr lang="en-US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CA" dirty="0"/>
              <a:t>断除绮语 说具义语 精进念诵</a:t>
            </a:r>
            <a:endParaRPr lang="zh-CN" alt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198100" cy="3988435"/>
          </a:xfrm>
        </p:spPr>
        <p:txBody>
          <a:bodyPr>
            <a:normAutofit fontScale="70000"/>
          </a:bodyPr>
          <a:lstStyle/>
          <a:p>
            <a:r>
              <a:rPr lang="en-US" altLang="zh-CN" sz="2400" dirty="0" smtClean="0">
                <a:sym typeface="+mn-ea"/>
              </a:rPr>
              <a:t> </a:t>
            </a:r>
            <a:r>
              <a:rPr lang="zh-CN" altLang="en-US" sz="2400" dirty="0" smtClean="0">
                <a:sym typeface="+mn-ea"/>
              </a:rPr>
              <a:t>断除绮语：不但不说绮语，还应该发下坚定的誓言在成就佛果之间生生世世都不说绮语，如此才能成就</a:t>
            </a:r>
            <a:r>
              <a:rPr lang="en-US" altLang="zh-CN" sz="2400" dirty="0" smtClean="0">
                <a:sym typeface="+mn-ea"/>
              </a:rPr>
              <a:t>‘</a:t>
            </a:r>
            <a:r>
              <a:rPr lang="zh-CN" altLang="en-US" sz="2400" dirty="0" smtClean="0">
                <a:sym typeface="+mn-ea"/>
              </a:rPr>
              <a:t>善业</a:t>
            </a:r>
            <a:r>
              <a:rPr lang="en-US" altLang="zh-CN" sz="2400" dirty="0" smtClean="0">
                <a:sym typeface="+mn-ea"/>
              </a:rPr>
              <a:t>’</a:t>
            </a:r>
            <a:r>
              <a:rPr lang="zh-CN" altLang="en-US" sz="2400" dirty="0" smtClean="0">
                <a:sym typeface="+mn-ea"/>
              </a:rPr>
              <a:t>之意。</a:t>
            </a:r>
            <a:endParaRPr lang="zh-CN" altLang="en-US" sz="2400" dirty="0" smtClean="0">
              <a:sym typeface="+mn-ea"/>
            </a:endParaRPr>
          </a:p>
          <a:p>
            <a:endParaRPr lang="zh-CN" altLang="en-US" sz="2400" dirty="0" smtClean="0">
              <a:sym typeface="+mn-ea"/>
            </a:endParaRPr>
          </a:p>
          <a:p>
            <a:r>
              <a:rPr lang="zh-CN" altLang="en-US" sz="2400" dirty="0" smtClean="0">
                <a:sym typeface="+mn-ea"/>
              </a:rPr>
              <a:t>具义语：有意义的话，对自他的解脱有帮助的善语：</a:t>
            </a:r>
            <a:r>
              <a:rPr lang="en-US" altLang="zh-CN" sz="2400" dirty="0" smtClean="0">
                <a:sym typeface="+mn-ea"/>
              </a:rPr>
              <a:t>”比如别人痛苦的时候，可以说一些安慰的话；或者别人对解脱没有信心的时候，为了提升他的信心，可以讲上师三宝的功德；或者为了让众生趋入正法，可以先跟他聊天，讲一点故事，说一些他喜欢听的语言，然后再慢慢引导他（这种情况下不会构成绮语）” </a:t>
            </a:r>
            <a:r>
              <a:rPr lang="zh-CN" altLang="en-US" sz="2400" dirty="0" smtClean="0">
                <a:sym typeface="+mn-ea"/>
              </a:rPr>
              <a:t>（《藏传净土法》第</a:t>
            </a:r>
            <a:r>
              <a:rPr lang="en-US" altLang="zh-CN" sz="2400" dirty="0" smtClean="0">
                <a:sym typeface="+mn-ea"/>
              </a:rPr>
              <a:t>85</a:t>
            </a:r>
            <a:r>
              <a:rPr lang="zh-CN" altLang="en-US" sz="2400" dirty="0" smtClean="0">
                <a:sym typeface="+mn-ea"/>
              </a:rPr>
              <a:t>课）</a:t>
            </a:r>
            <a:endParaRPr lang="zh-CN" altLang="en-US" sz="2400" dirty="0" smtClean="0">
              <a:sym typeface="+mn-ea"/>
            </a:endParaRPr>
          </a:p>
          <a:p>
            <a:endParaRPr lang="en-US" altLang="zh-CN" sz="2400" dirty="0" smtClean="0">
              <a:sym typeface="+mn-ea"/>
            </a:endParaRPr>
          </a:p>
          <a:p>
            <a:r>
              <a:rPr lang="zh-CN" altLang="en-US" sz="2400" dirty="0" smtClean="0">
                <a:sym typeface="+mn-ea"/>
              </a:rPr>
              <a:t>精进念诵：不参杂念，认真念诵，同时应了知</a:t>
            </a:r>
            <a:r>
              <a:rPr lang="en-US" altLang="zh-CN" sz="2400" dirty="0" smtClean="0">
                <a:sym typeface="+mn-ea"/>
              </a:rPr>
              <a:t>“想现前咒语的能力，发挥咒语的作用，有一个很重要的条件，就是必须相信它。如果没有信心，则即使咒语本身有作用，也发挥不出来。但念诵百字明、佛菩萨名号，则哪怕不相信也有善根，所以我们不能轻视。”</a:t>
            </a:r>
            <a:r>
              <a:rPr lang="zh-CN" altLang="en-US" sz="2400" dirty="0" smtClean="0">
                <a:sym typeface="+mn-ea"/>
              </a:rPr>
              <a:t>（《佛法融入生活》节选）</a:t>
            </a:r>
            <a:endParaRPr lang="en-US" altLang="zh-CN" sz="2400" dirty="0" smtClean="0">
              <a:sym typeface="+mn-ea"/>
            </a:endParaRPr>
          </a:p>
          <a:p>
            <a:endParaRPr lang="en-US" altLang="zh-CN" sz="24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CA" dirty="0"/>
              <a:t>殊胜善业</a:t>
            </a:r>
            <a:r>
              <a:rPr altLang="zh-CN" dirty="0"/>
              <a:t>--</a:t>
            </a:r>
            <a:r>
              <a:rPr lang="zh-CN" altLang="en-CA" dirty="0"/>
              <a:t>具义语教证</a:t>
            </a:r>
            <a:endParaRPr lang="zh-CN" alt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198100" cy="3988435"/>
          </a:xfrm>
        </p:spPr>
        <p:txBody>
          <a:bodyPr>
            <a:normAutofit fontScale="70000"/>
          </a:bodyPr>
          <a:lstStyle/>
          <a:p>
            <a:r>
              <a:rPr lang="zh-CN" sz="2400" dirty="0" smtClean="0">
                <a:sym typeface="+mn-ea"/>
              </a:rPr>
              <a:t>（</a:t>
            </a:r>
            <a:r>
              <a:rPr lang="en-US" altLang="zh-CN" sz="2400" dirty="0" smtClean="0">
                <a:sym typeface="+mn-ea"/>
              </a:rPr>
              <a:t>1</a:t>
            </a:r>
            <a:r>
              <a:rPr lang="zh-CN" sz="2400" dirty="0" smtClean="0">
                <a:sym typeface="+mn-ea"/>
              </a:rPr>
              <a:t>）</a:t>
            </a:r>
            <a:r>
              <a:rPr lang="zh-CN" altLang="en-US" sz="2400" dirty="0" smtClean="0">
                <a:sym typeface="+mn-ea"/>
              </a:rPr>
              <a:t>按佛法的要求，在和别人交流时，要尽量以和蔼的态度说如理如法的语言。《四分律》中说：“善者便说，不善者不说。如法便说，不如法不说。爱言便说，不爱言不说。以实而说，不为虚诈。利益故说，不以无利。”</a:t>
            </a:r>
            <a:endParaRPr lang="zh-CN" altLang="en-US" sz="2400" dirty="0" smtClean="0">
              <a:sym typeface="+mn-ea"/>
            </a:endParaRPr>
          </a:p>
          <a:p>
            <a:endParaRPr lang="zh-CN" altLang="en-US" sz="2400" dirty="0" smtClean="0">
              <a:sym typeface="+mn-ea"/>
            </a:endParaRPr>
          </a:p>
          <a:p>
            <a:r>
              <a:rPr lang="zh-CN" altLang="en-US" sz="2400" dirty="0" smtClean="0">
                <a:sym typeface="+mn-ea"/>
              </a:rPr>
              <a:t>（</a:t>
            </a:r>
            <a:r>
              <a:rPr lang="en-US" altLang="zh-CN" sz="2400" dirty="0" smtClean="0">
                <a:sym typeface="+mn-ea"/>
              </a:rPr>
              <a:t>2</a:t>
            </a:r>
            <a:r>
              <a:rPr lang="zh-CN" altLang="en-US" sz="2400" dirty="0" smtClean="0">
                <a:sym typeface="+mn-ea"/>
              </a:rPr>
              <a:t>）《正法念处经》云：“一切善语人，能善安慰他。”</a:t>
            </a:r>
            <a:endParaRPr lang="zh-CN" altLang="en-US" sz="2400" dirty="0" smtClean="0">
              <a:sym typeface="+mn-ea"/>
            </a:endParaRPr>
          </a:p>
          <a:p>
            <a:pPr marL="0" indent="0">
              <a:buNone/>
            </a:pPr>
            <a:endParaRPr lang="zh-CN" altLang="en-US" sz="2400" dirty="0" smtClean="0">
              <a:sym typeface="+mn-ea"/>
            </a:endParaRPr>
          </a:p>
          <a:p>
            <a:r>
              <a:rPr lang="zh-CN" altLang="en-US" sz="2400" dirty="0" smtClean="0">
                <a:sym typeface="+mn-ea"/>
              </a:rPr>
              <a:t>（</a:t>
            </a:r>
            <a:r>
              <a:rPr lang="en-US" altLang="zh-CN" sz="2400" dirty="0" smtClean="0">
                <a:sym typeface="+mn-ea"/>
              </a:rPr>
              <a:t>3</a:t>
            </a:r>
            <a:r>
              <a:rPr lang="zh-CN" altLang="en-US" sz="2400" dirty="0" smtClean="0">
                <a:sym typeface="+mn-ea"/>
              </a:rPr>
              <a:t>）无著菩萨曾说：“多言可生不善业，纵然未生虚度日，除非定利自他语，精进禁语极重要。”确实如此，话太多了很容易产生不善业，有可能说出诽谤的语言、竞争的语言、贪心嗔心的语言，等等，即便没有造恶业，没完没了地说话也会虚度光阴。因此，除了言说对自他有利的语言，一切闲言杂语都要断除，平时最好能禁语，即使不能禁语，也应该少说为佳。在《宝鬘论》等许多论典中，都要求修行人少说无义语。</a:t>
            </a:r>
            <a:endParaRPr lang="zh-CN" altLang="en-US" sz="2400" dirty="0" smtClean="0">
              <a:sym typeface="+mn-ea"/>
            </a:endParaRPr>
          </a:p>
          <a:p>
            <a:r>
              <a:rPr lang="zh-CN" altLang="en-US" sz="2400" dirty="0" smtClean="0">
                <a:sym typeface="+mn-ea"/>
              </a:rPr>
              <a:t>（以上教证选自《藏传净土法》讲记第</a:t>
            </a:r>
            <a:r>
              <a:rPr lang="en-US" altLang="zh-CN" sz="2400" dirty="0" smtClean="0">
                <a:sym typeface="+mn-ea"/>
              </a:rPr>
              <a:t>85</a:t>
            </a:r>
            <a:r>
              <a:rPr lang="zh-CN" altLang="en-US" sz="2400" dirty="0" smtClean="0">
                <a:sym typeface="+mn-ea"/>
              </a:rPr>
              <a:t>课 索达吉堪布上师）</a:t>
            </a:r>
            <a:endParaRPr lang="zh-CN" altLang="en-US" sz="2400" dirty="0" smtClean="0">
              <a:sym typeface="+mn-ea"/>
            </a:endParaRPr>
          </a:p>
          <a:p>
            <a:endParaRPr lang="en-US" altLang="zh-CN" sz="2400" dirty="0" smtClean="0">
              <a:sym typeface="+mn-ea"/>
            </a:endParaRPr>
          </a:p>
          <a:p>
            <a:endParaRPr lang="en-US" altLang="zh-CN" sz="24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smtClean="0"/>
              <a:t>思维</a:t>
            </a:r>
            <a:r>
              <a:rPr lang="zh-CN" altLang="en-US" sz="2400" dirty="0" smtClean="0"/>
              <a:t>断除绮语和说具义语、精进念诵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果报、功德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断除绮语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altLang="en-US" sz="2400" dirty="0" smtClean="0"/>
              <a:t>语言有威力</a:t>
            </a:r>
            <a:r>
              <a:rPr lang="en-US" altLang="en-US" sz="2400" b="1" dirty="0" smtClean="0"/>
              <a:t>；</a:t>
            </a:r>
            <a:endParaRPr lang="en-CA" altLang="en-US" sz="2400" b="1" dirty="0"/>
          </a:p>
          <a:p>
            <a:r>
              <a:rPr lang="en-US" altLang="en-US" sz="2400" dirty="0"/>
              <a:t>同行等流果：生生</a:t>
            </a:r>
            <a:r>
              <a:rPr lang="en-US" altLang="en-US" sz="2400" dirty="0" smtClean="0"/>
              <a:t>世世不</a:t>
            </a:r>
            <a:r>
              <a:rPr lang="zh-CN" altLang="en-US" sz="2400" dirty="0" smtClean="0"/>
              <a:t>绮语，精进念诵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绮语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</a:t>
            </a:r>
            <a:r>
              <a:rPr lang="zh-CN" altLang="en-US" sz="2400" dirty="0"/>
              <a:t>（转生的地方风调雨顺，富足安乐，安定合和）</a:t>
            </a:r>
            <a:r>
              <a:rPr lang="en-US" altLang="en-US" sz="2400" dirty="0"/>
              <a:t>，具足圆满的功德</a:t>
            </a:r>
            <a:r>
              <a:rPr lang="en-US" altLang="en-US" sz="2400" dirty="0" smtClean="0"/>
              <a:t>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断除绮语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r>
              <a:rPr lang="zh-CN" altLang="en-US" sz="4400" dirty="0"/>
              <a:t>（《十善道业经演绎》）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87525"/>
            <a:ext cx="10288905" cy="4247515"/>
          </a:xfrm>
        </p:spPr>
        <p:txBody>
          <a:bodyPr>
            <a:normAutofit fontScale="70000"/>
          </a:bodyPr>
          <a:lstStyle/>
          <a:p>
            <a:r>
              <a:rPr lang="zh-CN" altLang="en-US" sz="2400" dirty="0"/>
              <a:t>总的来说：远离无实义的语言，对有情布施财物、佛法、无畏，由此常常资财丰裕、无人能侵夺；自己说话不会成为虚设，会被人恭敬领受；又能善巧地运用语言，解除别人心中的疑惑</a:t>
            </a:r>
            <a:endParaRPr lang="zh-CN" altLang="en-US" sz="2400" dirty="0"/>
          </a:p>
          <a:p>
            <a:endParaRPr lang="zh-CN" altLang="en-US" sz="2400" dirty="0"/>
          </a:p>
          <a:p>
            <a:r>
              <a:rPr lang="zh-CN" altLang="en-US" sz="2400" dirty="0"/>
              <a:t>细说断除绮语得三种决定：</a:t>
            </a:r>
            <a:endParaRPr lang="en-US" altLang="en-US" sz="2400" dirty="0"/>
          </a:p>
          <a:p>
            <a:r>
              <a:rPr lang="en-US" altLang="en-US" sz="2400" dirty="0"/>
              <a:t>    一、定为智人所爱</a:t>
            </a:r>
            <a:r>
              <a:rPr lang="zh-CN" altLang="en-US" sz="2400" dirty="0"/>
              <a:t>（即</a:t>
            </a:r>
            <a:r>
              <a:rPr lang="en-US" altLang="en-US" sz="2400" dirty="0"/>
              <a:t>只说有意义的语言，就一定为智者所喜爱</a:t>
            </a:r>
            <a:r>
              <a:rPr lang="zh-CN" altLang="en-US" sz="2400" dirty="0"/>
              <a:t>）</a:t>
            </a:r>
            <a:r>
              <a:rPr lang="en-US" altLang="en-US" sz="2400" dirty="0"/>
              <a:t>；</a:t>
            </a:r>
            <a:endParaRPr lang="en-US" altLang="en-US" sz="2400" dirty="0"/>
          </a:p>
          <a:p>
            <a:r>
              <a:rPr lang="en-US" altLang="en-US" sz="2400" b="1" dirty="0" smtClean="0"/>
              <a:t>    </a:t>
            </a:r>
            <a:r>
              <a:rPr lang="en-US" altLang="en-US" sz="2400" dirty="0"/>
              <a:t>二、定能以智，如实答问（当别人有疑惑询问时，能以智慧非常如实地回答）；</a:t>
            </a:r>
            <a:endParaRPr lang="en-CA" altLang="en-US" sz="2400" b="1" dirty="0"/>
          </a:p>
          <a:p>
            <a:r>
              <a:rPr altLang="en-US" sz="2400" dirty="0"/>
              <a:t>     三、定于人天，威德最胜，无有虚妄</a:t>
            </a:r>
            <a:r>
              <a:rPr lang="zh-CN" altLang="en-US" sz="2400" dirty="0"/>
              <a:t>（决定在人天当中有最殊胜的威德，毫无虚妄。就是语言句句都有很深的意义、有很大的力量，成就了言教威重的功德。）</a:t>
            </a:r>
            <a:endParaRPr lang="zh-CN" altLang="en-US" sz="2400" dirty="0"/>
          </a:p>
          <a:p>
            <a:endParaRPr lang="zh-CN" altLang="en-US" sz="2400" dirty="0"/>
          </a:p>
          <a:p>
            <a:r>
              <a:rPr lang="zh-CN" altLang="en-US" sz="2400" dirty="0"/>
              <a:t>如理回向成就菩提之因：</a:t>
            </a:r>
            <a:r>
              <a:rPr lang="en-US" altLang="en-US" sz="2400" dirty="0"/>
              <a:t>我们立志要最彻底地去除语言的恶习，来显发佛性中本具的语业功德，在立下这样的志愿之后，就能做到把修离绮语的功德，不断地回向无上菩提。以这样的回向为因，每一份功德就成了成佛的资粮，将来成佛时就会如愿以偿，得到凡是授记都不唐捐的功德。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2965" y="792480"/>
            <a:ext cx="10495280" cy="5354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结合自身，</a:t>
            </a:r>
            <a:r>
              <a:rPr lang="en-US" altLang="en-US" dirty="0" smtClean="0"/>
              <a:t>思考</a:t>
            </a:r>
            <a:r>
              <a:rPr lang="en-US" altLang="zh-CN" dirty="0" smtClean="0"/>
              <a:t>‘反省：我说绮语对我成就佛法有什么作用？是帮助我成就？还是障碍我成就？稍作反思就知道，开口说绮语时，心会失去觉照，落在无明中。这样不断地增加障垢，不用说开悟成就，连身心起码的清净状态也会失去。所以开悟成就的基础就是严格地持戒。’ </a:t>
            </a:r>
            <a:endParaRPr lang="zh-CN" altLang="en-US" dirty="0" smtClean="0"/>
          </a:p>
          <a:p>
            <a:pPr indent="0">
              <a:buFont typeface="Wingdings" panose="05000000000000000000" pitchFamily="2" charset="2"/>
              <a:buNone/>
            </a:pPr>
            <a:endParaRPr lang="zh-CN" alt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dirty="0"/>
              <a:t>始终要记得本经最要紧的一句话：“谓于昼夜，常念思维观察善法，令诸善法念念增长，不容毫分不善间杂。”结合在口业上，就应当昼夜观察口业，不使口业有丝毫染污。能够这样认认真真的修好口业，就一定能得到意想不到的好处。不论是对自己现前的修行、生活、事业、还是对利益众生，都会出现很好的缘起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是否已经做到远离：</a:t>
            </a:r>
            <a:r>
              <a:rPr lang="en-US" altLang="zh-CN" dirty="0"/>
              <a:t>“</a:t>
            </a:r>
            <a:r>
              <a:rPr lang="zh-CN" altLang="en-US" dirty="0"/>
              <a:t>斗争、争论的语言；以爱乐心受持读诵外道典籍；身心被苦逼迫发出伤叹、哀愁；戏笑、游玩、娱乐、享乐等时发出的无意义语言；在众人当中，谈论某国的首脑如何、内阁如何、国家如何或者战争、欺诈等等的话题；还有说醉话、颠狂话、为求得名闻利养说的邪命语</a:t>
            </a:r>
            <a:r>
              <a:rPr lang="en-US" altLang="zh-CN" dirty="0"/>
              <a:t>” </a:t>
            </a:r>
            <a:r>
              <a:rPr lang="zh-CN" altLang="en-US" dirty="0"/>
              <a:t>（电视、电影、小说、网络、朋友圈、歌舞享受等等）</a:t>
            </a:r>
            <a:endParaRPr lang="zh-CN" altLang="en-US" dirty="0"/>
          </a:p>
          <a:p>
            <a:pPr>
              <a:buFont typeface="Wingdings" panose="05000000000000000000" pitchFamily="2" charset="2"/>
              <a:buChar char="§"/>
            </a:pPr>
            <a:endParaRPr lang="zh-CN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如果做到了或者正在改进中，应该策励自己继续努力；如果还没有开始做，就立刻开始，时刻关照自己的内心，控制自己在产生烦恼时的语言（或禁言），以免继续造业严重口业</a:t>
            </a:r>
            <a:endParaRPr lang="zh-CN" altLang="en-US" dirty="0"/>
          </a:p>
          <a:p>
            <a:pPr>
              <a:buFont typeface="Wingdings" panose="05000000000000000000" pitchFamily="2" charset="2"/>
              <a:buChar char="§"/>
            </a:pPr>
            <a:endParaRPr lang="zh-CN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对因果不虚产生坚定的信心，增进对上师三宝的信心，进而对修持如理如法次第修学增上信心，坚持修学，不退道心！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91261"/>
            <a:ext cx="10058400" cy="763930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公案学习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sz="2400" dirty="0"/>
              <a:t> 1</a:t>
            </a:r>
            <a:r>
              <a:rPr lang="zh-CN" altLang="en-US" sz="2400" dirty="0"/>
              <a:t>、掌握说话技巧，观察说话的时机和场合</a:t>
            </a:r>
            <a:r>
              <a:rPr lang="en-US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sz="2400" dirty="0"/>
              <a:t>舍利子尊者和摩诃罗比丘就是鲜明的对比。《杂宝藏经》中记载，以前舍卫国有一位长者，一天舍利子和摩诃罗去他家应供。当时有商主从大海取宝回国，国王把商主取的珍宝分赐给长者，当天长者的妻子又生了一个男孩，各种好事接连出现。应供后，舍利子诵偈祝愿：“今日良时得好报，财利乐事一切集，踊跃欢喜心悦乐，信心踊发念十力，如似今日后常然。”长者非常高兴，供养了舍利子许多资具。摩诃罗非常羡慕，他觉得这个偈子很殊胜，于是向舍利子求这个偈子。刚开始舍利子没有传，后来摩诃罗再三祈求，舍利子才传给他。得到这个偈颂后，他想：以后我一定要经常念这个偈颂。</a:t>
            </a:r>
            <a:endParaRPr sz="2400" dirty="0"/>
          </a:p>
          <a:p>
            <a:pPr marL="0" indent="0">
              <a:buNone/>
            </a:pPr>
            <a:r>
              <a:rPr sz="2400" dirty="0"/>
              <a:t>    好景不长，后来长者家衰败了——妻子吃了官司，儿子也死了，出现了一系列不吉祥之事。刚好摩诃罗又到他家应供，吃完饭后他就重复舍利子的偈子：今日良时得好报……，如似今日后常然。长者一听特别不高兴：怎么你愿我家继续发生这些事情！于是把他痛打一顿，然后轰了出去。离开长者家后，摩诃罗来到了一处麦田。当地有一个习俗，右转麦堆代表吉祥，左转麦堆代表不吉祥。他不懂这个规矩，左绕麦堆走了过去。结果农民又打了他一顿，还教训他：“你为什么不右绕麦堆并且说‘多入’（意为庄稼丰收、越多越好）？”于是摩诃罗又把‘多入’记在心里。又往前走了一会儿，遇到有一家人死了人，正准备埋葬尸体。他右绕坟墓说：“多入多入。”死者的家人一听，特别不高兴：怎么死了一个人还不够，还要多死？又痛打了他一顿。当天发生了一系列此类的事。最后摩诃罗特别不高兴，觉得这都是舍利子的偈颂惹的祸。后来比丘们扶着他到佛陀那里，告诉世尊他挨打的因缘。佛陀教诫他说：今后你要观察场合和时机再说话，否则乱说是不行的。</a:t>
            </a:r>
            <a:endParaRPr sz="2400" dirty="0"/>
          </a:p>
          <a:p>
            <a:pPr marL="0" indent="0">
              <a:buNone/>
            </a:pP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91261"/>
            <a:ext cx="10058400" cy="763930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公案学习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 fontScale="80000"/>
          </a:bodyPr>
          <a:lstStyle/>
          <a:p>
            <a:pPr marL="0" indent="0">
              <a:buNone/>
            </a:pPr>
            <a:r>
              <a:rPr lang="en-US" sz="2400" dirty="0"/>
              <a:t> 2</a:t>
            </a:r>
            <a:r>
              <a:rPr lang="zh-CN" altLang="en-US" sz="2400" dirty="0"/>
              <a:t>、断恶行善典范《菩提道次第广论</a:t>
            </a:r>
            <a:r>
              <a:rPr lang="en-US" altLang="zh-CN" sz="2400" dirty="0"/>
              <a:t>-</a:t>
            </a:r>
            <a:r>
              <a:rPr lang="zh-CN" altLang="en-US" sz="2400" dirty="0"/>
              <a:t>因果的奥秘》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sz="2400" dirty="0"/>
              <a:t>宋朝的黄庭坚居士以前喜欢作艳体诗。法秀禅师呵斥他说：“你以绮语动天下人的淫心，不怕入地狱吗？”黄庭坚心里惊惧、忏悔，从此立志勤学佛法。</a:t>
            </a:r>
            <a:r>
              <a:rPr lang="zh-CN" sz="2400" dirty="0"/>
              <a:t>后曾做过一篇戒淫、酒、肉的愿文：</a:t>
            </a:r>
            <a:endParaRPr lang="zh-CN" sz="2400" dirty="0"/>
          </a:p>
          <a:p>
            <a:pPr marL="0" indent="0">
              <a:buNone/>
            </a:pPr>
            <a:r>
              <a:rPr sz="2400" dirty="0"/>
              <a:t>“我从昔来，因痴有爱，饮酒食肉，增长爱渴，入邪见林，不得解脱。（这是见过患而生起过患欲解。）今者对佛发大誓：愿从今日尽未来世，不复淫欲；愿从今日尽未来世，不复饮酒；愿从今日尽未来世，不复食肉。（这是生起远离欲，发起受持律仪的誓愿。）” “设复淫欲，当堕地狱、住火坑，经无量劫。一切众生为淫乱故，应受苦报，我皆代受。”“设复饮酒，当堕地狱、饮烊铜汁经无量劫。</a:t>
            </a:r>
            <a:r>
              <a:rPr lang="zh-CN" sz="2400" dirty="0"/>
              <a:t>一</a:t>
            </a:r>
            <a:r>
              <a:rPr sz="2400" dirty="0"/>
              <a:t>切众生为酒颠倒故，应受苦报，我皆代受。”“设复食肉，当堕地狱、吞热铁丸，经无量劫。一切众生为杀生故，应受苦报，我皆代受。”“愿我以此，尽未来际，忍辱誓愿，根尘清净，具足十忍，不由他教，入一切智，随顺如来，于无量众生界中，现作事。”</a:t>
            </a:r>
            <a:endParaRPr sz="2400" dirty="0"/>
          </a:p>
          <a:p>
            <a:pPr marL="0" indent="0">
              <a:buNone/>
            </a:pPr>
            <a:r>
              <a:rPr lang="zh-CN" sz="2400" b="1" dirty="0"/>
              <a:t>教言</a:t>
            </a:r>
            <a:r>
              <a:rPr lang="zh-CN" sz="2400" dirty="0"/>
              <a:t>：</a:t>
            </a:r>
            <a:r>
              <a:rPr sz="2400" dirty="0"/>
              <a:t>只有具备“明见过患”、“誓不再造”、“励力守护”这三个内涵，才是圆满的白业。</a:t>
            </a:r>
            <a:endParaRPr sz="2400" dirty="0"/>
          </a:p>
          <a:p>
            <a:pPr marL="0" indent="0">
              <a:buNone/>
            </a:pP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十善业之不</a:t>
            </a:r>
            <a:r>
              <a:rPr lang="zh-CN" altLang="en-US" dirty="0" smtClean="0"/>
              <a:t>绮语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2018-09-</a:t>
            </a:r>
            <a:r>
              <a:rPr lang="en-US" sz="2200" dirty="0" smtClean="0"/>
              <a:t>07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91261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1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断除</a:t>
            </a:r>
            <a:r>
              <a:rPr lang="zh-CN" sz="2400" dirty="0" smtClean="0"/>
              <a:t>绮语的果报有哪些</a:t>
            </a:r>
            <a:r>
              <a:rPr lang="zh-CN" altLang="en-US" sz="2400" dirty="0" smtClean="0"/>
              <a:t>？哪一些对您最有激励作用？</a:t>
            </a:r>
            <a:endParaRPr lang="en-US" altLang="en-US" sz="2400" dirty="0" smtClean="0"/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、世俗生活中的各种属于绮语的娱乐或者享受中，对你来说最难断除的是什么？请简单分享一下日常中控制语业的方法。</a:t>
            </a:r>
            <a:endParaRPr lang="en-CA" altLang="en-US" sz="2400" dirty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结合几种语业，谈谈在引导孩子兴趣和就业方面的体会或者想法？</a:t>
            </a:r>
            <a:endParaRPr lang="zh-CN" altLang="en-US" sz="2400" dirty="0" smtClean="0"/>
          </a:p>
          <a:p>
            <a:pPr marL="0" indent="0">
              <a:buNone/>
            </a:pPr>
            <a:r>
              <a:rPr lang="en-US" altLang="zh-CN" sz="2400" dirty="0" smtClean="0"/>
              <a:t>4</a:t>
            </a:r>
            <a:r>
              <a:rPr lang="zh-CN" altLang="en-US" sz="2400" dirty="0" smtClean="0"/>
              <a:t>、请分享上师开示对于实修次第和精进修法的见解的启发。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慈诚罗珠堪布</a:t>
            </a:r>
            <a:r>
              <a:rPr lang="zh-CN" altLang="en-US" sz="2400" dirty="0"/>
              <a:t>上师</a:t>
            </a:r>
            <a:r>
              <a:rPr lang="en-US" altLang="en-US" sz="2400" dirty="0"/>
              <a:t>《慧灯禅修课（16）</a:t>
            </a:r>
            <a:r>
              <a:rPr lang="en-US" altLang="en-US" sz="2400" dirty="0" smtClean="0"/>
              <a:t>》</a:t>
            </a:r>
            <a:endParaRPr lang="en-US" altLang="en-US" sz="2400" dirty="0" smtClean="0"/>
          </a:p>
          <a:p>
            <a:r>
              <a:rPr lang="zh-CN" altLang="en-US" sz="2400" dirty="0" smtClean="0"/>
              <a:t>慈诚罗珠堪布上师《缘起赞》开示第八集</a:t>
            </a:r>
            <a:endParaRPr lang="zh-CN" altLang="en-US" sz="2400" dirty="0" smtClean="0"/>
          </a:p>
          <a:p>
            <a:r>
              <a:rPr lang="zh-CN" altLang="en-US" sz="2400" dirty="0" smtClean="0"/>
              <a:t>慈诚罗珠堪布上师《四圣谛》开示第七集</a:t>
            </a:r>
            <a:endParaRPr lang="en-US" altLang="en-US" sz="2400" dirty="0" smtClean="0"/>
          </a:p>
          <a:p>
            <a:r>
              <a:rPr lang="zh-CN" altLang="en-US" sz="2400" dirty="0" smtClean="0"/>
              <a:t>华智仁波切《大圆满前行普贤上师言教》</a:t>
            </a:r>
            <a:endParaRPr lang="zh-CN" altLang="en-US" sz="2400" dirty="0" smtClean="0"/>
          </a:p>
          <a:p>
            <a:r>
              <a:rPr lang="zh-CN" altLang="en-US" sz="2400" dirty="0" smtClean="0"/>
              <a:t>益西彭措堪布上师《菩提道次第广论</a:t>
            </a:r>
            <a:r>
              <a:rPr lang="en-US" altLang="zh-CN" sz="2400" dirty="0" smtClean="0"/>
              <a:t>-</a:t>
            </a:r>
            <a:r>
              <a:rPr lang="zh-CN" altLang="en-US" sz="2400" dirty="0" smtClean="0"/>
              <a:t>因果不虚》</a:t>
            </a:r>
            <a:endParaRPr lang="en-US" altLang="en-US" sz="2400" dirty="0" smtClean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</a:t>
            </a:r>
            <a:r>
              <a:rPr lang="zh-CN" altLang="en-US" sz="2400" dirty="0"/>
              <a:t>上师</a:t>
            </a:r>
            <a:r>
              <a:rPr lang="en-US" altLang="en-US" sz="2400" dirty="0"/>
              <a:t>《藏传净土法》第</a:t>
            </a:r>
            <a:r>
              <a:rPr lang="en-US" altLang="en-US" sz="2400" dirty="0" smtClean="0"/>
              <a:t>8</a:t>
            </a:r>
            <a:r>
              <a:rPr lang="zh-CN" altLang="zh-CN" sz="2400" dirty="0"/>
              <a:t>5</a:t>
            </a:r>
            <a:r>
              <a:rPr lang="en-US" altLang="en-US" sz="2400" dirty="0" smtClean="0"/>
              <a:t>课</a:t>
            </a:r>
            <a:r>
              <a:rPr lang="en-US" altLang="en-US" sz="2400" dirty="0"/>
              <a:t>讲</a:t>
            </a:r>
            <a:r>
              <a:rPr lang="en-US" altLang="en-US" sz="2400" dirty="0" smtClean="0"/>
              <a:t>义</a:t>
            </a:r>
            <a:endParaRPr lang="en-US" altLang="en-US" sz="2400" dirty="0" smtClean="0"/>
          </a:p>
          <a:p>
            <a:r>
              <a:rPr lang="zh-CN" altLang="en-US" sz="2400" dirty="0">
                <a:sym typeface="+mn-ea"/>
              </a:rPr>
              <a:t>益西彭措堪布上师</a:t>
            </a:r>
            <a:r>
              <a:rPr lang="en-US" altLang="en-US" sz="2400" dirty="0"/>
              <a:t>《</a:t>
            </a:r>
            <a:r>
              <a:rPr lang="zh-CN" altLang="en-US" sz="2400" dirty="0"/>
              <a:t>十</a:t>
            </a:r>
            <a:r>
              <a:rPr lang="zh-CN" altLang="en-US" sz="2400" dirty="0" smtClean="0"/>
              <a:t>善业道经演义</a:t>
            </a:r>
            <a:r>
              <a:rPr lang="en-US" altLang="en-US" sz="2400" dirty="0" smtClean="0"/>
              <a:t>》</a:t>
            </a:r>
            <a:r>
              <a:rPr lang="zh-CN" altLang="en-US" sz="2400" dirty="0"/>
              <a:t>视</a:t>
            </a:r>
            <a:r>
              <a:rPr lang="zh-CN" altLang="en-US" sz="2400" dirty="0" smtClean="0"/>
              <a:t>频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节</a:t>
            </a:r>
            <a:r>
              <a:rPr lang="zh-CN" altLang="en-US" sz="2400" dirty="0"/>
              <a:t>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益西彭措堪布上师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/>
              <a:t>》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十善业之不</a:t>
            </a:r>
            <a:r>
              <a:rPr lang="zh-CN" altLang="en-US" dirty="0" smtClean="0"/>
              <a:t>恶语复习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断除恶语</a:t>
            </a:r>
            <a:r>
              <a:rPr lang="en-US" altLang="zh-CN" sz="2400" dirty="0" smtClean="0"/>
              <a:t> </a:t>
            </a:r>
            <a:r>
              <a:rPr lang="zh-CN" altLang="en-US" sz="2400" dirty="0" smtClean="0"/>
              <a:t>说柔和正直语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恶语</a:t>
            </a:r>
            <a:r>
              <a:rPr lang="en-US" altLang="en-US" sz="4400" dirty="0" smtClean="0"/>
              <a:t>的</a:t>
            </a:r>
            <a:r>
              <a:rPr lang="zh-CN" altLang="en-US" sz="4400" dirty="0" smtClean="0"/>
              <a:t>定</a:t>
            </a:r>
            <a:r>
              <a:rPr lang="en-US" altLang="en-US" sz="4400" dirty="0" smtClean="0"/>
              <a:t>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9170"/>
            <a:ext cx="10247906" cy="21238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 smtClean="0">
                <a:ea typeface="Century Gothic" panose="020B0502020202020204"/>
                <a:cs typeface="Century Gothic" panose="020B0502020202020204"/>
              </a:rPr>
              <a:t>   </a:t>
            </a:r>
            <a:r>
              <a:rPr lang="zh-CN" altLang="en-US" sz="2400" dirty="0" smtClean="0">
                <a:solidFill>
                  <a:srgbClr val="0000FF"/>
                </a:solidFill>
                <a:ea typeface="Century Gothic" panose="020B0502020202020204"/>
                <a:cs typeface="Century Gothic" panose="020B0502020202020204"/>
              </a:rPr>
              <a:t>恶语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是由贪嗔痴引发而口出不逊</a:t>
            </a: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，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指责、攻击、谩骂、嘲讽、侮辱、</a:t>
            </a:r>
            <a:endParaRPr lang="en-US" altLang="zh-CN" sz="2400" dirty="0" smtClean="0">
              <a:ea typeface="Century Gothic" panose="020B0502020202020204"/>
              <a:cs typeface="Century Gothic" panose="020B0502020202020204"/>
            </a:endParaRPr>
          </a:p>
          <a:p>
            <a:pPr marL="0" indent="0">
              <a:buNone/>
            </a:pPr>
            <a:r>
              <a:rPr lang="en-US" altLang="zh-CN" sz="2400" dirty="0">
                <a:ea typeface="Century Gothic" panose="020B0502020202020204"/>
                <a:cs typeface="Century Gothic" panose="020B0502020202020204"/>
              </a:rPr>
              <a:t> </a:t>
            </a:r>
            <a:r>
              <a:rPr lang="en-US" altLang="zh-CN" sz="2400" dirty="0" smtClean="0">
                <a:ea typeface="Century Gothic" panose="020B0502020202020204"/>
                <a:cs typeface="Century Gothic" panose="020B0502020202020204"/>
              </a:rPr>
              <a:t>     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贬损或诽谤他人之语，往往令人不快甚至痛苦伤心，产生负面情绪。</a:t>
            </a:r>
            <a:endParaRPr lang="zh-CN" altLang="en-US" sz="2400" dirty="0" smtClean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 smtClean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zh-CN" altLang="en-US" sz="2400" dirty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断除恶语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altLang="en-US" sz="2400" dirty="0" smtClean="0"/>
              <a:t>受人信赖，没有怨敌</a:t>
            </a:r>
            <a:r>
              <a:rPr lang="en-US" altLang="en-US" sz="2400" b="1" dirty="0" smtClean="0"/>
              <a:t>；</a:t>
            </a:r>
            <a:endParaRPr lang="en-CA" altLang="en-US" sz="2400" b="1" dirty="0"/>
          </a:p>
          <a:p>
            <a:r>
              <a:rPr lang="en-US" altLang="en-US" sz="2400" dirty="0"/>
              <a:t>同行等流果：生生</a:t>
            </a:r>
            <a:r>
              <a:rPr lang="en-US" altLang="en-US" sz="2400" dirty="0" smtClean="0"/>
              <a:t>世世不</a:t>
            </a:r>
            <a:r>
              <a:rPr lang="zh-CN" altLang="en-US" sz="2400" dirty="0" smtClean="0"/>
              <a:t>恶语，说柔和正直语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恶语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</a:t>
            </a:r>
            <a:r>
              <a:rPr lang="zh-CN" altLang="en-US" sz="2400" dirty="0"/>
              <a:t>（不会转生到乱石堆积、荆棘丛生等使人心神不宁的地方）</a:t>
            </a:r>
            <a:r>
              <a:rPr lang="en-US" altLang="en-US" sz="2400" dirty="0"/>
              <a:t>，具足圆满的功德</a:t>
            </a:r>
            <a:r>
              <a:rPr lang="en-US" altLang="en-US" sz="2400" dirty="0" smtClean="0"/>
              <a:t>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说柔和正直语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49112"/>
          </a:xfrm>
        </p:spPr>
        <p:txBody>
          <a:bodyPr>
            <a:normAutofit/>
          </a:bodyPr>
          <a:lstStyle/>
          <a:p>
            <a:r>
              <a:rPr lang="zh-CN" altLang="zh-CN" sz="2400" dirty="0"/>
              <a:t>即不怀有贪嗔之心、言说温和调柔的正直之语。作为修学大乘佛法的人，我们在与别人交谈时，内心应该断除贪嗔等烦恼，口中应该言说温和、正直的语言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r>
              <a:rPr lang="zh-CN" altLang="zh-CN" sz="2400" dirty="0"/>
              <a:t>首先，说话的态度要调柔。佛经中提到，说话时内心要怀有慈悲，脸上要带着微笑</a:t>
            </a:r>
            <a:r>
              <a:rPr lang="zh-CN" altLang="zh-CN" sz="2400" dirty="0" smtClean="0"/>
              <a:t>，</a:t>
            </a:r>
            <a:r>
              <a:rPr lang="zh-CN" altLang="en-US" sz="2400" dirty="0" smtClean="0"/>
              <a:t>正如</a:t>
            </a:r>
            <a:r>
              <a:rPr lang="zh-CN" altLang="zh-CN" sz="2400" dirty="0" smtClean="0"/>
              <a:t>《</a:t>
            </a:r>
            <a:r>
              <a:rPr lang="zh-CN" altLang="zh-CN" sz="2400" dirty="0"/>
              <a:t>增一阿含经》中说：“言常含笑，不伤人意。</a:t>
            </a:r>
            <a:r>
              <a:rPr lang="zh-CN" altLang="zh-CN" sz="2400" dirty="0" smtClean="0"/>
              <a:t>”</a:t>
            </a:r>
            <a:endParaRPr lang="en-US" altLang="zh-CN" sz="2400" dirty="0" smtClean="0"/>
          </a:p>
          <a:p>
            <a:r>
              <a:rPr lang="zh-CN" altLang="zh-CN" sz="2400" dirty="0"/>
              <a:t>另外，所说的语言要正直。不能以自私自利心或者狡诈心说话，应该按照《二规教言论》的要求，站在公平的立场上，言说正直的语言。</a:t>
            </a:r>
            <a:endParaRPr lang="en-US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/>
          <a:lstStyle/>
          <a:p>
            <a:r>
              <a:rPr lang="zh-CN" altLang="en-US" dirty="0" smtClean="0"/>
              <a:t>为什么要说柔和正直语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230094"/>
          </a:xfrm>
        </p:spPr>
        <p:txBody>
          <a:bodyPr>
            <a:normAutofit/>
          </a:bodyPr>
          <a:lstStyle/>
          <a:p>
            <a:r>
              <a:rPr lang="zh-CN" altLang="zh-CN" dirty="0"/>
              <a:t>宣说柔和正直语非常重要。如果一个修行人心语温和，说明他具有大乘种性，他的菩提心修得不错。这种人在世间非常难得，是令众人欢喜之处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一个人的语言和他的修行境界密切相关。在《华严经》等经典中，都要求修行人宣讲柔和正直的语言。具足柔和语不仅对自己的修行有利，而且能给他人带来快乐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反之，</a:t>
            </a:r>
            <a:r>
              <a:rPr lang="zh-CN" altLang="zh-CN" dirty="0" smtClean="0"/>
              <a:t>如果在</a:t>
            </a:r>
            <a:r>
              <a:rPr lang="zh-CN" altLang="zh-CN" dirty="0"/>
              <a:t>和他人交流时，总是以嗔恨心、侮辱心或者傲慢心言说粗暴、刺耳的语言，这不仅对自己的修行不利，也会给他人带来痛苦。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总之，不管在任何场合，我们用语言表达自己的想法时，要尽量让人听起来舒心、快乐，这也是度化众生的一种方便。</a:t>
            </a:r>
            <a:endParaRPr lang="en-US" altLang="zh-CN" dirty="0"/>
          </a:p>
          <a:p>
            <a:r>
              <a:rPr lang="zh-CN" altLang="zh-CN" dirty="0"/>
              <a:t>一般而言，修行人应该说正直的语言，但这方面也要掌握分寸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别忘了，</a:t>
            </a:r>
            <a:r>
              <a:rPr lang="zh-CN" altLang="zh-CN" dirty="0" smtClean="0"/>
              <a:t>观待</a:t>
            </a:r>
            <a:r>
              <a:rPr lang="zh-CN" altLang="zh-CN" dirty="0"/>
              <a:t>不同的场合和不同的众生，有时候我们也要说一些灵活的语言</a:t>
            </a:r>
            <a:r>
              <a:rPr lang="zh-CN" altLang="zh-CN" dirty="0" smtClean="0"/>
              <a:t>，</a:t>
            </a:r>
            <a:r>
              <a:rPr lang="zh-CN" altLang="en-US" dirty="0" smtClean="0"/>
              <a:t>方便善巧之言。</a:t>
            </a:r>
            <a:r>
              <a:rPr lang="en-US" altLang="zh-CN" dirty="0" smtClean="0"/>
              <a:t> </a:t>
            </a:r>
            <a:endParaRPr lang="en-US" altLang="zh-CN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smtClean="0">
                <a:sym typeface="+mn-ea"/>
              </a:rPr>
              <a:t>十善业之不</a:t>
            </a:r>
            <a:r>
              <a:rPr lang="zh-CN" altLang="en-US" smtClean="0">
                <a:sym typeface="+mn-ea"/>
              </a:rPr>
              <a:t>绮语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zh-CN" altLang="en-US"/>
              <a:t>断除绮语 讲具义语 精进念诵</a:t>
            </a:r>
            <a:endParaRPr lang="zh-CN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4342</Words>
  <Application>WPS 演示</Application>
  <PresentationFormat>自定义</PresentationFormat>
  <Paragraphs>176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Arial</vt:lpstr>
      <vt:lpstr>宋体</vt:lpstr>
      <vt:lpstr>Wingdings</vt:lpstr>
      <vt:lpstr>Garamond</vt:lpstr>
      <vt:lpstr>华文隶书</vt:lpstr>
      <vt:lpstr>Century Gothic</vt:lpstr>
      <vt:lpstr>微软雅黑</vt:lpstr>
      <vt:lpstr>Arial Unicode MS</vt:lpstr>
      <vt:lpstr>Calibri</vt:lpstr>
      <vt:lpstr>Savon</vt:lpstr>
      <vt:lpstr>发心偈</vt:lpstr>
      <vt:lpstr>十善业之不绮语</vt:lpstr>
      <vt:lpstr>参考资料</vt:lpstr>
      <vt:lpstr>十善业之不恶语复习</vt:lpstr>
      <vt:lpstr>恶语的定义</vt:lpstr>
      <vt:lpstr>断除恶语的果报</vt:lpstr>
      <vt:lpstr>说柔和正直语</vt:lpstr>
      <vt:lpstr>为什么要说柔和正直语</vt:lpstr>
      <vt:lpstr>十善业之不绮语</vt:lpstr>
      <vt:lpstr>绮语的含义</vt:lpstr>
      <vt:lpstr>断除绮语 说具义语 精进念诵</vt:lpstr>
      <vt:lpstr>殊胜善业--具义语教证</vt:lpstr>
      <vt:lpstr>第二阶段</vt:lpstr>
      <vt:lpstr>断除绮语的果报</vt:lpstr>
      <vt:lpstr>断除绮语的果报（《十善道业经演绎》）</vt:lpstr>
      <vt:lpstr>第三阶段</vt:lpstr>
      <vt:lpstr>PowerPoint 演示文稿</vt:lpstr>
      <vt:lpstr>公案学习</vt:lpstr>
      <vt:lpstr>公案学习</vt:lpstr>
      <vt:lpstr>思考讨论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179</cp:revision>
  <dcterms:created xsi:type="dcterms:W3CDTF">2018-05-30T19:21:00Z</dcterms:created>
  <dcterms:modified xsi:type="dcterms:W3CDTF">2018-09-08T11:44:04Z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