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76" r:id="rId3"/>
    <p:sldId id="256" r:id="rId4"/>
    <p:sldId id="280" r:id="rId5"/>
    <p:sldId id="311" r:id="rId6"/>
    <p:sldId id="312" r:id="rId7"/>
    <p:sldId id="341" r:id="rId8"/>
    <p:sldId id="354" r:id="rId9"/>
    <p:sldId id="355" r:id="rId10"/>
    <p:sldId id="356" r:id="rId11"/>
    <p:sldId id="349" r:id="rId12"/>
    <p:sldId id="367" r:id="rId13"/>
    <p:sldId id="368" r:id="rId14"/>
    <p:sldId id="370" r:id="rId15"/>
    <p:sldId id="369" r:id="rId16"/>
    <p:sldId id="371" r:id="rId17"/>
    <p:sldId id="373" r:id="rId18"/>
    <p:sldId id="372" r:id="rId19"/>
    <p:sldId id="374" r:id="rId20"/>
    <p:sldId id="375" r:id="rId21"/>
    <p:sldId id="376" r:id="rId22"/>
    <p:sldId id="379" r:id="rId23"/>
    <p:sldId id="385" r:id="rId24"/>
    <p:sldId id="386" r:id="rId25"/>
    <p:sldId id="387" r:id="rId26"/>
    <p:sldId id="380" r:id="rId27"/>
    <p:sldId id="381" r:id="rId28"/>
    <p:sldId id="382" r:id="rId29"/>
    <p:sldId id="383" r:id="rId30"/>
    <p:sldId id="384" r:id="rId31"/>
    <p:sldId id="273" r:id="rId32"/>
    <p:sldId id="274" r:id="rId3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9406"/>
    <p:restoredTop sz="94690"/>
  </p:normalViewPr>
  <p:slideViewPr>
    <p:cSldViewPr snapToGrid="0" snapToObjects="1">
      <p:cViewPr>
        <p:scale>
          <a:sx n="143" d="100"/>
          <a:sy n="143" d="100"/>
        </p:scale>
        <p:origin x="-1368" y="-24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6" Type="http://schemas.openxmlformats.org/officeDocument/2006/relationships/tableStyles" Target="tableStyles.xml"/><Relationship Id="rId35" Type="http://schemas.openxmlformats.org/officeDocument/2006/relationships/viewProps" Target="viewProps.xml"/><Relationship Id="rId34" Type="http://schemas.openxmlformats.org/officeDocument/2006/relationships/presProps" Target="presProps.xml"/><Relationship Id="rId33" Type="http://schemas.openxmlformats.org/officeDocument/2006/relationships/slide" Target="slides/slide31.xml"/><Relationship Id="rId32" Type="http://schemas.openxmlformats.org/officeDocument/2006/relationships/slide" Target="slides/slide30.xml"/><Relationship Id="rId31" Type="http://schemas.openxmlformats.org/officeDocument/2006/relationships/slide" Target="slides/slide29.xml"/><Relationship Id="rId30" Type="http://schemas.openxmlformats.org/officeDocument/2006/relationships/slide" Target="slides/slide28.xml"/><Relationship Id="rId3" Type="http://schemas.openxmlformats.org/officeDocument/2006/relationships/slide" Target="slides/slide1.xml"/><Relationship Id="rId29" Type="http://schemas.openxmlformats.org/officeDocument/2006/relationships/slide" Target="slides/slide27.xml"/><Relationship Id="rId28" Type="http://schemas.openxmlformats.org/officeDocument/2006/relationships/slide" Target="slides/slide26.xml"/><Relationship Id="rId27" Type="http://schemas.openxmlformats.org/officeDocument/2006/relationships/slide" Target="slides/slide25.xml"/><Relationship Id="rId26" Type="http://schemas.openxmlformats.org/officeDocument/2006/relationships/slide" Target="slides/slide24.xml"/><Relationship Id="rId25" Type="http://schemas.openxmlformats.org/officeDocument/2006/relationships/slide" Target="slides/slide23.xml"/><Relationship Id="rId24" Type="http://schemas.openxmlformats.org/officeDocument/2006/relationships/slide" Target="slides/slide22.xml"/><Relationship Id="rId23" Type="http://schemas.openxmlformats.org/officeDocument/2006/relationships/slide" Target="slides/slide21.xml"/><Relationship Id="rId22" Type="http://schemas.openxmlformats.org/officeDocument/2006/relationships/slide" Target="slides/slide20.xml"/><Relationship Id="rId21" Type="http://schemas.openxmlformats.org/officeDocument/2006/relationships/slide" Target="slides/slide19.xml"/><Relationship Id="rId20" Type="http://schemas.openxmlformats.org/officeDocument/2006/relationships/slide" Target="slides/slide18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showMasterSp="0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1" y="0"/>
            <a:ext cx="12192000" cy="6858000"/>
          </a:xfrm>
          <a:prstGeom prst="rect">
            <a:avLst/>
          </a:prstGeom>
          <a:blipFill dpi="0" rotWithShape="1">
            <a:blip r:embed="rId2">
              <a:alphaModFix amt="40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133350" ty="330200" sx="85000" sy="85000" flip="xy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>
                  <a:lumMod val="85000"/>
                  <a:lumOff val="15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>
                  <a:lumMod val="85000"/>
                  <a:lumOff val="15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>
                  <a:lumMod val="85000"/>
                  <a:lumOff val="15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2">
                    <a:lumMod val="75000"/>
                  </a:schemeClr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rgbClr val="FFFFFF"/>
                </a:solidFill>
                <a:latin typeface="+mn-lt"/>
              </a:defRPr>
            </a:lvl1pPr>
          </a:lstStyle>
          <a:p>
            <a:fld id="{DDA51639-B2D6-4652-B8C3-1B4C224A7BAF}" type="datetimeFigureOut">
              <a:rPr lang="en-US" smtClean="0"/>
            </a:fld>
            <a:endParaRPr lang="en-US" dirty="0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208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4FAB73BC-B049-4115-A692-8D63A059BFB8}" type="slidenum">
              <a:rPr lang="en-US" smtClean="0"/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1A6AA8-A04B-4104-9AE2-BD48D340E27F}" type="datetimeFigureOut">
              <a:rPr lang="en-US" smtClean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0BF79-FAC6-4A96-8DE1-F7B82E2E1652}" type="datetimeFigureOut">
              <a:rPr lang="en-US" smtClean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F5DD9-2C52-442D-92E2-8072C0C3D7CD}" type="datetimeFigureOut">
              <a:rPr lang="en-US" smtClean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 showMasterSp="0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11784" y="0"/>
            <a:ext cx="12192000" cy="6858000"/>
          </a:xfrm>
          <a:prstGeom prst="rect">
            <a:avLst/>
          </a:prstGeom>
          <a:blipFill dpi="0" rotWithShape="1">
            <a:blip r:embed="rId2">
              <a:alphaModFix amt="40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133350" ty="330200" sx="85000" sy="85000" flip="xy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accent2">
                  <a:lumMod val="5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accent2">
                  <a:lumMod val="5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accent2">
                  <a:lumMod val="5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tabLst>
                <a:tab pos="2633345" algn="l"/>
              </a:tabLst>
              <a:defRPr sz="1600">
                <a:solidFill>
                  <a:schemeClr val="tx2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</a:lstStyle>
          <a:p>
            <a:fld id="{C44961B7-6B89-48AB-966F-622E2788EECC}" type="datetimeFigureOut">
              <a:rPr lang="en-US" smtClean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896" y="521208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2080"/>
            <a:ext cx="2112264" cy="228600"/>
          </a:xfrm>
        </p:spPr>
        <p:txBody>
          <a:bodyPr/>
          <a:lstStyle/>
          <a:p>
            <a:fld id="{4FAB73BC-B049-4115-A692-8D63A059BFB8}" type="slidenum">
              <a:rPr lang="en-US" smtClean="0"/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3D6FB-79CC-4683-A046-BBE785BA1BED}" type="datetimeFigureOut">
              <a:rPr lang="en-US" smtClean="0"/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8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800" b="0">
                <a:solidFill>
                  <a:schemeClr val="tx2"/>
                </a:solidFill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2B3E8-48F1-4B23-8498-D8A04A81EC9C}" type="datetimeFigureOut">
              <a:rPr lang="en-US" smtClean="0"/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90D90-AA62-404D-A741-635B4370F9CB}" type="datetimeFigureOut">
              <a:rPr lang="en-US" smtClean="0"/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7002E4-6836-46D1-9DBB-3C27C0DD3A89}" type="datetimeFigureOut">
              <a:rPr lang="en-US" smtClean="0"/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 showMasterSp="0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chemeClr val="tx1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  <a:endParaRPr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131DD-A141-4471-BCF9-C6073EDD7E20}" type="datetimeFigureOut">
              <a:rPr lang="en-US" smtClean="0"/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56032"/>
          </a:xfrm>
        </p:spPr>
        <p:txBody>
          <a:bodyPr/>
          <a:lstStyle/>
          <a:p>
            <a:fld id="{4FAB73BC-B049-4115-A692-8D63A059BFB8}" type="slidenum">
              <a:rPr lang="en-US" smtClean="0"/>
            </a:fld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 showMasterSp="0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905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AB334A90-EB03-42F3-8859-2C2B2724C058}" type="datetimeFigureOut">
              <a:rPr lang="en-US" smtClean="0"/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905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56032"/>
          </a:xfrm>
        </p:spPr>
        <p:txBody>
          <a:bodyPr/>
          <a:lstStyle/>
          <a:p>
            <a:fld id="{4FAB73BC-B049-4115-A692-8D63A059BFB8}" type="slidenum">
              <a:rPr lang="en-US" smtClean="0"/>
            </a:fld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9464" y="6214535"/>
            <a:ext cx="2743200" cy="2560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CBC48EC7-AF6A-48D3-8284-14BACBEBDD84}" type="datetimeFigureOut">
              <a:rPr lang="en-US" smtClean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214535"/>
            <a:ext cx="5212080" cy="2560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48535" y="6214535"/>
            <a:ext cx="1463040" cy="2560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4FAB73BC-B049-4115-A692-8D63A059BFB8}" type="slidenum">
              <a:rPr lang="en-US" smtClean="0"/>
            </a:fld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371856" y="374904"/>
            <a:ext cx="11448288" cy="6108192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anose="02020404030301010803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anose="02020404030301010803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anose="02020404030301010803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anose="02020404030301010803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anose="02020404030301010803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anose="02020404030301010803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89992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anose="02020404030301010803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275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anose="02020404030301010803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499995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anose="02020404030301010803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4.jpeg"/><Relationship Id="rId1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3"/>
          <p:cNvSpPr>
            <a:spLocks noGrp="1"/>
          </p:cNvSpPr>
          <p:nvPr>
            <p:ph type="title" idx="4294967295"/>
          </p:nvPr>
        </p:nvSpPr>
        <p:spPr>
          <a:xfrm>
            <a:off x="6462713" y="693738"/>
            <a:ext cx="5167813" cy="660400"/>
          </a:xfrm>
        </p:spPr>
        <p:txBody>
          <a:bodyPr>
            <a:noAutofit/>
          </a:bodyPr>
          <a:lstStyle/>
          <a:p>
            <a:pPr algn="ctr"/>
            <a:r>
              <a:rPr kumimoji="1" lang="zh-CN" altLang="en-US" sz="3600" dirty="0"/>
              <a:t>发心偈</a:t>
            </a:r>
            <a:endParaRPr kumimoji="1" lang="zh-CN" altLang="en-US" sz="3600" dirty="0"/>
          </a:p>
        </p:txBody>
      </p:sp>
      <p:sp>
        <p:nvSpPr>
          <p:cNvPr id="6" name="文本占位符 5"/>
          <p:cNvSpPr>
            <a:spLocks noGrp="1"/>
          </p:cNvSpPr>
          <p:nvPr>
            <p:ph type="body" sz="half" idx="4294967295"/>
          </p:nvPr>
        </p:nvSpPr>
        <p:spPr>
          <a:xfrm>
            <a:off x="7192964" y="1620838"/>
            <a:ext cx="4180890" cy="4687887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kumimoji="1" lang="zh-CN" altLang="en-US" sz="2000" dirty="0">
                <a:latin typeface="+mn-ea"/>
                <a:cs typeface="华文隶书" panose="02010800040101010101" charset="-122"/>
              </a:rPr>
              <a:t>顶礼本师释迦牟尼佛！</a:t>
            </a:r>
            <a:endParaRPr kumimoji="1" lang="en-US" altLang="zh-CN" sz="2000" dirty="0">
              <a:latin typeface="+mn-ea"/>
              <a:cs typeface="华文隶书" panose="02010800040101010101" charset="-122"/>
            </a:endParaRPr>
          </a:p>
          <a:p>
            <a:pPr marL="0" indent="0" algn="ctr">
              <a:buNone/>
            </a:pPr>
            <a:r>
              <a:rPr kumimoji="1" lang="zh-CN" altLang="en-US" sz="2000" dirty="0">
                <a:latin typeface="+mn-ea"/>
                <a:cs typeface="华文隶书" panose="02010800040101010101" charset="-122"/>
              </a:rPr>
              <a:t>顶礼文殊智慧勇识</a:t>
            </a:r>
            <a:r>
              <a:rPr kumimoji="1" lang="zh-CN" altLang="zh-CN" sz="2000" dirty="0">
                <a:latin typeface="+mn-ea"/>
                <a:cs typeface="华文隶书" panose="02010800040101010101" charset="-122"/>
              </a:rPr>
              <a:t>！</a:t>
            </a:r>
            <a:endParaRPr kumimoji="1" lang="en-US" altLang="zh-CN" sz="2000" dirty="0">
              <a:latin typeface="+mn-ea"/>
              <a:cs typeface="华文隶书" panose="02010800040101010101" charset="-122"/>
            </a:endParaRPr>
          </a:p>
          <a:p>
            <a:pPr marL="0" indent="0" algn="ctr">
              <a:buNone/>
            </a:pPr>
            <a:r>
              <a:rPr kumimoji="1" lang="zh-CN" altLang="en-US" sz="2000" dirty="0">
                <a:latin typeface="+mn-ea"/>
                <a:cs typeface="华文隶书" panose="02010800040101010101" charset="-122"/>
              </a:rPr>
              <a:t>顶礼传承大恩上师！</a:t>
            </a:r>
            <a:endParaRPr kumimoji="1" lang="en-US" altLang="zh-CN" sz="2000" dirty="0">
              <a:latin typeface="+mn-ea"/>
              <a:cs typeface="华文隶书" panose="02010800040101010101" charset="-122"/>
            </a:endParaRPr>
          </a:p>
          <a:p>
            <a:pPr marL="0" indent="0" algn="ctr">
              <a:buNone/>
            </a:pPr>
            <a:r>
              <a:rPr kumimoji="1" lang="zh-CN" altLang="en-US" sz="2000" dirty="0">
                <a:latin typeface="+mn-ea"/>
                <a:cs typeface="华文隶书" panose="02010800040101010101" charset="-122"/>
              </a:rPr>
              <a:t>无上甚深微妙法</a:t>
            </a:r>
            <a:endParaRPr kumimoji="1" lang="en-US" altLang="zh-CN" sz="2000" dirty="0">
              <a:latin typeface="+mn-ea"/>
              <a:cs typeface="华文隶书" panose="02010800040101010101" charset="-122"/>
            </a:endParaRPr>
          </a:p>
          <a:p>
            <a:pPr marL="0" indent="0" algn="ctr">
              <a:buNone/>
            </a:pPr>
            <a:r>
              <a:rPr kumimoji="1" lang="zh-CN" altLang="en-US" sz="2000" dirty="0">
                <a:latin typeface="+mn-ea"/>
                <a:cs typeface="华文隶书" panose="02010800040101010101" charset="-122"/>
              </a:rPr>
              <a:t>百千万劫难遭遇</a:t>
            </a:r>
            <a:endParaRPr kumimoji="1" lang="en-US" altLang="zh-CN" sz="2000" dirty="0">
              <a:latin typeface="+mn-ea"/>
              <a:cs typeface="华文隶书" panose="02010800040101010101" charset="-122"/>
            </a:endParaRPr>
          </a:p>
          <a:p>
            <a:pPr marL="0" indent="0" algn="ctr">
              <a:buNone/>
            </a:pPr>
            <a:r>
              <a:rPr kumimoji="1" lang="zh-CN" altLang="en-US" sz="2000" dirty="0">
                <a:latin typeface="+mn-ea"/>
                <a:cs typeface="华文隶书" panose="02010800040101010101" charset="-122"/>
              </a:rPr>
              <a:t>我今见闻得受持</a:t>
            </a:r>
            <a:endParaRPr kumimoji="1" lang="en-US" altLang="zh-CN" sz="2000" dirty="0">
              <a:latin typeface="+mn-ea"/>
              <a:cs typeface="华文隶书" panose="02010800040101010101" charset="-122"/>
            </a:endParaRPr>
          </a:p>
          <a:p>
            <a:pPr marL="0" indent="0" algn="ctr">
              <a:buNone/>
            </a:pPr>
            <a:r>
              <a:rPr kumimoji="1" lang="zh-CN" altLang="en-US" sz="2000" dirty="0">
                <a:latin typeface="+mn-ea"/>
                <a:cs typeface="华文隶书" panose="02010800040101010101" charset="-122"/>
              </a:rPr>
              <a:t>愿解如来真实义</a:t>
            </a:r>
            <a:endParaRPr kumimoji="1" lang="en-US" altLang="zh-CN" sz="2000" dirty="0">
              <a:latin typeface="+mn-ea"/>
              <a:cs typeface="华文隶书" panose="02010800040101010101" charset="-122"/>
            </a:endParaRPr>
          </a:p>
          <a:p>
            <a:pPr marL="0" indent="0" algn="ctr">
              <a:buNone/>
            </a:pPr>
            <a:endParaRPr kumimoji="1" lang="en-CA" altLang="zh-CN" sz="2000" dirty="0">
              <a:latin typeface="+mn-ea"/>
              <a:cs typeface="华文隶书" panose="02010800040101010101" charset="-122"/>
            </a:endParaRPr>
          </a:p>
          <a:p>
            <a:pPr marL="0" indent="0" algn="ctr">
              <a:buNone/>
            </a:pPr>
            <a:r>
              <a:rPr kumimoji="1" lang="zh-CN" altLang="en-US" sz="2000" dirty="0">
                <a:latin typeface="+mn-ea"/>
                <a:cs typeface="华文隶书" panose="02010800040101010101" charset="-122"/>
              </a:rPr>
              <a:t>为度化一切众生，</a:t>
            </a:r>
            <a:endParaRPr kumimoji="1" lang="en-US" altLang="zh-CN" sz="2000" dirty="0">
              <a:latin typeface="+mn-ea"/>
              <a:cs typeface="华文隶书" panose="02010800040101010101" charset="-122"/>
            </a:endParaRPr>
          </a:p>
          <a:p>
            <a:pPr marL="0" indent="0" algn="ctr">
              <a:buNone/>
            </a:pPr>
            <a:r>
              <a:rPr kumimoji="1" lang="zh-CN" altLang="en-US" sz="2000" dirty="0">
                <a:latin typeface="+mn-ea"/>
                <a:cs typeface="华文隶书" panose="02010800040101010101" charset="-122"/>
              </a:rPr>
              <a:t>请大家发无上殊胜的菩提心！</a:t>
            </a:r>
            <a:endParaRPr kumimoji="1" lang="zh-CN" altLang="en-US" sz="2000" dirty="0">
              <a:latin typeface="+mn-ea"/>
              <a:cs typeface="华文隶书" panose="02010800040101010101" charset="-122"/>
            </a:endParaRPr>
          </a:p>
        </p:txBody>
      </p:sp>
      <p:pic>
        <p:nvPicPr>
          <p:cNvPr id="5" name="Picture 4" descr="20160328201008110.JPEG790x600.JPEG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89336" y="414337"/>
            <a:ext cx="4157225" cy="5998037"/>
          </a:xfrm>
          <a:prstGeom prst="rect">
            <a:avLst/>
          </a:prstGeom>
          <a:effectLst>
            <a:softEdge rad="317500"/>
          </a:effectLst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23474" y="414337"/>
            <a:ext cx="4572000" cy="599803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en-US" dirty="0" smtClean="0"/>
              <a:t>修离贪的果位含义      </a:t>
            </a:r>
            <a:r>
              <a:rPr lang="en-US" altLang="zh-CN" sz="2400" dirty="0" smtClean="0"/>
              <a:t>--</a:t>
            </a:r>
            <a:r>
              <a:rPr lang="zh-CN" altLang="en-US" sz="2400" dirty="0" smtClean="0"/>
              <a:t>摘</a:t>
            </a:r>
            <a:r>
              <a:rPr lang="zh-CN" altLang="en-US" sz="2400" dirty="0"/>
              <a:t>自</a:t>
            </a:r>
            <a:r>
              <a:rPr lang="en-US" altLang="zh-CN" sz="2400" dirty="0"/>
              <a:t>《</a:t>
            </a:r>
            <a:r>
              <a:rPr lang="zh-CN" altLang="en-US" sz="2400" dirty="0"/>
              <a:t>佛说十善业道经</a:t>
            </a:r>
            <a:r>
              <a:rPr lang="en-US" altLang="zh-CN" sz="2400" dirty="0"/>
              <a:t>》</a:t>
            </a:r>
            <a:endParaRPr lang="en-CA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2103120"/>
            <a:ext cx="10058400" cy="3661576"/>
          </a:xfrm>
        </p:spPr>
        <p:txBody>
          <a:bodyPr>
            <a:normAutofit/>
          </a:bodyPr>
          <a:lstStyle/>
          <a:p>
            <a:r>
              <a:rPr lang="zh-CN" altLang="en-US" sz="2400" dirty="0"/>
              <a:t>如果修远离贪欲时能把功德回向在成佛上，以后成佛就成为三界最尊最贵的福田，为无量人天恭敬供养。</a:t>
            </a:r>
            <a:endParaRPr lang="en-CA" sz="2400" dirty="0"/>
          </a:p>
          <a:p>
            <a:r>
              <a:rPr lang="zh-CN" altLang="en-US" sz="2400" dirty="0" smtClean="0"/>
              <a:t>如</a:t>
            </a:r>
            <a:r>
              <a:rPr lang="zh-CN" altLang="en-US" sz="2400" dirty="0"/>
              <a:t>果我们修大乘，就一定要追究清楚：我现在修离贪究竟想求得什么？对此要有深远的考虑。要知道这是为了求成佛，成为三界无上的福田。能确立这样的志愿，就会朝着这个伟大的目标进取，会尽心尽力地在“远离贪欲”这一条上实修，会让自己的心量尽可能广大，尽可能施舍，而这样所得的功德又自觉地往无上菩提回向，由此就积聚起广如虚空的福德。</a:t>
            </a:r>
            <a:r>
              <a:rPr lang="zh-CN" altLang="en-US" sz="2400" b="1" dirty="0"/>
              <a:t>到成佛时，自然出现以无量福德所成就的如来色身，成为三界恭敬供养的大福田。</a:t>
            </a:r>
            <a:endParaRPr lang="en-CA" sz="2400" b="1" dirty="0"/>
          </a:p>
          <a:p>
            <a:endParaRPr lang="en-C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十善业之</a:t>
            </a:r>
            <a:r>
              <a:rPr lang="en-US" altLang="en-US" dirty="0" smtClean="0"/>
              <a:t>不</a:t>
            </a:r>
            <a:r>
              <a:rPr lang="zh-CN" altLang="en-US" dirty="0" smtClean="0"/>
              <a:t>害心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>
          <a:xfrm>
            <a:off x="1563624" y="4514128"/>
            <a:ext cx="9070848" cy="486136"/>
          </a:xfrm>
        </p:spPr>
        <p:txBody>
          <a:bodyPr>
            <a:normAutofit/>
          </a:bodyPr>
          <a:lstStyle/>
          <a:p>
            <a:r>
              <a:rPr lang="zh-CN" altLang="en-US" sz="2400" dirty="0" smtClean="0"/>
              <a:t>断绝害心 修饶益心、慈悲心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1088020"/>
            <a:ext cx="10058400" cy="520861"/>
          </a:xfrm>
        </p:spPr>
        <p:txBody>
          <a:bodyPr>
            <a:normAutofit fontScale="90000"/>
          </a:bodyPr>
          <a:lstStyle/>
          <a:p>
            <a:r>
              <a:rPr lang="en-US" altLang="en-US" sz="4400" dirty="0" smtClean="0"/>
              <a:t>十善业之</a:t>
            </a:r>
            <a:r>
              <a:rPr lang="zh-CN" altLang="en-US" sz="4400" dirty="0" smtClean="0"/>
              <a:t>无害心</a:t>
            </a:r>
            <a:r>
              <a:rPr lang="en-US" altLang="en-US" sz="4400" dirty="0" smtClean="0"/>
              <a:t>的</a:t>
            </a:r>
            <a:r>
              <a:rPr lang="en-US" altLang="en-US" sz="4400" dirty="0"/>
              <a:t>修法</a:t>
            </a:r>
            <a:endParaRPr lang="en-US" sz="2000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130270" y="1921397"/>
            <a:ext cx="9462967" cy="4155312"/>
          </a:xfrm>
        </p:spPr>
        <p:txBody>
          <a:bodyPr>
            <a:no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altLang="en-US" sz="2000" dirty="0"/>
              <a:t>三阶段思维</a:t>
            </a:r>
            <a:r>
              <a:rPr lang="en-US" altLang="en-US" sz="2000" dirty="0">
                <a:sym typeface="Wingdings" panose="05000000000000000000" pitchFamily="2" charset="2"/>
              </a:rPr>
              <a:t>：</a:t>
            </a:r>
            <a:endParaRPr lang="en-CA" altLang="en-US" sz="2000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en-US" altLang="en-US" sz="2000" dirty="0"/>
              <a:t>第一阶段：思维什么是十善业</a:t>
            </a:r>
            <a:r>
              <a:rPr lang="en-US" altLang="en-US" sz="2000" dirty="0" smtClean="0"/>
              <a:t>中的</a:t>
            </a:r>
            <a:r>
              <a:rPr lang="zh-CN" altLang="en-US" sz="2000" dirty="0" smtClean="0"/>
              <a:t>断除害心</a:t>
            </a:r>
            <a:r>
              <a:rPr lang="en-US" altLang="en-US" sz="2000" dirty="0" smtClean="0"/>
              <a:t>？什么是特殊善业的</a:t>
            </a:r>
            <a:r>
              <a:rPr lang="zh-CN" altLang="en-US" sz="2000" dirty="0" smtClean="0"/>
              <a:t>修饶益心</a:t>
            </a:r>
            <a:r>
              <a:rPr lang="en-US" altLang="en-US" sz="2000" dirty="0" smtClean="0"/>
              <a:t>？</a:t>
            </a:r>
            <a:r>
              <a:rPr lang="en-US" altLang="en-US" sz="2000" dirty="0"/>
              <a:t>结合自身，</a:t>
            </a:r>
            <a:r>
              <a:rPr lang="en-US" altLang="en-US" sz="2000" dirty="0" smtClean="0"/>
              <a:t>思维自己是否做过</a:t>
            </a:r>
            <a:r>
              <a:rPr lang="zh-CN" altLang="en-US" sz="2000" dirty="0" smtClean="0"/>
              <a:t>断除害心</a:t>
            </a:r>
            <a:r>
              <a:rPr lang="en-US" altLang="en-US" sz="2000" dirty="0" smtClean="0"/>
              <a:t>、</a:t>
            </a:r>
            <a:r>
              <a:rPr lang="zh-CN" altLang="en-US" sz="2000" dirty="0" smtClean="0"/>
              <a:t>修饶益慈悲心</a:t>
            </a:r>
            <a:r>
              <a:rPr lang="en-US" altLang="en-US" sz="2000" dirty="0" smtClean="0"/>
              <a:t>的善业</a:t>
            </a:r>
            <a:r>
              <a:rPr lang="en-US" altLang="en-US" sz="2000" dirty="0"/>
              <a:t>；</a:t>
            </a:r>
            <a:endParaRPr lang="en-CA" altLang="en-US" sz="2000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en-US" altLang="en-US" sz="2000" dirty="0"/>
              <a:t>第二阶段：</a:t>
            </a:r>
            <a:r>
              <a:rPr lang="en-US" altLang="en-US" sz="2000" dirty="0" smtClean="0"/>
              <a:t>思维</a:t>
            </a:r>
            <a:r>
              <a:rPr lang="zh-CN" altLang="en-US" sz="2000" dirty="0" smtClean="0"/>
              <a:t>断除害心</a:t>
            </a:r>
            <a:r>
              <a:rPr lang="en-US" altLang="en-US" sz="2000" dirty="0" smtClean="0"/>
              <a:t>、</a:t>
            </a:r>
            <a:r>
              <a:rPr lang="zh-CN" altLang="en-US" sz="2000" dirty="0" smtClean="0"/>
              <a:t>修饶益心</a:t>
            </a:r>
            <a:r>
              <a:rPr lang="en-US" altLang="en-US" sz="2000" dirty="0" smtClean="0"/>
              <a:t>的果报</a:t>
            </a:r>
            <a:r>
              <a:rPr lang="zh-CN" altLang="en-US" sz="2000" dirty="0" smtClean="0"/>
              <a:t>和功德</a:t>
            </a:r>
            <a:endParaRPr lang="en-CA" altLang="en-US" sz="2000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en-US" altLang="en-US" sz="2000" dirty="0"/>
              <a:t>第三阶段：结合自身，如果</a:t>
            </a:r>
            <a:r>
              <a:rPr lang="en-US" altLang="en-US" sz="2000" dirty="0" smtClean="0"/>
              <a:t>往昔有</a:t>
            </a:r>
            <a:r>
              <a:rPr lang="zh-CN" altLang="en-US" sz="2000" dirty="0" smtClean="0"/>
              <a:t>断除害心</a:t>
            </a:r>
            <a:r>
              <a:rPr lang="en-US" altLang="en-US" sz="2000" dirty="0" smtClean="0"/>
              <a:t>、</a:t>
            </a:r>
            <a:r>
              <a:rPr lang="zh-CN" altLang="en-US" sz="2000" dirty="0" smtClean="0"/>
              <a:t>修饶益慈悲心</a:t>
            </a:r>
            <a:r>
              <a:rPr lang="en-US" altLang="en-US" sz="2000" dirty="0" smtClean="0"/>
              <a:t>的</a:t>
            </a:r>
            <a:r>
              <a:rPr lang="en-US" altLang="en-US" sz="2000" dirty="0"/>
              <a:t>善行，那就继续做；如果没有，</a:t>
            </a:r>
            <a:r>
              <a:rPr lang="en-US" altLang="en-US" sz="2000" dirty="0" smtClean="0"/>
              <a:t>则应发誓</a:t>
            </a:r>
            <a:r>
              <a:rPr lang="zh-CN" altLang="en-US" sz="2000" dirty="0" smtClean="0"/>
              <a:t>断除害心</a:t>
            </a:r>
            <a:r>
              <a:rPr lang="en-US" altLang="en-US" sz="2000" dirty="0" smtClean="0"/>
              <a:t>、</a:t>
            </a:r>
            <a:r>
              <a:rPr lang="zh-CN" altLang="en-US" sz="2000" dirty="0" smtClean="0"/>
              <a:t>修饶益心</a:t>
            </a:r>
            <a:r>
              <a:rPr lang="en-US" altLang="en-US" sz="2000" dirty="0" smtClean="0"/>
              <a:t>。</a:t>
            </a:r>
            <a:endParaRPr lang="en-CA" altLang="en-US" sz="2000" dirty="0"/>
          </a:p>
          <a:p>
            <a:pPr>
              <a:buFont typeface="Wingdings" panose="05000000000000000000" pitchFamily="2" charset="2"/>
              <a:buChar char="§"/>
            </a:pPr>
            <a:r>
              <a:rPr lang="en-US" altLang="en-US" sz="2000" dirty="0"/>
              <a:t>两个结果</a:t>
            </a:r>
            <a:r>
              <a:rPr lang="en-US" altLang="en-US" sz="2000" dirty="0" smtClean="0"/>
              <a:t>：</a:t>
            </a:r>
            <a:endParaRPr lang="en-CA" altLang="en-US" sz="2000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en-US" altLang="en-US" sz="2000" dirty="0"/>
              <a:t>第一、坚定因果。有这样的善业，就会有这样的果报；</a:t>
            </a:r>
            <a:endParaRPr lang="en-CA" altLang="en-US" sz="2000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en-US" altLang="en-US" sz="2000" dirty="0"/>
              <a:t>第二、自己是否有过这样的善业，如果没有，就一定要去做，哪怕是很微小的善业都不要忽略。</a:t>
            </a:r>
            <a:endParaRPr lang="en-CA" alt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第一阶段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>
          <a:xfrm>
            <a:off x="1563624" y="4514127"/>
            <a:ext cx="9070848" cy="625135"/>
          </a:xfrm>
        </p:spPr>
        <p:txBody>
          <a:bodyPr>
            <a:normAutofit/>
          </a:bodyPr>
          <a:lstStyle/>
          <a:p>
            <a:r>
              <a:rPr lang="en-US" altLang="en-US" sz="2400" dirty="0"/>
              <a:t>思维什么是十善业</a:t>
            </a:r>
            <a:r>
              <a:rPr lang="en-US" altLang="en-US" sz="2400" dirty="0" smtClean="0"/>
              <a:t>中的</a:t>
            </a:r>
            <a:r>
              <a:rPr lang="zh-CN" altLang="en-US" sz="2400" dirty="0" smtClean="0"/>
              <a:t>断除害心</a:t>
            </a:r>
            <a:r>
              <a:rPr lang="en-US" altLang="en-US" sz="2400" dirty="0" smtClean="0"/>
              <a:t>、</a:t>
            </a:r>
            <a:r>
              <a:rPr lang="zh-CN" altLang="en-US" sz="2400" dirty="0" smtClean="0"/>
              <a:t>修饶益、慈悲心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害心</a:t>
            </a:r>
            <a:r>
              <a:rPr lang="zh-CN" altLang="en-CA" dirty="0" smtClean="0"/>
              <a:t>的含义</a:t>
            </a:r>
            <a:endParaRPr lang="zh-CN" alt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2103120"/>
            <a:ext cx="10058400" cy="3149112"/>
          </a:xfrm>
        </p:spPr>
        <p:txBody>
          <a:bodyPr>
            <a:normAutofit/>
          </a:bodyPr>
          <a:lstStyle/>
          <a:p>
            <a:endParaRPr lang="en-US" altLang="zh-CN" sz="2400" dirty="0" smtClean="0"/>
          </a:p>
          <a:p>
            <a:r>
              <a:rPr lang="zh-CN" altLang="en-US" sz="2400" dirty="0"/>
              <a:t>对他人痛恨在心</a:t>
            </a:r>
            <a:r>
              <a:rPr lang="zh-CN" altLang="zh-CN" sz="2400" dirty="0"/>
              <a:t>、</a:t>
            </a:r>
            <a:r>
              <a:rPr lang="zh-CN" altLang="en-US" sz="2400" dirty="0"/>
              <a:t>满怀愤怒之情、暗自诅咒或对他人的不幸感到幸灾乐祸等，这些损恼心理都属于害心之列。</a:t>
            </a:r>
            <a:endParaRPr lang="en-CA" altLang="zh-CN" sz="2400" dirty="0"/>
          </a:p>
          <a:p>
            <a:endParaRPr lang="en-US" altLang="zh-CN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 dirty="0" smtClean="0"/>
              <a:t>害心的过患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altLang="zh-CN" sz="2400" dirty="0" smtClean="0"/>
          </a:p>
          <a:p>
            <a:r>
              <a:rPr lang="zh-CN" altLang="en-US" sz="2400" dirty="0" smtClean="0"/>
              <a:t>正所谓</a:t>
            </a:r>
            <a:r>
              <a:rPr lang="zh-CN" altLang="en-US" sz="2400" dirty="0"/>
              <a:t>“心善地道亦贤善</a:t>
            </a:r>
            <a:r>
              <a:rPr lang="en-US" altLang="zh-CN" sz="2400" dirty="0"/>
              <a:t>,</a:t>
            </a:r>
            <a:r>
              <a:rPr lang="zh-CN" altLang="en-US" sz="2400" dirty="0"/>
              <a:t>心恶地道亦恶劣”</a:t>
            </a:r>
            <a:r>
              <a:rPr lang="en-US" altLang="zh-CN" sz="2400" dirty="0"/>
              <a:t>,</a:t>
            </a:r>
            <a:r>
              <a:rPr lang="zh-CN" altLang="en-US" sz="2400" dirty="0"/>
              <a:t>好人和坏人的区别</a:t>
            </a:r>
            <a:r>
              <a:rPr lang="en-US" altLang="zh-CN" sz="2400" dirty="0"/>
              <a:t>,</a:t>
            </a:r>
            <a:r>
              <a:rPr lang="zh-CN" altLang="en-US" sz="2400" dirty="0"/>
              <a:t>是以心好、心坏来分的</a:t>
            </a:r>
            <a:r>
              <a:rPr lang="en-US" altLang="zh-CN" sz="2400" dirty="0"/>
              <a:t>,</a:t>
            </a:r>
            <a:r>
              <a:rPr lang="zh-CN" altLang="en-US" sz="2400" dirty="0"/>
              <a:t>而不是因为皮肤好、很有钱、口才棒</a:t>
            </a:r>
            <a:r>
              <a:rPr lang="en-US" altLang="zh-CN" sz="2400" dirty="0"/>
              <a:t>,</a:t>
            </a:r>
            <a:r>
              <a:rPr lang="zh-CN" altLang="en-US" sz="2400" dirty="0"/>
              <a:t>就被划入好人的行列中。假如一个人常怀有嗔恨心</a:t>
            </a:r>
            <a:r>
              <a:rPr lang="en-US" altLang="zh-CN" sz="2400" dirty="0"/>
              <a:t>,</a:t>
            </a:r>
            <a:r>
              <a:rPr lang="zh-CN" altLang="en-US" sz="2400" dirty="0"/>
              <a:t>在这种心态的驱使下</a:t>
            </a:r>
            <a:r>
              <a:rPr lang="en-US" altLang="zh-CN" sz="2400" dirty="0"/>
              <a:t>,</a:t>
            </a:r>
            <a:r>
              <a:rPr lang="zh-CN" altLang="en-US" sz="2400" dirty="0"/>
              <a:t>所做的事情肯定不如法</a:t>
            </a:r>
            <a:r>
              <a:rPr lang="en-US" altLang="zh-CN" sz="2400" dirty="0"/>
              <a:t>,</a:t>
            </a:r>
            <a:r>
              <a:rPr lang="zh-CN" altLang="en-US" sz="2400" dirty="0"/>
              <a:t>甚至还会特别过分、令人发指。这样的人</a:t>
            </a:r>
            <a:r>
              <a:rPr lang="en-US" altLang="zh-CN" sz="2400" dirty="0"/>
              <a:t>,</a:t>
            </a:r>
            <a:r>
              <a:rPr lang="zh-CN" altLang="en-US" sz="2400" dirty="0"/>
              <a:t>会让周围千千万万的人受到不同程度的伤害</a:t>
            </a:r>
            <a:r>
              <a:rPr lang="en-US" altLang="zh-CN" sz="2400" dirty="0"/>
              <a:t>,</a:t>
            </a:r>
            <a:r>
              <a:rPr lang="zh-CN" altLang="en-US" sz="2400" dirty="0"/>
              <a:t>而且在毁坏他人的同时</a:t>
            </a:r>
            <a:r>
              <a:rPr lang="en-US" altLang="zh-CN" sz="2400" dirty="0"/>
              <a:t>,</a:t>
            </a:r>
            <a:r>
              <a:rPr lang="zh-CN" altLang="en-US" sz="2400" dirty="0"/>
              <a:t>也将毁坏自己。甚至</a:t>
            </a:r>
            <a:r>
              <a:rPr lang="en-US" altLang="zh-CN" sz="2400" dirty="0"/>
              <a:t>,</a:t>
            </a:r>
            <a:r>
              <a:rPr lang="zh-CN" altLang="en-US" sz="2400" dirty="0"/>
              <a:t>有时候还没有害得了别人</a:t>
            </a:r>
            <a:r>
              <a:rPr lang="en-US" altLang="zh-CN" sz="2400" dirty="0"/>
              <a:t>,</a:t>
            </a:r>
            <a:r>
              <a:rPr lang="zh-CN" altLang="en-US" sz="2400" dirty="0"/>
              <a:t>反而先害了自己。</a:t>
            </a:r>
            <a:endParaRPr kumimoji="1" lang="zh-CN" altLang="en-US" sz="2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 dirty="0"/>
              <a:t>害心的过患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kumimoji="1" lang="en-US" altLang="zh-CN" dirty="0" smtClean="0"/>
          </a:p>
          <a:p>
            <a:r>
              <a:rPr lang="zh-CN" altLang="en-US" sz="2400" dirty="0"/>
              <a:t>六祖在</a:t>
            </a:r>
            <a:r>
              <a:rPr lang="en-US" altLang="zh-CN" sz="2400" dirty="0"/>
              <a:t>《</a:t>
            </a:r>
            <a:r>
              <a:rPr lang="zh-CN" altLang="en-US" sz="2400" dirty="0"/>
              <a:t>坛经</a:t>
            </a:r>
            <a:r>
              <a:rPr lang="en-US" altLang="zh-CN" sz="2400" dirty="0"/>
              <a:t>》</a:t>
            </a:r>
            <a:r>
              <a:rPr lang="zh-CN" altLang="en-US" sz="2400" dirty="0"/>
              <a:t>中说过</a:t>
            </a:r>
            <a:r>
              <a:rPr lang="en-US" altLang="zh-CN" sz="2400" dirty="0"/>
              <a:t>:“</a:t>
            </a:r>
            <a:r>
              <a:rPr lang="zh-CN" altLang="en-US" sz="2400" dirty="0"/>
              <a:t>心中但无不善</a:t>
            </a:r>
            <a:r>
              <a:rPr lang="en-US" altLang="zh-CN" sz="2400" dirty="0"/>
              <a:t>,</a:t>
            </a:r>
            <a:r>
              <a:rPr lang="zh-CN" altLang="en-US" sz="2400" dirty="0"/>
              <a:t>西方去此不遥。若怀不善之心</a:t>
            </a:r>
            <a:r>
              <a:rPr lang="en-US" altLang="zh-CN" sz="2400" dirty="0" smtClean="0"/>
              <a:t>, </a:t>
            </a:r>
            <a:r>
              <a:rPr lang="zh-CN" altLang="en-US" sz="2400" dirty="0" smtClean="0"/>
              <a:t>念佛往生难</a:t>
            </a:r>
            <a:r>
              <a:rPr lang="zh-CN" altLang="en-US" sz="2400" dirty="0"/>
              <a:t>到。”倘若你没有不善心</a:t>
            </a:r>
            <a:r>
              <a:rPr lang="en-US" altLang="zh-CN" sz="2400" dirty="0" smtClean="0"/>
              <a:t>, </a:t>
            </a:r>
            <a:r>
              <a:rPr lang="zh-CN" altLang="en-US" sz="2400" dirty="0" smtClean="0"/>
              <a:t>内心清净</a:t>
            </a:r>
            <a:r>
              <a:rPr lang="zh-CN" altLang="en-US" sz="2400" dirty="0"/>
              <a:t>、善良</a:t>
            </a:r>
            <a:r>
              <a:rPr lang="en-US" altLang="zh-CN" sz="2400" dirty="0"/>
              <a:t>,</a:t>
            </a:r>
            <a:r>
              <a:rPr lang="zh-CN" altLang="en-US" sz="2400" dirty="0"/>
              <a:t>往生极乐世界则指日可待</a:t>
            </a:r>
            <a:r>
              <a:rPr lang="en-US" altLang="zh-CN" sz="2400" dirty="0"/>
              <a:t>;</a:t>
            </a:r>
            <a:r>
              <a:rPr lang="zh-CN" altLang="en-US" sz="2400" dirty="0"/>
              <a:t>但若对同行道友、身边的人</a:t>
            </a:r>
            <a:r>
              <a:rPr lang="en-US" altLang="zh-CN" sz="2400" dirty="0" smtClean="0"/>
              <a:t>, </a:t>
            </a:r>
            <a:r>
              <a:rPr lang="zh-CN" altLang="en-US" sz="2400" dirty="0" smtClean="0"/>
              <a:t>带有毒蛇般</a:t>
            </a:r>
            <a:r>
              <a:rPr lang="zh-CN" altLang="en-US" sz="2400" dirty="0"/>
              <a:t>的害心</a:t>
            </a:r>
            <a:r>
              <a:rPr lang="en-US" altLang="zh-CN" sz="2400" dirty="0" smtClean="0"/>
              <a:t>, </a:t>
            </a:r>
            <a:r>
              <a:rPr lang="zh-CN" altLang="en-US" sz="2400" dirty="0" smtClean="0"/>
              <a:t>今天跟这个吵架</a:t>
            </a:r>
            <a:r>
              <a:rPr lang="en-US" altLang="zh-CN" sz="2400" dirty="0" smtClean="0"/>
              <a:t>, </a:t>
            </a:r>
            <a:r>
              <a:rPr lang="zh-CN" altLang="en-US" sz="2400" dirty="0" smtClean="0"/>
              <a:t>明天跟那个吵架</a:t>
            </a:r>
            <a:r>
              <a:rPr lang="en-US" altLang="zh-CN" sz="2400" dirty="0" smtClean="0"/>
              <a:t>, </a:t>
            </a:r>
            <a:r>
              <a:rPr lang="zh-CN" altLang="en-US" sz="2400" dirty="0" smtClean="0"/>
              <a:t>那不要说</a:t>
            </a:r>
            <a:r>
              <a:rPr lang="zh-CN" altLang="en-US" sz="2400" dirty="0"/>
              <a:t>往生</a:t>
            </a:r>
            <a:r>
              <a:rPr lang="en-US" altLang="zh-CN" sz="2400" dirty="0" smtClean="0"/>
              <a:t>, </a:t>
            </a:r>
            <a:r>
              <a:rPr lang="zh-CN" altLang="en-US" sz="2400" dirty="0" smtClean="0"/>
              <a:t>就连</a:t>
            </a:r>
            <a:r>
              <a:rPr lang="zh-CN" altLang="en-US" sz="2400" dirty="0"/>
              <a:t>今生中大家看到你</a:t>
            </a:r>
            <a:r>
              <a:rPr lang="en-US" altLang="zh-CN" sz="2400" dirty="0" smtClean="0"/>
              <a:t>, </a:t>
            </a:r>
            <a:r>
              <a:rPr lang="zh-CN" altLang="en-US" sz="2400" dirty="0" smtClean="0"/>
              <a:t>也会唯恐避之不及</a:t>
            </a:r>
            <a:r>
              <a:rPr lang="zh-CN" altLang="en-US" sz="2400" dirty="0"/>
              <a:t>。</a:t>
            </a:r>
            <a:endParaRPr kumimoji="1" lang="zh-CN" altLang="en-US" sz="2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 dirty="0"/>
              <a:t>害心的过患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kumimoji="1" lang="en-US" altLang="zh-CN" dirty="0" smtClean="0"/>
          </a:p>
          <a:p>
            <a:r>
              <a:rPr lang="zh-CN" altLang="en-US" sz="2400" dirty="0"/>
              <a:t>麦彭仁波切说</a:t>
            </a:r>
            <a:r>
              <a:rPr lang="en-US" altLang="zh-CN" sz="2400" dirty="0"/>
              <a:t>:“</a:t>
            </a:r>
            <a:r>
              <a:rPr lang="zh-CN" altLang="en-US" sz="2400" dirty="0"/>
              <a:t>害心后世常受苦</a:t>
            </a:r>
            <a:r>
              <a:rPr lang="en-US" altLang="zh-CN" sz="2400" dirty="0" smtClean="0"/>
              <a:t>, </a:t>
            </a:r>
            <a:r>
              <a:rPr lang="zh-CN" altLang="en-US" sz="2400" dirty="0" smtClean="0"/>
              <a:t>无缘无故遭</a:t>
            </a:r>
            <a:r>
              <a:rPr lang="zh-CN" altLang="en-US" sz="2400" dirty="0"/>
              <a:t>他害。”如果你无缘无故遭到诽谤、损恼</a:t>
            </a:r>
            <a:r>
              <a:rPr lang="en-US" altLang="zh-CN" sz="2400" dirty="0"/>
              <a:t>,</a:t>
            </a:r>
            <a:r>
              <a:rPr lang="zh-CN" altLang="en-US" sz="2400" dirty="0"/>
              <a:t>那很可能是往昔生害心的果报。</a:t>
            </a:r>
            <a:r>
              <a:rPr lang="en-US" altLang="zh-CN" sz="2400" dirty="0"/>
              <a:t>《</a:t>
            </a:r>
            <a:r>
              <a:rPr lang="zh-CN" altLang="en-US" sz="2400" dirty="0"/>
              <a:t>诸法集要经</a:t>
            </a:r>
            <a:r>
              <a:rPr lang="en-US" altLang="zh-CN" sz="2400" dirty="0"/>
              <a:t>》</a:t>
            </a:r>
            <a:r>
              <a:rPr lang="zh-CN" altLang="en-US" sz="2400" dirty="0"/>
              <a:t>亦云</a:t>
            </a:r>
            <a:r>
              <a:rPr lang="en-US" altLang="zh-CN" sz="2400" dirty="0"/>
              <a:t>:“</a:t>
            </a:r>
            <a:r>
              <a:rPr lang="zh-CN" altLang="en-US" sz="2400" dirty="0"/>
              <a:t>由心乐损害</a:t>
            </a:r>
            <a:r>
              <a:rPr lang="en-US" altLang="zh-CN" sz="2400" dirty="0"/>
              <a:t>,</a:t>
            </a:r>
            <a:r>
              <a:rPr lang="zh-CN" altLang="en-US" sz="2400" dirty="0"/>
              <a:t>人神咸不护。”一个喜欢损害别人的人</a:t>
            </a:r>
            <a:r>
              <a:rPr lang="en-US" altLang="zh-CN" sz="2400" dirty="0" smtClean="0"/>
              <a:t>, </a:t>
            </a:r>
            <a:r>
              <a:rPr lang="zh-CN" altLang="en-US" sz="2400" dirty="0" smtClean="0"/>
              <a:t>护法</a:t>
            </a:r>
            <a:r>
              <a:rPr lang="zh-CN" altLang="en-US" sz="2400" dirty="0"/>
              <a:t>天神都不会护持</a:t>
            </a:r>
            <a:r>
              <a:rPr lang="en-US" altLang="zh-CN" sz="2400" dirty="0" smtClean="0"/>
              <a:t>, </a:t>
            </a:r>
            <a:r>
              <a:rPr lang="zh-CN" altLang="en-US" sz="2400" dirty="0" smtClean="0"/>
              <a:t>还会</a:t>
            </a:r>
            <a:r>
              <a:rPr lang="zh-CN" altLang="en-US" sz="2400" dirty="0"/>
              <a:t>招来人与非人的种种危害。所以</a:t>
            </a:r>
            <a:r>
              <a:rPr lang="en-US" altLang="zh-CN" sz="2400" dirty="0"/>
              <a:t>,</a:t>
            </a:r>
            <a:r>
              <a:rPr lang="zh-CN" altLang="en-US" sz="2400" dirty="0"/>
              <a:t>世间上特别痛苦、遭受打击的人</a:t>
            </a:r>
            <a:r>
              <a:rPr lang="en-US" altLang="zh-CN" sz="2400" dirty="0" smtClean="0"/>
              <a:t>, </a:t>
            </a:r>
            <a:r>
              <a:rPr lang="zh-CN" altLang="en-US" sz="2400" dirty="0" smtClean="0"/>
              <a:t>往往也跟</a:t>
            </a:r>
            <a:r>
              <a:rPr lang="zh-CN" altLang="en-US" sz="2400" dirty="0"/>
              <a:t>其前世或今生的业力有关。</a:t>
            </a:r>
            <a:endParaRPr kumimoji="1" lang="zh-CN" altLang="en-US" sz="2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 dirty="0"/>
              <a:t>害心的过患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kumimoji="1" lang="en-US" altLang="zh-CN" dirty="0" smtClean="0"/>
          </a:p>
          <a:p>
            <a:r>
              <a:rPr lang="zh-CN" altLang="en-US" sz="2400" dirty="0"/>
              <a:t>凡是喜欢起嗔心、常常起嗔心的人，集得重了就会堕入地狱、畜生、饿鬼里。如果转生为人，也会生在边地下贱处、常常有暴乱恐怖刀兵战乱的地方、魂神惊惧惶恐的地方，或者生在高山危岩，容易堕落的悬崖边，心不曾安稳自在，而且常常被人诽谤，常常得到这样的恶劣果报。</a:t>
            </a:r>
            <a:endParaRPr kumimoji="1" lang="zh-CN" altLang="en-US" sz="2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第二阶段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altLang="en-US" sz="2400" dirty="0" smtClean="0"/>
              <a:t>思维</a:t>
            </a:r>
            <a:r>
              <a:rPr lang="zh-CN" altLang="en-US" sz="2400" dirty="0" smtClean="0"/>
              <a:t>断除害心、修饶益心的</a:t>
            </a:r>
            <a:r>
              <a:rPr lang="en-US" altLang="en-US" sz="2400" dirty="0" smtClean="0"/>
              <a:t>果报功德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en-US" dirty="0" smtClean="0"/>
              <a:t>十善业之</a:t>
            </a:r>
            <a:r>
              <a:rPr lang="zh-CN" altLang="en-US" dirty="0" smtClean="0"/>
              <a:t>无害心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46834" y="4317358"/>
            <a:ext cx="9294472" cy="1122743"/>
          </a:xfrm>
        </p:spPr>
        <p:txBody>
          <a:bodyPr>
            <a:normAutofit/>
          </a:bodyPr>
          <a:lstStyle/>
          <a:p>
            <a:endParaRPr lang="en-CA" altLang="en-US" dirty="0"/>
          </a:p>
          <a:p>
            <a:r>
              <a:rPr lang="en-US" altLang="en-US" sz="2200" dirty="0"/>
              <a:t>慧灯禅修二班</a:t>
            </a:r>
            <a:endParaRPr lang="en-CA" altLang="en-US" sz="2200" dirty="0"/>
          </a:p>
          <a:p>
            <a:r>
              <a:rPr lang="en-US" altLang="en-US" sz="2200" dirty="0" smtClean="0"/>
              <a:t>2018-0</a:t>
            </a:r>
            <a:r>
              <a:rPr lang="en-US" altLang="zh-CN" sz="2200" dirty="0" smtClean="0"/>
              <a:t>9-</a:t>
            </a:r>
            <a:r>
              <a:rPr lang="zh-CN" altLang="zh-CN" sz="2200" dirty="0" smtClean="0"/>
              <a:t>2</a:t>
            </a:r>
            <a:r>
              <a:rPr lang="en-US" altLang="zh-CN" sz="2200" dirty="0" smtClean="0"/>
              <a:t>1</a:t>
            </a:r>
            <a:endParaRPr lang="en-US" sz="2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914400"/>
            <a:ext cx="10058400" cy="810228"/>
          </a:xfrm>
        </p:spPr>
        <p:txBody>
          <a:bodyPr>
            <a:normAutofit/>
          </a:bodyPr>
          <a:lstStyle/>
          <a:p>
            <a:r>
              <a:rPr lang="zh-CN" altLang="en-US" sz="4400" dirty="0" smtClean="0"/>
              <a:t>断除害心</a:t>
            </a:r>
            <a:r>
              <a:rPr lang="en-US" altLang="en-US" sz="4400" dirty="0" smtClean="0"/>
              <a:t>的果报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2199190"/>
            <a:ext cx="10058400" cy="3835850"/>
          </a:xfrm>
        </p:spPr>
        <p:txBody>
          <a:bodyPr>
            <a:normAutofit/>
          </a:bodyPr>
          <a:lstStyle/>
          <a:p>
            <a:r>
              <a:rPr lang="en-US" altLang="en-US" sz="2400" dirty="0"/>
              <a:t>异熟果：转生在相应的三善趣中；</a:t>
            </a:r>
            <a:endParaRPr lang="en-CA" altLang="en-US" sz="2400" dirty="0"/>
          </a:p>
          <a:p>
            <a:r>
              <a:rPr lang="en-US" altLang="en-US" sz="2400" dirty="0"/>
              <a:t>感受等流果</a:t>
            </a:r>
            <a:r>
              <a:rPr lang="en-US" altLang="en-US" sz="2400" dirty="0" smtClean="0"/>
              <a:t>：远离损恼</a:t>
            </a:r>
            <a:r>
              <a:rPr lang="zh-CN" altLang="en-US" sz="2400" dirty="0" smtClean="0"/>
              <a:t>，平安喜乐；</a:t>
            </a:r>
            <a:endParaRPr lang="en-US" altLang="en-US" sz="2400" dirty="0" smtClean="0"/>
          </a:p>
          <a:p>
            <a:r>
              <a:rPr lang="en-US" altLang="en-US" sz="2400" dirty="0" smtClean="0"/>
              <a:t>同行等流果</a:t>
            </a:r>
            <a:r>
              <a:rPr lang="en-US" altLang="en-US" sz="2400" dirty="0"/>
              <a:t>：生生世</a:t>
            </a:r>
            <a:r>
              <a:rPr lang="en-US" altLang="en-US" sz="2400" dirty="0" smtClean="0"/>
              <a:t>世</a:t>
            </a:r>
            <a:r>
              <a:rPr lang="zh-CN" altLang="en-US" sz="2400" dirty="0" smtClean="0"/>
              <a:t>没有害心，</a:t>
            </a:r>
            <a:r>
              <a:rPr lang="en-US" altLang="en-US" sz="2400" dirty="0" smtClean="0"/>
              <a:t>善</a:t>
            </a:r>
            <a:r>
              <a:rPr lang="en-US" altLang="en-US" sz="2400" dirty="0"/>
              <a:t>举蒸蒸日上；</a:t>
            </a:r>
            <a:endParaRPr lang="en-CA" altLang="en-US" sz="2400" dirty="0"/>
          </a:p>
          <a:p>
            <a:r>
              <a:rPr lang="en-US" altLang="en-US" sz="2400" dirty="0"/>
              <a:t>增上果：成熟在外境上，</a:t>
            </a:r>
            <a:r>
              <a:rPr lang="en-US" altLang="en-US" sz="2400" dirty="0" smtClean="0"/>
              <a:t>与</a:t>
            </a:r>
            <a:r>
              <a:rPr lang="zh-CN" altLang="en-US" sz="2400" dirty="0" smtClean="0"/>
              <a:t>害心者</a:t>
            </a:r>
            <a:r>
              <a:rPr lang="en-US" altLang="en-US" sz="2400" dirty="0" smtClean="0"/>
              <a:t>的</a:t>
            </a:r>
            <a:r>
              <a:rPr lang="en-US" altLang="en-US" sz="2400" dirty="0"/>
              <a:t>果报恰恰相反，具足圆满的功德</a:t>
            </a:r>
            <a:r>
              <a:rPr lang="en-US" altLang="en-US" sz="2400" dirty="0" smtClean="0"/>
              <a:t>；</a:t>
            </a:r>
            <a:endParaRPr lang="en-US" altLang="en-US" sz="2400" dirty="0" smtClean="0"/>
          </a:p>
          <a:p>
            <a:r>
              <a:rPr lang="en-US" altLang="en-US" sz="2400" dirty="0" smtClean="0"/>
              <a:t>士用果</a:t>
            </a:r>
            <a:r>
              <a:rPr lang="en-US" altLang="en-US" sz="2400" dirty="0"/>
              <a:t>：所做的任何善业都会突飞猛进地增长，福德接连不断涌现。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dist"/>
            <a:r>
              <a:rPr lang="zh-CN" altLang="en-US" dirty="0"/>
              <a:t>断除害</a:t>
            </a:r>
            <a:r>
              <a:rPr lang="zh-CN" altLang="en-US" dirty="0" smtClean="0"/>
              <a:t>心</a:t>
            </a:r>
            <a:r>
              <a:rPr lang="en-US" altLang="en-US" dirty="0" smtClean="0"/>
              <a:t>的果报                </a:t>
            </a:r>
            <a:r>
              <a:rPr lang="en-US" altLang="zh-CN" sz="2700" b="1" dirty="0" smtClean="0"/>
              <a:t>《</a:t>
            </a:r>
            <a:r>
              <a:rPr lang="zh-CN" altLang="en-US" sz="2700" b="1" dirty="0"/>
              <a:t>正法念处经</a:t>
            </a:r>
            <a:r>
              <a:rPr lang="en-US" altLang="zh-CN" sz="2700" b="1" dirty="0" smtClean="0"/>
              <a:t>》</a:t>
            </a:r>
            <a:endParaRPr kumimoji="1" lang="zh-CN" altLang="en-US" sz="2700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zh-CN" altLang="en-US" sz="2400" b="1" dirty="0" smtClean="0"/>
              <a:t>现世果报：</a:t>
            </a:r>
            <a:endParaRPr lang="en-US" altLang="zh-CN" sz="2400" b="1" dirty="0" smtClean="0"/>
          </a:p>
          <a:p>
            <a:pPr marL="0" indent="0">
              <a:buNone/>
            </a:pPr>
            <a:r>
              <a:rPr lang="en-US" altLang="zh-CN" sz="2400" dirty="0" smtClean="0"/>
              <a:t>       </a:t>
            </a:r>
            <a:r>
              <a:rPr lang="zh-CN" altLang="en-US" sz="2000" dirty="0" smtClean="0"/>
              <a:t>以见闻而</a:t>
            </a:r>
            <a:r>
              <a:rPr lang="zh-CN" altLang="en-US" sz="2000" dirty="0"/>
              <a:t>了知或者在天眼境界中见到，那些远离嗔恚的人，在现世就能得到很好的果报。他会得到丰裕的财富，成为大富贵者。他被一切人爱念，人们都很珍惜爱怜他。即使把他放在第一险隘怖畏危难的地方，也没有机会能伤害到他。他远离各种怖畏威胁，譬如国王的怖畏、盗贼的怖畏、堕险崖的怖畏、水灾的怖畏、火灾的怖畏、谄曲等的怖畏。无量种种怖畏，险隘地方等的怖畏威胁通通远离。离嗔就不会身处怖畏之地，所生一切处都感觉安然平顺，这也就是所谓的“仁者无敌”。如果有各种外内灾害威胁，时时感觉处在恐怖中，那应该知道，这都是常常起嗔恚，起伤害他人的心所召感的。</a:t>
            </a:r>
            <a:endParaRPr kumimoji="1" lang="zh-CN" altLang="en-US" sz="2000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断除害心</a:t>
            </a:r>
            <a:r>
              <a:rPr lang="en-US" altLang="en-US" dirty="0"/>
              <a:t>的果报                </a:t>
            </a:r>
            <a:r>
              <a:rPr lang="en-US" altLang="zh-CN" sz="2700" b="1" dirty="0"/>
              <a:t>《</a:t>
            </a:r>
            <a:r>
              <a:rPr lang="zh-CN" altLang="en-US" sz="2700" b="1" dirty="0"/>
              <a:t>正法念处经</a:t>
            </a:r>
            <a:r>
              <a:rPr lang="en-US" altLang="zh-CN" sz="2700" b="1" dirty="0"/>
              <a:t>》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sz="2400" dirty="0"/>
              <a:t>凡是善念发出的都会得到善意的回应。由于修行人远离嗔恚，</a:t>
            </a:r>
            <a:r>
              <a:rPr lang="zh-CN" altLang="en-US" sz="2400" dirty="0" smtClean="0"/>
              <a:t>对一切人修慈悲心</a:t>
            </a:r>
            <a:r>
              <a:rPr lang="zh-CN" altLang="en-US" sz="2400" dirty="0"/>
              <a:t>，结果一切世人都第一爱念他，心里总想着他的好</a:t>
            </a:r>
            <a:r>
              <a:rPr lang="zh-CN" altLang="en-US" sz="2400" dirty="0" smtClean="0"/>
              <a:t>。这就是领受等流果同类</a:t>
            </a:r>
            <a:r>
              <a:rPr lang="zh-CN" altLang="en-US" sz="2400" dirty="0"/>
              <a:t>的反应。所谓“爱人者，人恒爱之；敬人者，人恒敬之。”甚至一切恶人也会对他生爱念之心，而一切善人就像对待自己的孩子、兄弟那样，极其殷切爱念观照他。</a:t>
            </a:r>
            <a:endParaRPr lang="zh-CN" altLang="en-US" sz="2400" dirty="0"/>
          </a:p>
          <a:p>
            <a:br>
              <a:rPr lang="zh-CN" altLang="en-US" dirty="0"/>
            </a:br>
            <a:endParaRPr lang="zh-CN" altLang="en-US" dirty="0"/>
          </a:p>
          <a:p>
            <a:endParaRPr kumimoji="1" lang="zh-CN" altLang="en-US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断除害心</a:t>
            </a:r>
            <a:r>
              <a:rPr lang="en-US" altLang="en-US" dirty="0"/>
              <a:t>的果报                </a:t>
            </a:r>
            <a:r>
              <a:rPr lang="en-US" altLang="zh-CN" sz="2700" b="1" dirty="0"/>
              <a:t>《</a:t>
            </a:r>
            <a:r>
              <a:rPr lang="zh-CN" altLang="en-US" sz="2700" b="1" dirty="0"/>
              <a:t>正法念处经</a:t>
            </a:r>
            <a:r>
              <a:rPr lang="en-US" altLang="zh-CN" sz="2700" b="1" dirty="0"/>
              <a:t>》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CN" altLang="en-US" sz="2400" b="1" dirty="0" smtClean="0"/>
              <a:t>来世果报</a:t>
            </a:r>
            <a:r>
              <a:rPr lang="zh-CN" altLang="en-US" sz="2400" dirty="0" smtClean="0"/>
              <a:t>：</a:t>
            </a:r>
            <a:endParaRPr lang="en-US" altLang="zh-CN" sz="2400" dirty="0" smtClean="0"/>
          </a:p>
          <a:p>
            <a:r>
              <a:rPr lang="zh-CN" altLang="en-US" sz="2400" dirty="0" smtClean="0"/>
              <a:t>无嗔</a:t>
            </a:r>
            <a:r>
              <a:rPr lang="zh-CN" altLang="en-US" sz="2400" dirty="0"/>
              <a:t>的人身坏命终会生在善道天界中，得到广大神通和殊胜微妙的天身。周围环境常常都是可爱的，一切微妙的色声香味触五欲，他都能随心所欲地受用。他拥有令人欢喜的花园，绿意盎然的胜妙树林，有众宝间饰的豪车。在那广大的森林中，被天上的婇女们所围绕，这样的安乐景象，其余一切天人都不能发起。如果有人以身口意威胁，使他恐惧害怕，那么成百上千的天子都会以怜愍的心来亲近、爱念、观照他，帝释天王也会对他特别怜愍照顾。当天人和阿修罗斗争打仗时，他不会怯弱害怕，心里没有恐怖和畏惧。</a:t>
            </a:r>
            <a:endParaRPr kumimoji="1" lang="zh-CN" altLang="en-US" sz="2400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断除害心</a:t>
            </a:r>
            <a:r>
              <a:rPr lang="en-US" altLang="en-US" dirty="0"/>
              <a:t>的果报                </a:t>
            </a:r>
            <a:r>
              <a:rPr lang="en-US" altLang="zh-CN" sz="2700" b="1" dirty="0"/>
              <a:t>《</a:t>
            </a:r>
            <a:r>
              <a:rPr lang="zh-CN" altLang="en-US" sz="2700" b="1" dirty="0"/>
              <a:t>正法念处经</a:t>
            </a:r>
            <a:r>
              <a:rPr lang="en-US" altLang="zh-CN" sz="2700" b="1" dirty="0"/>
              <a:t>》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kumimoji="1" lang="en-US" altLang="zh-CN" dirty="0" smtClean="0"/>
          </a:p>
          <a:p>
            <a:r>
              <a:rPr lang="zh-CN" altLang="en-US" sz="2400" dirty="0"/>
              <a:t>如果他愿意出离，想摆脱烦恼诸垢的染著，想得出世间的道果，那么当他从那样的天界退生到人中，就会成为转轮王。这样往返经无量生世都成为王者，统御四天下而且具足七宝。</a:t>
            </a:r>
            <a:endParaRPr kumimoji="1" lang="zh-CN" altLang="en-US" sz="2400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66800" y="642595"/>
            <a:ext cx="10058400" cy="1011132"/>
          </a:xfrm>
        </p:spPr>
        <p:txBody>
          <a:bodyPr>
            <a:normAutofit/>
          </a:bodyPr>
          <a:lstStyle/>
          <a:p>
            <a:pPr algn="r"/>
            <a:r>
              <a:rPr lang="zh-CN" altLang="en-US" sz="3200" b="1" dirty="0" smtClean="0"/>
              <a:t>明离嗔恚的功德</a:t>
            </a:r>
            <a:r>
              <a:rPr lang="en-US" altLang="zh-CN" sz="3200" b="1" dirty="0" smtClean="0"/>
              <a:t>                </a:t>
            </a:r>
            <a:r>
              <a:rPr lang="en-US" altLang="zh-CN" sz="2400" dirty="0" smtClean="0"/>
              <a:t>《</a:t>
            </a:r>
            <a:r>
              <a:rPr lang="zh-CN" altLang="en-US" sz="2400" dirty="0"/>
              <a:t>佛说十善业道经</a:t>
            </a:r>
            <a:r>
              <a:rPr lang="en-US" altLang="zh-CN" sz="2400" dirty="0"/>
              <a:t>》</a:t>
            </a:r>
            <a:br>
              <a:rPr lang="en-US" altLang="zh-CN" sz="2400" dirty="0"/>
            </a:br>
            <a:endParaRPr kumimoji="1" lang="zh-CN" altLang="en-US" sz="2400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66800" y="1455279"/>
            <a:ext cx="10058400" cy="4579761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zh-CN" altLang="en-US" sz="2000" dirty="0" smtClean="0"/>
              <a:t>复次，龙王！若离</a:t>
            </a:r>
            <a:r>
              <a:rPr lang="zh-CN" altLang="en-US" sz="2000" dirty="0"/>
              <a:t>瞋恚，即得八种喜悦</a:t>
            </a:r>
            <a:r>
              <a:rPr lang="zh-CN" altLang="en-US" sz="2000" dirty="0" smtClean="0"/>
              <a:t>心法。</a:t>
            </a:r>
            <a:endParaRPr lang="en-US" altLang="zh-CN" sz="2000" dirty="0"/>
          </a:p>
          <a:p>
            <a:pPr marL="0" indent="0">
              <a:buNone/>
            </a:pPr>
            <a:r>
              <a:rPr lang="zh-CN" altLang="en-US" sz="2000" dirty="0" smtClean="0"/>
              <a:t>一</a:t>
            </a:r>
            <a:r>
              <a:rPr lang="zh-CN" altLang="en-US" sz="2000" dirty="0"/>
              <a:t>、无损恼心</a:t>
            </a:r>
            <a:r>
              <a:rPr lang="zh-CN" altLang="en-US" sz="2000" dirty="0" smtClean="0"/>
              <a:t>；</a:t>
            </a:r>
            <a:endParaRPr lang="en-US" altLang="zh-CN" sz="2000" dirty="0" smtClean="0"/>
          </a:p>
          <a:p>
            <a:pPr marL="0" indent="0">
              <a:buNone/>
            </a:pPr>
            <a:r>
              <a:rPr lang="zh-CN" altLang="en-US" sz="2000" dirty="0" smtClean="0"/>
              <a:t>二</a:t>
            </a:r>
            <a:r>
              <a:rPr lang="zh-CN" altLang="en-US" sz="2000" dirty="0"/>
              <a:t>、无瞋恚心</a:t>
            </a:r>
            <a:r>
              <a:rPr lang="zh-CN" altLang="en-US" sz="2000" dirty="0" smtClean="0"/>
              <a:t>；</a:t>
            </a:r>
            <a:endParaRPr lang="en-US" altLang="zh-CN" sz="2000" dirty="0" smtClean="0"/>
          </a:p>
          <a:p>
            <a:pPr marL="0" indent="0">
              <a:buNone/>
            </a:pPr>
            <a:r>
              <a:rPr lang="zh-CN" altLang="en-US" sz="2000" dirty="0" smtClean="0"/>
              <a:t>三 </a:t>
            </a:r>
            <a:r>
              <a:rPr lang="zh-CN" altLang="en-US" sz="2000" dirty="0"/>
              <a:t>、</a:t>
            </a:r>
            <a:r>
              <a:rPr lang="zh-CN" altLang="en-US" sz="2000" dirty="0" smtClean="0"/>
              <a:t>无诤讼</a:t>
            </a:r>
            <a:r>
              <a:rPr lang="zh-CN" altLang="en-US" sz="2000" dirty="0"/>
              <a:t>心</a:t>
            </a:r>
            <a:r>
              <a:rPr lang="zh-CN" altLang="en-US" sz="2000" dirty="0" smtClean="0"/>
              <a:t>；</a:t>
            </a:r>
            <a:endParaRPr lang="en-US" altLang="zh-CN" sz="2000" dirty="0" smtClean="0"/>
          </a:p>
          <a:p>
            <a:pPr marL="0" indent="0">
              <a:buNone/>
            </a:pPr>
            <a:r>
              <a:rPr lang="zh-CN" altLang="en-US" sz="2000" dirty="0" smtClean="0"/>
              <a:t>四</a:t>
            </a:r>
            <a:r>
              <a:rPr lang="zh-CN" altLang="en-US" sz="2000" dirty="0"/>
              <a:t>、柔和质直心</a:t>
            </a:r>
            <a:r>
              <a:rPr lang="zh-CN" altLang="en-US" sz="2000" dirty="0" smtClean="0"/>
              <a:t>；</a:t>
            </a:r>
            <a:endParaRPr lang="en-US" altLang="zh-CN" sz="2000" dirty="0" smtClean="0"/>
          </a:p>
          <a:p>
            <a:pPr marL="0" indent="0">
              <a:buNone/>
            </a:pPr>
            <a:r>
              <a:rPr lang="zh-CN" altLang="en-US" sz="2000" dirty="0" smtClean="0"/>
              <a:t>五</a:t>
            </a:r>
            <a:r>
              <a:rPr lang="zh-CN" altLang="en-US" sz="2000" dirty="0"/>
              <a:t>、得圣者慈心</a:t>
            </a:r>
            <a:r>
              <a:rPr lang="zh-CN" altLang="en-US" sz="2000" dirty="0" smtClean="0"/>
              <a:t>；</a:t>
            </a:r>
            <a:endParaRPr lang="en-US" altLang="zh-CN" sz="2000" dirty="0" smtClean="0"/>
          </a:p>
          <a:p>
            <a:pPr marL="0" indent="0">
              <a:buNone/>
            </a:pPr>
            <a:r>
              <a:rPr lang="zh-CN" altLang="en-US" sz="2000" dirty="0" smtClean="0"/>
              <a:t>六</a:t>
            </a:r>
            <a:r>
              <a:rPr lang="zh-CN" altLang="en-US" sz="2000" dirty="0"/>
              <a:t>、常作利益安众生心</a:t>
            </a:r>
            <a:r>
              <a:rPr lang="zh-CN" altLang="en-US" sz="2000" dirty="0" smtClean="0"/>
              <a:t>；</a:t>
            </a:r>
            <a:endParaRPr lang="en-US" altLang="zh-CN" sz="2000" dirty="0" smtClean="0"/>
          </a:p>
          <a:p>
            <a:pPr marL="0" indent="0">
              <a:buNone/>
            </a:pPr>
            <a:r>
              <a:rPr lang="zh-CN" altLang="en-US" sz="2000" dirty="0" smtClean="0"/>
              <a:t>七</a:t>
            </a:r>
            <a:r>
              <a:rPr lang="zh-CN" altLang="en-US" sz="2000" dirty="0"/>
              <a:t>、身相端严， 众共尊敬</a:t>
            </a:r>
            <a:r>
              <a:rPr lang="zh-CN" altLang="en-US" sz="2000" dirty="0" smtClean="0"/>
              <a:t>；</a:t>
            </a:r>
            <a:endParaRPr lang="en-US" altLang="zh-CN" sz="2000" dirty="0" smtClean="0"/>
          </a:p>
          <a:p>
            <a:pPr marL="0" indent="0">
              <a:buNone/>
            </a:pPr>
            <a:r>
              <a:rPr lang="zh-CN" altLang="en-US" sz="2000" dirty="0" smtClean="0"/>
              <a:t>八</a:t>
            </a:r>
            <a:r>
              <a:rPr lang="zh-CN" altLang="en-US" sz="2000" dirty="0"/>
              <a:t>、以和忍故，速生梵世</a:t>
            </a:r>
            <a:r>
              <a:rPr lang="zh-CN" altLang="en-US" sz="2000" dirty="0" smtClean="0"/>
              <a:t>；</a:t>
            </a:r>
            <a:endParaRPr lang="en-US" altLang="zh-CN" sz="2000" dirty="0"/>
          </a:p>
          <a:p>
            <a:r>
              <a:rPr lang="zh-CN" altLang="en-US" sz="2000" dirty="0" smtClean="0"/>
              <a:t>若能回向阿耨多罗三藐三</a:t>
            </a:r>
            <a:r>
              <a:rPr lang="zh-CN" altLang="en-US" sz="2000" dirty="0"/>
              <a:t>菩提者，</a:t>
            </a:r>
            <a:r>
              <a:rPr lang="zh-CN" altLang="en-US" sz="2000" dirty="0" smtClean="0"/>
              <a:t>后成佛时</a:t>
            </a:r>
            <a:r>
              <a:rPr lang="zh-CN" altLang="en-US" sz="2000" dirty="0"/>
              <a:t>，得无碍心，观者无厌。</a:t>
            </a:r>
            <a:br>
              <a:rPr lang="zh-CN" altLang="en-US" sz="2000" dirty="0"/>
            </a:br>
            <a:endParaRPr kumimoji="1" lang="zh-CN" altLang="en-US" sz="2000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dist"/>
            <a:r>
              <a:rPr lang="zh-CN" altLang="en-US" sz="3600" b="1" dirty="0"/>
              <a:t>明离嗔恚的功德</a:t>
            </a:r>
            <a:r>
              <a:rPr lang="en-US" altLang="zh-CN" sz="3600" b="1" dirty="0"/>
              <a:t>                </a:t>
            </a:r>
            <a:r>
              <a:rPr lang="en-US" altLang="zh-CN" sz="2400" dirty="0"/>
              <a:t>《</a:t>
            </a:r>
            <a:r>
              <a:rPr lang="zh-CN" altLang="en-US" sz="2400" dirty="0"/>
              <a:t>佛说十善业道经</a:t>
            </a:r>
            <a:r>
              <a:rPr lang="en-US" altLang="zh-CN" sz="2400" dirty="0"/>
              <a:t>》</a:t>
            </a:r>
            <a:br>
              <a:rPr lang="en-US" altLang="zh-CN" sz="2400" dirty="0"/>
            </a:br>
            <a:endParaRPr kumimoji="1" lang="zh-CN" altLang="en-US" sz="2400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kumimoji="1" lang="en-US" altLang="zh-CN" sz="2400" dirty="0" smtClean="0"/>
          </a:p>
          <a:p>
            <a:pPr marL="0" indent="0">
              <a:buNone/>
            </a:pPr>
            <a:r>
              <a:rPr kumimoji="1" lang="zh-CN" altLang="en-US" sz="2400" dirty="0" smtClean="0"/>
              <a:t>另：</a:t>
            </a:r>
            <a:endParaRPr kumimoji="1" lang="en-US" altLang="zh-CN" sz="2400" dirty="0" smtClean="0"/>
          </a:p>
          <a:p>
            <a:pPr marL="0" indent="0">
              <a:buNone/>
            </a:pPr>
            <a:r>
              <a:rPr lang="zh-CN" altLang="en-US" sz="2400" dirty="0" smtClean="0"/>
              <a:t>离忿怒心而行施</a:t>
            </a:r>
            <a:r>
              <a:rPr lang="zh-CN" altLang="en-US" sz="2400" dirty="0"/>
              <a:t>故，常富财宝，无能侵夺，速自成就无碍心智，诸根严好，见皆敬爱。</a:t>
            </a:r>
            <a:br>
              <a:rPr lang="zh-CN" altLang="en-US" sz="2400" dirty="0"/>
            </a:br>
            <a:endParaRPr kumimoji="1" lang="zh-CN" altLang="en-US" sz="2400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第三阶段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altLang="en-US" sz="2400" dirty="0"/>
              <a:t>结合自身思考，得出结论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126672" y="1616529"/>
            <a:ext cx="997675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altLang="en-US" sz="2400" dirty="0"/>
              <a:t>结合自身，</a:t>
            </a:r>
            <a:r>
              <a:rPr lang="en-US" altLang="en-US" sz="2400" dirty="0" smtClean="0"/>
              <a:t>思考自己是否做过断除</a:t>
            </a:r>
            <a:r>
              <a:rPr lang="zh-CN" altLang="en-US" sz="2400" dirty="0" smtClean="0"/>
              <a:t>害心、修饶益、慈悲心的</a:t>
            </a:r>
            <a:r>
              <a:rPr lang="en-US" altLang="en-US" sz="2400" dirty="0" smtClean="0"/>
              <a:t>善业</a:t>
            </a:r>
            <a:r>
              <a:rPr lang="en-US" altLang="en-US" sz="2400" dirty="0"/>
              <a:t>。如果做过，就下决心要继续做；如果没有做过，那就一定要去做。</a:t>
            </a:r>
            <a:endParaRPr lang="en-CA" altLang="en-US" sz="2400" dirty="0"/>
          </a:p>
          <a:p>
            <a:endParaRPr lang="en-CA" altLang="en-US" sz="2400" dirty="0"/>
          </a:p>
          <a:p>
            <a:r>
              <a:rPr lang="en-US" altLang="en-US" sz="2400" dirty="0"/>
              <a:t>坚信因果，有善因必有善果，想得到善果，必须种下善因。要随时随地观察善与不善的因果规律，</a:t>
            </a:r>
            <a:r>
              <a:rPr lang="en-US" altLang="en-US" sz="2400" dirty="0" smtClean="0"/>
              <a:t>彻底断除</a:t>
            </a:r>
            <a:r>
              <a:rPr lang="zh-CN" altLang="en-US" sz="2400" dirty="0" smtClean="0"/>
              <a:t>害心、修饶益慈悲心</a:t>
            </a:r>
            <a:r>
              <a:rPr lang="en-US" altLang="en-US" sz="2400" dirty="0" smtClean="0"/>
              <a:t>。</a:t>
            </a:r>
            <a:r>
              <a:rPr lang="zh-CN" altLang="en-US" sz="2400" dirty="0" smtClean="0"/>
              <a:t>对他人的善业功德，</a:t>
            </a:r>
            <a:r>
              <a:rPr lang="zh-CN" altLang="en-US" sz="2400" dirty="0"/>
              <a:t>自</a:t>
            </a:r>
            <a:r>
              <a:rPr lang="zh-CN" altLang="en-US" sz="2400" dirty="0" smtClean="0"/>
              <a:t>己应</a:t>
            </a:r>
            <a:r>
              <a:rPr lang="zh-CN" altLang="en-US" sz="2400" dirty="0"/>
              <a:t>该</a:t>
            </a:r>
            <a:r>
              <a:rPr lang="zh-CN" altLang="en-US" sz="2400" dirty="0" smtClean="0"/>
              <a:t>诚心</a:t>
            </a:r>
            <a:r>
              <a:rPr lang="zh-CN" altLang="en-US" sz="2400" dirty="0"/>
              <a:t>随喜。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798652"/>
            <a:ext cx="10058400" cy="763930"/>
          </a:xfrm>
        </p:spPr>
        <p:txBody>
          <a:bodyPr>
            <a:normAutofit/>
          </a:bodyPr>
          <a:lstStyle/>
          <a:p>
            <a:r>
              <a:rPr lang="en-US" altLang="en-US" sz="4400" dirty="0"/>
              <a:t>思考讨论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1886673"/>
            <a:ext cx="10058400" cy="4148368"/>
          </a:xfrm>
        </p:spPr>
        <p:txBody>
          <a:bodyPr>
            <a:norm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zh-CN" altLang="en-US" sz="2400" dirty="0" smtClean="0"/>
              <a:t>断除害心有哪些现世和来世的</a:t>
            </a:r>
            <a:r>
              <a:rPr lang="en-US" altLang="en-US" sz="2400" dirty="0" smtClean="0"/>
              <a:t>果</a:t>
            </a:r>
            <a:r>
              <a:rPr lang="en-US" altLang="en-US" sz="2400" dirty="0"/>
              <a:t>报</a:t>
            </a:r>
            <a:r>
              <a:rPr lang="en-US" altLang="en-US" sz="2400" dirty="0" smtClean="0"/>
              <a:t>？</a:t>
            </a:r>
            <a:endParaRPr lang="en-US" altLang="en-US" sz="2400" dirty="0" smtClean="0"/>
          </a:p>
          <a:p>
            <a:pPr marL="457200" indent="-457200">
              <a:buFont typeface="+mj-lt"/>
              <a:buAutoNum type="arabicPeriod"/>
            </a:pPr>
            <a:endParaRPr lang="en-US" altLang="en-US" sz="2400" dirty="0" smtClean="0"/>
          </a:p>
          <a:p>
            <a:pPr marL="457200" indent="-457200">
              <a:buFont typeface="+mj-lt"/>
              <a:buAutoNum type="arabicPeriod"/>
            </a:pPr>
            <a:r>
              <a:rPr lang="en-US" altLang="en-US" sz="2400" dirty="0" smtClean="0"/>
              <a:t>如今天灾人祸频频</a:t>
            </a:r>
            <a:r>
              <a:rPr lang="en-US" altLang="en-US" sz="2400" dirty="0"/>
              <a:t>不断,这是什么原因造成的?要想改变这种现状,应当从何处下手</a:t>
            </a:r>
            <a:r>
              <a:rPr lang="en-US" altLang="en-US" sz="2400" dirty="0" smtClean="0"/>
              <a:t>? 你对</a:t>
            </a:r>
            <a:r>
              <a:rPr lang="en-US" altLang="en-US" sz="2400" dirty="0"/>
              <a:t>此有哪些</a:t>
            </a:r>
            <a:r>
              <a:rPr lang="en-US" altLang="en-US" sz="2400" dirty="0" smtClean="0"/>
              <a:t>看法</a:t>
            </a:r>
            <a:r>
              <a:rPr lang="zh-CN" altLang="en-US" sz="2400" dirty="0"/>
              <a:t>？</a:t>
            </a:r>
            <a:endParaRPr lang="en-CA" altLang="zh-CN" sz="2400" dirty="0"/>
          </a:p>
          <a:p>
            <a:pPr marL="457200" indent="-457200">
              <a:buFont typeface="+mj-lt"/>
              <a:buAutoNum type="arabicPeriod"/>
            </a:pPr>
            <a:endParaRPr lang="en-US" altLang="en-US" sz="2400" dirty="0" smtClean="0"/>
          </a:p>
          <a:p>
            <a:pPr marL="0" indent="0">
              <a:buNone/>
            </a:pPr>
            <a:r>
              <a:rPr lang="en-US" altLang="zh-CN" sz="2400" dirty="0" smtClean="0"/>
              <a:t>3</a:t>
            </a:r>
            <a:r>
              <a:rPr lang="zh-CN" altLang="en-US" sz="2400" dirty="0" smtClean="0"/>
              <a:t>、你认为应该怎样修饶益慈悲心，有什么心得可以分享？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参考资料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30270" y="2002560"/>
            <a:ext cx="9603275" cy="3880656"/>
          </a:xfrm>
        </p:spPr>
        <p:txBody>
          <a:bodyPr>
            <a:normAutofit/>
          </a:bodyPr>
          <a:lstStyle/>
          <a:p>
            <a:r>
              <a:rPr lang="en-US" altLang="en-US" sz="2400" dirty="0" smtClean="0"/>
              <a:t>索达吉堪</a:t>
            </a:r>
            <a:r>
              <a:rPr lang="en-US" altLang="en-US" sz="2400" dirty="0"/>
              <a:t>布《藏传净土法</a:t>
            </a:r>
            <a:r>
              <a:rPr lang="en-US" altLang="en-US" sz="2400" dirty="0" smtClean="0"/>
              <a:t>》</a:t>
            </a:r>
            <a:r>
              <a:rPr lang="en-US" altLang="zh-CN" sz="2400" dirty="0" smtClean="0"/>
              <a:t>85 </a:t>
            </a:r>
            <a:r>
              <a:rPr lang="zh-CN" altLang="en-US" sz="2400" dirty="0" smtClean="0"/>
              <a:t>视频及</a:t>
            </a:r>
            <a:r>
              <a:rPr lang="en-US" altLang="en-US" sz="2400" dirty="0" smtClean="0"/>
              <a:t>讲义</a:t>
            </a:r>
            <a:endParaRPr lang="en-US" altLang="en-US" sz="2400" dirty="0" smtClean="0"/>
          </a:p>
          <a:p>
            <a:r>
              <a:rPr lang="zh-CN" altLang="en-US" sz="2400" dirty="0" smtClean="0"/>
              <a:t>索达吉堪布</a:t>
            </a:r>
            <a:r>
              <a:rPr lang="en-US" altLang="zh-CN" sz="2400" dirty="0" smtClean="0"/>
              <a:t>《</a:t>
            </a:r>
            <a:r>
              <a:rPr lang="zh-CN" altLang="en-US" sz="2400" dirty="0" smtClean="0"/>
              <a:t>大圆满前行广释</a:t>
            </a:r>
            <a:r>
              <a:rPr lang="en-US" altLang="zh-CN" sz="2400" dirty="0" smtClean="0"/>
              <a:t>》64</a:t>
            </a:r>
            <a:r>
              <a:rPr lang="zh-CN" altLang="en-US" sz="2400" dirty="0" smtClean="0"/>
              <a:t>课节选</a:t>
            </a:r>
            <a:endParaRPr lang="en-US" altLang="en-US" sz="2400" dirty="0" smtClean="0"/>
          </a:p>
          <a:p>
            <a:r>
              <a:rPr lang="zh-CN" altLang="en-US" sz="2400" dirty="0">
                <a:sym typeface="+mn-ea"/>
              </a:rPr>
              <a:t>益西彭措堪布</a:t>
            </a:r>
            <a:r>
              <a:rPr lang="en-US" altLang="en-US" sz="2400" dirty="0"/>
              <a:t>《</a:t>
            </a:r>
            <a:r>
              <a:rPr lang="zh-CN" altLang="en-US" sz="2400" dirty="0"/>
              <a:t>十</a:t>
            </a:r>
            <a:r>
              <a:rPr lang="zh-CN" altLang="en-US" sz="2400" dirty="0" smtClean="0"/>
              <a:t>善业道经演义</a:t>
            </a:r>
            <a:r>
              <a:rPr lang="en-US" altLang="en-US" sz="2400" dirty="0" smtClean="0"/>
              <a:t>》</a:t>
            </a:r>
            <a:r>
              <a:rPr lang="zh-CN" altLang="en-US" sz="2400" dirty="0" smtClean="0"/>
              <a:t>视频</a:t>
            </a:r>
            <a:r>
              <a:rPr lang="zh-CN" altLang="zh-CN" sz="2400" dirty="0"/>
              <a:t>7</a:t>
            </a:r>
            <a:r>
              <a:rPr lang="zh-CN" altLang="en-US" sz="2400" dirty="0" smtClean="0"/>
              <a:t>节选</a:t>
            </a:r>
            <a:endParaRPr lang="en-US" altLang="zh-CN" sz="2400" dirty="0" smtClean="0"/>
          </a:p>
          <a:p>
            <a:pPr marL="0" indent="0">
              <a:buNone/>
            </a:pPr>
            <a:r>
              <a:rPr lang="en-US" altLang="zh-CN" sz="2400" dirty="0" smtClean="0"/>
              <a:t>https</a:t>
            </a:r>
            <a:r>
              <a:rPr lang="en-US" altLang="zh-CN" sz="2400" dirty="0"/>
              <a:t>://</a:t>
            </a:r>
            <a:r>
              <a:rPr lang="en-US" altLang="zh-CN" sz="2400" dirty="0" err="1"/>
              <a:t>www.youtube.com</a:t>
            </a:r>
            <a:r>
              <a:rPr lang="en-US" altLang="zh-CN" sz="2400" dirty="0"/>
              <a:t>/</a:t>
            </a:r>
            <a:r>
              <a:rPr lang="en-US" altLang="zh-CN" sz="2400" dirty="0" err="1"/>
              <a:t>watch?v</a:t>
            </a:r>
            <a:r>
              <a:rPr lang="en-US" altLang="zh-CN" sz="2400" dirty="0"/>
              <a:t>=AqbSIlCZ0es</a:t>
            </a:r>
            <a:endParaRPr lang="en-CA" altLang="en-US" sz="2400" dirty="0"/>
          </a:p>
          <a:p>
            <a:r>
              <a:rPr lang="zh-CN" altLang="en-US" sz="2400" dirty="0">
                <a:sym typeface="+mn-ea"/>
              </a:rPr>
              <a:t>益西彭措堪布</a:t>
            </a:r>
            <a:r>
              <a:rPr lang="en-US" altLang="en-US" sz="2400" dirty="0"/>
              <a:t>《</a:t>
            </a:r>
            <a:r>
              <a:rPr lang="zh-CN" altLang="en-US" sz="2400" dirty="0"/>
              <a:t>正法念处经讲记</a:t>
            </a:r>
            <a:r>
              <a:rPr lang="en-US" altLang="en-US" sz="2400" dirty="0" smtClean="0"/>
              <a:t>》</a:t>
            </a:r>
            <a:r>
              <a:rPr lang="zh-CN" altLang="en-US" sz="2400" dirty="0" smtClean="0"/>
              <a:t>讲义节选</a:t>
            </a:r>
            <a:endParaRPr lang="en-CA" altLang="en-US" sz="2400" dirty="0"/>
          </a:p>
          <a:p>
            <a:endParaRPr lang="en-CA" alt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共修一座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 idx="4294967295"/>
          </p:nvPr>
        </p:nvSpPr>
        <p:spPr>
          <a:xfrm>
            <a:off x="1491915" y="952500"/>
            <a:ext cx="3866147" cy="531813"/>
          </a:xfrm>
        </p:spPr>
        <p:txBody>
          <a:bodyPr>
            <a:normAutofit/>
          </a:bodyPr>
          <a:lstStyle/>
          <a:p>
            <a:pPr algn="ctr"/>
            <a:r>
              <a:rPr lang="en-US" altLang="en-US" sz="2800" b="1" dirty="0">
                <a:latin typeface="+mj-ea"/>
              </a:rPr>
              <a:t>回向偈</a:t>
            </a:r>
            <a:endParaRPr lang="en-US" sz="2800" b="1" dirty="0">
              <a:latin typeface="+mj-ea"/>
            </a:endParaRPr>
          </a:p>
        </p:txBody>
      </p:sp>
      <p:pic>
        <p:nvPicPr>
          <p:cNvPr id="16" name="Content Placeholder 15"/>
          <p:cNvPicPr>
            <a:picLocks noGrp="1" noChangeAspect="1"/>
          </p:cNvPicPr>
          <p:nvPr>
            <p:ph idx="4294967295"/>
          </p:nvPr>
        </p:nvPicPr>
        <p:blipFill>
          <a:blip r:embed="rId1"/>
          <a:stretch>
            <a:fillRect/>
          </a:stretch>
        </p:blipFill>
        <p:spPr>
          <a:xfrm>
            <a:off x="9534525" y="2257425"/>
            <a:ext cx="2657475" cy="2482850"/>
          </a:xfrm>
          <a:effectLst>
            <a:softEdge rad="635000"/>
          </a:effectLst>
        </p:spPr>
      </p:pic>
      <p:sp>
        <p:nvSpPr>
          <p:cNvPr id="9" name="Text Placeholder 8"/>
          <p:cNvSpPr>
            <a:spLocks noGrp="1"/>
          </p:cNvSpPr>
          <p:nvPr>
            <p:ph type="body" sz="half" idx="4294967295"/>
          </p:nvPr>
        </p:nvSpPr>
        <p:spPr>
          <a:xfrm>
            <a:off x="1491916" y="1944688"/>
            <a:ext cx="3866147" cy="404177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kumimoji="1" lang="zh-CN" altLang="en-US" sz="2400" dirty="0">
                <a:latin typeface="+mn-ea"/>
                <a:cs typeface="华文隶书" panose="02010800040101010101" charset="-122"/>
              </a:rPr>
              <a:t>文殊师利勇猛智</a:t>
            </a:r>
            <a:endParaRPr kumimoji="1" lang="en-US" altLang="zh-CN" sz="2400" dirty="0">
              <a:latin typeface="+mn-ea"/>
              <a:cs typeface="华文隶书" panose="02010800040101010101" charset="-122"/>
            </a:endParaRPr>
          </a:p>
          <a:p>
            <a:pPr marL="0" indent="0" algn="ctr">
              <a:buNone/>
            </a:pPr>
            <a:r>
              <a:rPr kumimoji="1" lang="zh-CN" altLang="en-US" sz="2400" dirty="0">
                <a:latin typeface="+mn-ea"/>
                <a:cs typeface="华文隶书" panose="02010800040101010101" charset="-122"/>
              </a:rPr>
              <a:t>普贤慧行亦复然</a:t>
            </a:r>
            <a:endParaRPr kumimoji="1" lang="en-US" altLang="zh-CN" sz="2400" dirty="0">
              <a:latin typeface="+mn-ea"/>
              <a:cs typeface="华文隶书" panose="02010800040101010101" charset="-122"/>
            </a:endParaRPr>
          </a:p>
          <a:p>
            <a:pPr marL="0" indent="0" algn="ctr">
              <a:buNone/>
            </a:pPr>
            <a:r>
              <a:rPr kumimoji="1" lang="zh-CN" altLang="en-US" sz="2400" dirty="0">
                <a:latin typeface="+mn-ea"/>
                <a:cs typeface="华文隶书" panose="02010800040101010101" charset="-122"/>
              </a:rPr>
              <a:t>我今回向诸善根</a:t>
            </a:r>
            <a:endParaRPr kumimoji="1" lang="en-US" altLang="zh-CN" sz="2400" dirty="0">
              <a:latin typeface="+mn-ea"/>
              <a:cs typeface="华文隶书" panose="02010800040101010101" charset="-122"/>
            </a:endParaRPr>
          </a:p>
          <a:p>
            <a:pPr marL="0" indent="0" algn="ctr">
              <a:buNone/>
            </a:pPr>
            <a:r>
              <a:rPr kumimoji="1" lang="zh-CN" altLang="en-US" sz="2400" dirty="0">
                <a:latin typeface="+mn-ea"/>
                <a:cs typeface="华文隶书" panose="02010800040101010101" charset="-122"/>
              </a:rPr>
              <a:t>随彼一切常修学</a:t>
            </a:r>
            <a:endParaRPr kumimoji="1" lang="en-US" altLang="zh-CN" sz="2400" dirty="0">
              <a:latin typeface="+mn-ea"/>
              <a:cs typeface="华文隶书" panose="02010800040101010101" charset="-122"/>
            </a:endParaRPr>
          </a:p>
          <a:p>
            <a:pPr marL="0" indent="0" algn="ctr">
              <a:buNone/>
            </a:pPr>
            <a:r>
              <a:rPr kumimoji="1" lang="zh-CN" altLang="en-US" sz="2400" dirty="0">
                <a:latin typeface="+mn-ea"/>
                <a:cs typeface="华文隶书" panose="02010800040101010101" charset="-122"/>
              </a:rPr>
              <a:t>三世诸佛所称叹</a:t>
            </a:r>
            <a:endParaRPr kumimoji="1" lang="en-US" altLang="zh-CN" sz="2400" dirty="0">
              <a:latin typeface="+mn-ea"/>
              <a:cs typeface="华文隶书" panose="02010800040101010101" charset="-122"/>
            </a:endParaRPr>
          </a:p>
          <a:p>
            <a:pPr marL="0" indent="0" algn="ctr">
              <a:buNone/>
            </a:pPr>
            <a:r>
              <a:rPr kumimoji="1" lang="zh-CN" altLang="en-US" sz="2400" dirty="0">
                <a:latin typeface="+mn-ea"/>
                <a:cs typeface="华文隶书" panose="02010800040101010101" charset="-122"/>
              </a:rPr>
              <a:t>如是最胜诸大愿</a:t>
            </a:r>
            <a:endParaRPr kumimoji="1" lang="en-US" altLang="zh-CN" sz="2400" dirty="0">
              <a:latin typeface="+mn-ea"/>
              <a:cs typeface="华文隶书" panose="02010800040101010101" charset="-122"/>
            </a:endParaRPr>
          </a:p>
          <a:p>
            <a:pPr marL="0" indent="0" algn="ctr">
              <a:buNone/>
            </a:pPr>
            <a:r>
              <a:rPr kumimoji="1" lang="zh-CN" altLang="en-US" sz="2400" dirty="0">
                <a:latin typeface="+mn-ea"/>
                <a:cs typeface="华文隶书" panose="02010800040101010101" charset="-122"/>
              </a:rPr>
              <a:t>我今回向诸善根</a:t>
            </a:r>
            <a:endParaRPr kumimoji="1" lang="en-US" altLang="zh-CN" sz="2400" dirty="0">
              <a:latin typeface="+mn-ea"/>
              <a:cs typeface="华文隶书" panose="02010800040101010101" charset="-122"/>
            </a:endParaRPr>
          </a:p>
          <a:p>
            <a:pPr marL="0" indent="0" algn="ctr">
              <a:buNone/>
            </a:pPr>
            <a:r>
              <a:rPr kumimoji="1" lang="zh-CN" altLang="en-US" sz="2400" dirty="0">
                <a:latin typeface="+mn-ea"/>
                <a:cs typeface="华文隶书" panose="02010800040101010101" charset="-122"/>
              </a:rPr>
              <a:t>为得普贤殊胜行</a:t>
            </a:r>
            <a:endParaRPr kumimoji="1" lang="en-US" altLang="zh-CN" sz="2400" dirty="0">
              <a:latin typeface="+mn-ea"/>
              <a:cs typeface="华文隶书" panose="02010800040101010101" charset="-122"/>
            </a:endParaRP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alphaModFix amt="85000"/>
          </a:blip>
          <a:stretch>
            <a:fillRect/>
          </a:stretch>
        </p:blipFill>
        <p:spPr>
          <a:xfrm>
            <a:off x="6545179" y="1484312"/>
            <a:ext cx="3737810" cy="4242720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十善业之不</a:t>
            </a:r>
            <a:r>
              <a:rPr lang="zh-CN" altLang="en-US" dirty="0" smtClean="0"/>
              <a:t>贪心回顾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>
          <a:xfrm>
            <a:off x="1563624" y="4514128"/>
            <a:ext cx="9070848" cy="486136"/>
          </a:xfrm>
        </p:spPr>
        <p:txBody>
          <a:bodyPr>
            <a:normAutofit/>
          </a:bodyPr>
          <a:lstStyle/>
          <a:p>
            <a:r>
              <a:rPr lang="zh-CN" altLang="en-US" sz="2400" dirty="0" smtClean="0"/>
              <a:t>断除贪心 满怀舍心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914400"/>
            <a:ext cx="10058400" cy="625033"/>
          </a:xfrm>
        </p:spPr>
        <p:txBody>
          <a:bodyPr>
            <a:normAutofit fontScale="90000"/>
          </a:bodyPr>
          <a:lstStyle/>
          <a:p>
            <a:r>
              <a:rPr lang="zh-CN" altLang="en-US" sz="4400" dirty="0" smtClean="0"/>
              <a:t>贪心</a:t>
            </a:r>
            <a:r>
              <a:rPr lang="en-US" altLang="en-US" sz="4400" dirty="0" smtClean="0"/>
              <a:t>的</a:t>
            </a:r>
            <a:r>
              <a:rPr lang="zh-CN" altLang="en-US" sz="4400" dirty="0" smtClean="0"/>
              <a:t>定</a:t>
            </a:r>
            <a:r>
              <a:rPr lang="en-US" altLang="en-US" sz="4400" dirty="0" smtClean="0"/>
              <a:t>义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1717482"/>
            <a:ext cx="10247906" cy="4468634"/>
          </a:xfrm>
        </p:spPr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en-US" altLang="zh-CN" sz="2400" b="1" dirty="0">
                <a:solidFill>
                  <a:schemeClr val="bg2">
                    <a:lumMod val="50000"/>
                  </a:schemeClr>
                </a:solidFill>
                <a:latin typeface="Garamond" panose="02020404030301010803" pitchFamily="18" charset="0"/>
              </a:rPr>
              <a:t>《</a:t>
            </a:r>
            <a:r>
              <a:rPr lang="zh-CN" altLang="en-US" sz="2400" b="1" dirty="0">
                <a:solidFill>
                  <a:schemeClr val="bg2">
                    <a:lumMod val="50000"/>
                  </a:schemeClr>
                </a:solidFill>
                <a:latin typeface="Garamond" panose="02020404030301010803" pitchFamily="18" charset="0"/>
              </a:rPr>
              <a:t>大圆满前行引导文</a:t>
            </a:r>
            <a:r>
              <a:rPr lang="en-US" altLang="zh-CN" sz="2400" b="1" dirty="0">
                <a:solidFill>
                  <a:schemeClr val="bg2">
                    <a:lumMod val="50000"/>
                  </a:schemeClr>
                </a:solidFill>
                <a:latin typeface="Garamond" panose="02020404030301010803" pitchFamily="18" charset="0"/>
              </a:rPr>
              <a:t>》</a:t>
            </a:r>
            <a:r>
              <a:rPr lang="zh-CN" altLang="en-US" sz="2400" b="1" dirty="0">
                <a:solidFill>
                  <a:schemeClr val="bg2">
                    <a:lumMod val="50000"/>
                  </a:schemeClr>
                </a:solidFill>
                <a:latin typeface="Garamond" panose="02020404030301010803" pitchFamily="18" charset="0"/>
              </a:rPr>
              <a:t>原文浏览</a:t>
            </a:r>
            <a:endParaRPr lang="zh-CN" altLang="en-US" sz="2400" b="1" dirty="0">
              <a:solidFill>
                <a:schemeClr val="bg2">
                  <a:lumMod val="50000"/>
                </a:schemeClr>
              </a:solidFill>
              <a:latin typeface="Garamond" panose="02020404030301010803" pitchFamily="18" charset="0"/>
            </a:endParaRPr>
          </a:p>
          <a:p>
            <a:pPr marL="69850" indent="0">
              <a:buNone/>
            </a:pPr>
            <a:r>
              <a:rPr lang="zh-CN" altLang="en-US" sz="2400" dirty="0">
                <a:latin typeface="Garamond" panose="02020404030301010803" pitchFamily="18" charset="0"/>
              </a:rPr>
              <a:t>   </a:t>
            </a:r>
            <a:r>
              <a:rPr lang="en-US" altLang="zh-CN" sz="2400" dirty="0">
                <a:latin typeface="Garamond" panose="02020404030301010803" pitchFamily="18" charset="0"/>
              </a:rPr>
              <a:t>1</a:t>
            </a:r>
            <a:r>
              <a:rPr lang="zh-CN" altLang="en-US" sz="2400" dirty="0">
                <a:latin typeface="Garamond" panose="02020404030301010803" pitchFamily="18" charset="0"/>
              </a:rPr>
              <a:t>、定义：“对于他人的财物，心里打着“如果这财物为我所有那该多好”的如意算盘，并且三番五次地思量：我有什么办法才能将这份财产弄到手中据为己有呢？诸如此类凡是对别人的财物生起谋求的心态都属于是贪心。</a:t>
            </a:r>
            <a:endParaRPr lang="zh-CN" altLang="en-US" sz="2400" dirty="0">
              <a:latin typeface="Garamond" panose="02020404030301010803" pitchFamily="18" charset="0"/>
            </a:endParaRPr>
          </a:p>
          <a:p>
            <a:pPr marL="69850" indent="0">
              <a:buNone/>
            </a:pPr>
            <a:endParaRPr lang="zh-CN" altLang="en-US" sz="2400" dirty="0">
              <a:latin typeface="Garamond" panose="02020404030301010803" pitchFamily="18" charset="0"/>
            </a:endParaRPr>
          </a:p>
          <a:p>
            <a:pPr marL="69850" indent="0">
              <a:buNone/>
            </a:pPr>
            <a:r>
              <a:rPr lang="zh-CN" altLang="en-US" sz="2400" dirty="0">
                <a:latin typeface="Garamond" panose="02020404030301010803" pitchFamily="18" charset="0"/>
              </a:rPr>
              <a:t>   </a:t>
            </a:r>
            <a:r>
              <a:rPr lang="en-US" altLang="zh-CN" sz="2400" dirty="0">
                <a:latin typeface="Garamond" panose="02020404030301010803" pitchFamily="18" charset="0"/>
              </a:rPr>
              <a:t>2</a:t>
            </a:r>
            <a:r>
              <a:rPr lang="zh-CN" altLang="en-US" sz="2400" dirty="0">
                <a:latin typeface="Garamond" panose="02020404030301010803" pitchFamily="18" charset="0"/>
              </a:rPr>
              <a:t>、异熟果：“如果是以贪心的驱使而造成的，就会投生为饿鬼”</a:t>
            </a:r>
            <a:endParaRPr lang="zh-CN" altLang="en-US" sz="2400" dirty="0">
              <a:latin typeface="Garamond" panose="02020404030301010803" pitchFamily="18" charset="0"/>
            </a:endParaRPr>
          </a:p>
          <a:p>
            <a:pPr marL="69850" indent="0">
              <a:buNone/>
            </a:pPr>
            <a:r>
              <a:rPr lang="zh-CN" altLang="en-US" sz="2400" dirty="0">
                <a:latin typeface="Garamond" panose="02020404030301010803" pitchFamily="18" charset="0"/>
              </a:rPr>
              <a:t>“即便幸得人身，也是相貌丑陋、贫穷可怜，虽有财富也易毁尽，而且由于贪欲作障而使心中所愿一无所成，生于恶劣的环境，常成为具贪心者。”</a:t>
            </a:r>
            <a:r>
              <a:rPr lang="en-US" altLang="zh-CN" sz="2400" dirty="0">
                <a:latin typeface="Garamond" panose="02020404030301010803" pitchFamily="18" charset="0"/>
                <a:ea typeface="微软雅黑" panose="020B0503020204020204" pitchFamily="34" charset="-122"/>
                <a:cs typeface="微软雅黑" panose="020B0503020204020204" pitchFamily="34" charset="-122"/>
              </a:rPr>
              <a:t>(《</a:t>
            </a:r>
            <a:r>
              <a:rPr lang="zh-CN" altLang="en-US" sz="2400" dirty="0">
                <a:latin typeface="Garamond" panose="02020404030301010803" pitchFamily="18" charset="0"/>
                <a:ea typeface="微软雅黑" panose="020B0503020204020204" pitchFamily="34" charset="-122"/>
                <a:cs typeface="微软雅黑" panose="020B0503020204020204" pitchFamily="34" charset="-122"/>
              </a:rPr>
              <a:t>藏传净土法讲记</a:t>
            </a:r>
            <a:r>
              <a:rPr lang="en-US" altLang="zh-CN" sz="2400" dirty="0">
                <a:latin typeface="Garamond" panose="02020404030301010803" pitchFamily="18" charset="0"/>
                <a:ea typeface="微软雅黑" panose="020B0503020204020204" pitchFamily="34" charset="-122"/>
                <a:cs typeface="微软雅黑" panose="020B0503020204020204" pitchFamily="34" charset="-122"/>
              </a:rPr>
              <a:t>》)</a:t>
            </a:r>
            <a:endParaRPr lang="en-US" altLang="zh-CN" sz="2400" dirty="0">
              <a:latin typeface="Garamond" panose="02020404030301010803" pitchFamily="18" charset="0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marL="69850" indent="0">
              <a:buNone/>
            </a:pPr>
            <a:endParaRPr lang="zh-CN" altLang="en-US" sz="2400" dirty="0">
              <a:latin typeface="Garamond" panose="02020404030301010803" pitchFamily="18" charset="0"/>
            </a:endParaRPr>
          </a:p>
          <a:p>
            <a:pPr marL="69850" indent="0">
              <a:buNone/>
            </a:pPr>
            <a:r>
              <a:rPr lang="zh-CN" altLang="en-US" sz="2400" dirty="0">
                <a:latin typeface="Garamond" panose="02020404030301010803" pitchFamily="18" charset="0"/>
              </a:rPr>
              <a:t>   </a:t>
            </a:r>
            <a:r>
              <a:rPr lang="en-US" altLang="zh-CN" sz="2400" dirty="0">
                <a:latin typeface="Garamond" panose="02020404030301010803" pitchFamily="18" charset="0"/>
              </a:rPr>
              <a:t>3</a:t>
            </a:r>
            <a:r>
              <a:rPr lang="zh-CN" altLang="en-US" sz="2400" dirty="0">
                <a:latin typeface="Garamond" panose="02020404030301010803" pitchFamily="18" charset="0"/>
              </a:rPr>
              <a:t>、贪心的感受等流果：凡事不能称心如意，经常事与愿违，遭遇不幸</a:t>
            </a:r>
            <a:endParaRPr lang="zh-CN" altLang="en-US" sz="2400" dirty="0">
              <a:latin typeface="Garamond" panose="02020404030301010803" pitchFamily="18" charset="0"/>
            </a:endParaRPr>
          </a:p>
          <a:p>
            <a:pPr marL="69850" indent="0">
              <a:buNone/>
            </a:pPr>
            <a:endParaRPr lang="zh-CN" altLang="en-US" sz="2400" dirty="0">
              <a:latin typeface="Garamond" panose="02020404030301010803" pitchFamily="18" charset="0"/>
            </a:endParaRPr>
          </a:p>
          <a:p>
            <a:pPr marL="69850" indent="0">
              <a:buNone/>
            </a:pPr>
            <a:r>
              <a:rPr lang="zh-CN" altLang="en-US" sz="2400" dirty="0">
                <a:latin typeface="Garamond" panose="02020404030301010803" pitchFamily="18" charset="0"/>
              </a:rPr>
              <a:t>   </a:t>
            </a:r>
            <a:r>
              <a:rPr lang="en-US" altLang="zh-CN" sz="2400" dirty="0">
                <a:latin typeface="Garamond" panose="02020404030301010803" pitchFamily="18" charset="0"/>
                <a:sym typeface="+mn-ea"/>
              </a:rPr>
              <a:t>4</a:t>
            </a:r>
            <a:r>
              <a:rPr lang="zh-CN" altLang="en-US" sz="2400" dirty="0">
                <a:latin typeface="Garamond" panose="02020404030301010803" pitchFamily="18" charset="0"/>
                <a:sym typeface="+mn-ea"/>
              </a:rPr>
              <a:t>、贪心的增上果：以贪心感得，将来的生处庄稼荒芜，地时恶劣的痛苦层出不穷</a:t>
            </a:r>
            <a:endParaRPr lang="en-US" altLang="zh-CN" sz="2400" dirty="0">
              <a:latin typeface="Garamond" panose="02020404030301010803" pitchFamily="18" charset="0"/>
              <a:ea typeface="Century Gothic" panose="020B0502020202020204"/>
              <a:cs typeface="Century Gothic" panose="020B0502020202020204"/>
            </a:endParaRPr>
          </a:p>
          <a:p>
            <a:pPr>
              <a:buFont typeface="Wingdings" panose="05000000000000000000" pitchFamily="2" charset="2"/>
              <a:buChar char="§"/>
            </a:pPr>
            <a:endParaRPr lang="zh-CN" altLang="en-US" sz="2400" dirty="0">
              <a:ea typeface="Century Gothic" panose="020B0502020202020204"/>
              <a:cs typeface="Century Gothic" panose="020B0502020202020204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en-US" dirty="0" smtClean="0"/>
              <a:t>贪心的定义     </a:t>
            </a:r>
            <a:r>
              <a:rPr lang="zh-CN" altLang="en-US" sz="2400" dirty="0" smtClean="0"/>
              <a:t> </a:t>
            </a:r>
            <a:r>
              <a:rPr lang="en-US" altLang="zh-CN" sz="2400" dirty="0" smtClean="0"/>
              <a:t>--</a:t>
            </a:r>
            <a:r>
              <a:rPr lang="zh-CN" altLang="en-US" sz="2400" dirty="0" smtClean="0"/>
              <a:t>慧灯之光十</a:t>
            </a:r>
            <a:r>
              <a:rPr lang="en-US" altLang="zh-CN" sz="2400" dirty="0" smtClean="0"/>
              <a:t>《</a:t>
            </a:r>
            <a:r>
              <a:rPr lang="zh-CN" altLang="en-US" sz="2400" dirty="0" smtClean="0"/>
              <a:t>如何对治贪心</a:t>
            </a:r>
            <a:r>
              <a:rPr lang="en-US" altLang="zh-CN" sz="2400" dirty="0" smtClean="0"/>
              <a:t>》</a:t>
            </a:r>
            <a:endParaRPr lang="en-CA" sz="2400" dirty="0"/>
          </a:p>
        </p:txBody>
      </p:sp>
      <p:sp>
        <p:nvSpPr>
          <p:cNvPr id="4" name="TextBox 3"/>
          <p:cNvSpPr txBox="1"/>
          <p:nvPr/>
        </p:nvSpPr>
        <p:spPr>
          <a:xfrm>
            <a:off x="1152939" y="2014194"/>
            <a:ext cx="9652884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69850" indent="0">
              <a:buFont typeface="Arial" panose="020B0604020202020204" pitchFamily="34" charset="0"/>
              <a:buNone/>
            </a:pPr>
            <a:r>
              <a:rPr lang="en-US" altLang="zh-CN" sz="2000" dirty="0">
                <a:sym typeface="+mn-ea"/>
              </a:rPr>
              <a:t>1</a:t>
            </a:r>
            <a:r>
              <a:rPr lang="zh-CN" altLang="en-US" sz="2000" dirty="0">
                <a:sym typeface="+mn-ea"/>
              </a:rPr>
              <a:t>、</a:t>
            </a:r>
            <a:r>
              <a:rPr lang="zh-CN" altLang="en-US" sz="2000" b="1" dirty="0">
                <a:sym typeface="+mn-ea"/>
              </a:rPr>
              <a:t>贪欲心及其分类</a:t>
            </a:r>
            <a:r>
              <a:rPr lang="zh-CN" altLang="en-US" sz="2000" dirty="0">
                <a:sym typeface="+mn-ea"/>
              </a:rPr>
              <a:t>：</a:t>
            </a:r>
            <a:endParaRPr lang="zh-CN" altLang="en-US" sz="2000" dirty="0">
              <a:sym typeface="+mn-ea"/>
            </a:endParaRPr>
          </a:p>
          <a:p>
            <a:pPr marL="69850" indent="0">
              <a:buFont typeface="Arial" panose="020B0604020202020204" pitchFamily="34" charset="0"/>
              <a:buNone/>
            </a:pPr>
            <a:r>
              <a:rPr lang="en-US" altLang="zh-CN" sz="2000" dirty="0">
                <a:sym typeface="+mn-ea"/>
              </a:rPr>
              <a:t>A, </a:t>
            </a:r>
            <a:r>
              <a:rPr lang="zh-CN" altLang="en-US" sz="2000" dirty="0">
                <a:sym typeface="+mn-ea"/>
              </a:rPr>
              <a:t>贪欲心膨胀而无法幸福是来自于内在精神上的一种因果关系</a:t>
            </a:r>
            <a:endParaRPr lang="zh-CN" altLang="en-US" sz="2000" dirty="0">
              <a:sym typeface="+mn-ea"/>
            </a:endParaRPr>
          </a:p>
          <a:p>
            <a:pPr marL="69850" indent="0">
              <a:buFont typeface="Arial" panose="020B0604020202020204" pitchFamily="34" charset="0"/>
              <a:buNone/>
            </a:pPr>
            <a:endParaRPr lang="en-US" altLang="zh-CN" sz="2000" dirty="0">
              <a:sym typeface="+mn-ea"/>
            </a:endParaRPr>
          </a:p>
          <a:p>
            <a:pPr marL="69850" indent="0">
              <a:buFont typeface="Arial" panose="020B0604020202020204" pitchFamily="34" charset="0"/>
              <a:buNone/>
            </a:pPr>
            <a:r>
              <a:rPr lang="en-US" altLang="zh-CN" sz="2000" dirty="0" smtClean="0">
                <a:sym typeface="+mn-ea"/>
              </a:rPr>
              <a:t>B</a:t>
            </a:r>
            <a:r>
              <a:rPr lang="zh-CN" altLang="en-US" sz="2000" dirty="0">
                <a:sym typeface="+mn-ea"/>
              </a:rPr>
              <a:t>，从范围来说：广义和狭义</a:t>
            </a:r>
            <a:endParaRPr lang="zh-CN" altLang="en-US" sz="2000" dirty="0">
              <a:sym typeface="+mn-ea"/>
            </a:endParaRPr>
          </a:p>
          <a:p>
            <a:pPr marL="69850" indent="0">
              <a:buFont typeface="Arial" panose="020B0604020202020204" pitchFamily="34" charset="0"/>
              <a:buNone/>
            </a:pPr>
            <a:r>
              <a:rPr lang="en-US" altLang="zh-CN" sz="2000" dirty="0">
                <a:sym typeface="+mn-ea"/>
              </a:rPr>
              <a:t>a</a:t>
            </a:r>
            <a:r>
              <a:rPr lang="en-US" altLang="zh-CN" sz="2000" dirty="0" smtClean="0">
                <a:sym typeface="+mn-ea"/>
              </a:rPr>
              <a:t>, </a:t>
            </a:r>
            <a:r>
              <a:rPr lang="zh-CN" altLang="en-US" sz="2000" dirty="0" smtClean="0">
                <a:sym typeface="+mn-ea"/>
              </a:rPr>
              <a:t>广</a:t>
            </a:r>
            <a:r>
              <a:rPr lang="zh-CN" altLang="en-US" sz="2000" dirty="0">
                <a:sym typeface="+mn-ea"/>
              </a:rPr>
              <a:t>义指所有的欲望，包括对财、色、名以及对解脱的欲望</a:t>
            </a:r>
            <a:endParaRPr lang="zh-CN" altLang="en-US" sz="2000" dirty="0">
              <a:sym typeface="+mn-ea"/>
            </a:endParaRPr>
          </a:p>
          <a:p>
            <a:pPr marL="69850" indent="0">
              <a:buFont typeface="Arial" panose="020B0604020202020204" pitchFamily="34" charset="0"/>
              <a:buNone/>
            </a:pPr>
            <a:r>
              <a:rPr lang="en-US" altLang="zh-CN" sz="2000" dirty="0">
                <a:sym typeface="+mn-ea"/>
              </a:rPr>
              <a:t>b</a:t>
            </a:r>
            <a:r>
              <a:rPr lang="en-US" altLang="zh-CN" sz="2000" dirty="0" smtClean="0">
                <a:sym typeface="+mn-ea"/>
              </a:rPr>
              <a:t>, </a:t>
            </a:r>
            <a:r>
              <a:rPr lang="zh-CN" altLang="en-US" sz="2000" dirty="0" smtClean="0">
                <a:sym typeface="+mn-ea"/>
              </a:rPr>
              <a:t>狭</a:t>
            </a:r>
            <a:r>
              <a:rPr lang="zh-CN" altLang="en-US" sz="2000" dirty="0">
                <a:sym typeface="+mn-ea"/>
              </a:rPr>
              <a:t>义的欲望，仅仅是对名、利等等的贪图</a:t>
            </a:r>
            <a:r>
              <a:rPr lang="zh-CN" altLang="en-US" sz="2000" dirty="0" smtClean="0">
                <a:sym typeface="+mn-ea"/>
              </a:rPr>
              <a:t>心</a:t>
            </a:r>
            <a:endParaRPr lang="en-US" altLang="zh-CN" sz="2000" dirty="0" smtClean="0">
              <a:sym typeface="+mn-ea"/>
            </a:endParaRPr>
          </a:p>
          <a:p>
            <a:pPr marL="69850" indent="0">
              <a:buFont typeface="Arial" panose="020B0604020202020204" pitchFamily="34" charset="0"/>
              <a:buNone/>
            </a:pPr>
            <a:endParaRPr lang="en-US" altLang="zh-CN" sz="2000" dirty="0">
              <a:sym typeface="+mn-ea"/>
            </a:endParaRPr>
          </a:p>
          <a:p>
            <a:pPr marL="69850" indent="0">
              <a:buFont typeface="Arial" panose="020B0604020202020204" pitchFamily="34" charset="0"/>
              <a:buNone/>
            </a:pPr>
            <a:r>
              <a:rPr lang="en-US" altLang="zh-CN" sz="2000" dirty="0" smtClean="0">
                <a:sym typeface="+mn-ea"/>
              </a:rPr>
              <a:t>2</a:t>
            </a:r>
            <a:r>
              <a:rPr lang="zh-CN" altLang="en-US" sz="2000" dirty="0">
                <a:sym typeface="+mn-ea"/>
              </a:rPr>
              <a:t>、</a:t>
            </a:r>
            <a:r>
              <a:rPr lang="zh-CN" altLang="en-US" sz="2000" b="1" dirty="0">
                <a:sym typeface="+mn-ea"/>
              </a:rPr>
              <a:t>贪欲心产生的因缘</a:t>
            </a:r>
            <a:r>
              <a:rPr lang="zh-CN" altLang="en-US" sz="2000" dirty="0">
                <a:sym typeface="+mn-ea"/>
              </a:rPr>
              <a:t>：</a:t>
            </a:r>
            <a:endParaRPr lang="zh-CN" altLang="en-US" sz="2000" dirty="0">
              <a:sym typeface="+mn-ea"/>
            </a:endParaRPr>
          </a:p>
          <a:p>
            <a:pPr marL="69850" indent="0">
              <a:buFont typeface="Arial" panose="020B0604020202020204" pitchFamily="34" charset="0"/>
              <a:buNone/>
            </a:pPr>
            <a:r>
              <a:rPr lang="en-US" altLang="zh-CN" sz="2000" dirty="0">
                <a:sym typeface="+mn-ea"/>
              </a:rPr>
              <a:t>A, </a:t>
            </a:r>
            <a:r>
              <a:rPr lang="zh-CN" altLang="en-US" sz="2000" dirty="0">
                <a:sym typeface="+mn-ea"/>
              </a:rPr>
              <a:t>内在因缘：每个凡夫相续中贪心的种子</a:t>
            </a:r>
            <a:endParaRPr lang="zh-CN" altLang="en-US" sz="2000" dirty="0">
              <a:sym typeface="+mn-ea"/>
            </a:endParaRPr>
          </a:p>
          <a:p>
            <a:pPr marL="69850" indent="0">
              <a:buFont typeface="Arial" panose="020B0604020202020204" pitchFamily="34" charset="0"/>
              <a:buNone/>
            </a:pPr>
            <a:r>
              <a:rPr lang="zh-CN" altLang="en-US" sz="2000" dirty="0">
                <a:sym typeface="+mn-ea"/>
              </a:rPr>
              <a:t>问题：如何根除？</a:t>
            </a:r>
            <a:endParaRPr lang="zh-CN" altLang="en-US" sz="2000" dirty="0">
              <a:sym typeface="+mn-ea"/>
            </a:endParaRPr>
          </a:p>
          <a:p>
            <a:pPr marL="69850" indent="0">
              <a:buFont typeface="Arial" panose="020B0604020202020204" pitchFamily="34" charset="0"/>
              <a:buNone/>
            </a:pPr>
            <a:r>
              <a:rPr lang="en-US" altLang="zh-CN" sz="2000" dirty="0" smtClean="0">
                <a:sym typeface="+mn-ea"/>
              </a:rPr>
              <a:t>B</a:t>
            </a:r>
            <a:r>
              <a:rPr lang="zh-CN" altLang="en-US" sz="2000" dirty="0">
                <a:sym typeface="+mn-ea"/>
              </a:rPr>
              <a:t>，外在因缘：引起贪欲的对境</a:t>
            </a:r>
            <a:endParaRPr lang="zh-CN" altLang="en-US" sz="2000" dirty="0">
              <a:sym typeface="+mn-ea"/>
            </a:endParaRPr>
          </a:p>
          <a:p>
            <a:pPr>
              <a:buNone/>
            </a:pPr>
            <a:r>
              <a:rPr lang="zh-CN" altLang="en-US" sz="2000" dirty="0">
                <a:sym typeface="+mn-ea"/>
              </a:rPr>
              <a:t>问题：如何断除？</a:t>
            </a:r>
            <a:endParaRPr lang="zh-CN" altLang="en-US" sz="2000" dirty="0">
              <a:sym typeface="+mn-ea"/>
            </a:endParaRPr>
          </a:p>
          <a:p>
            <a:pPr>
              <a:buNone/>
            </a:pPr>
            <a:r>
              <a:rPr lang="en-US" altLang="zh-CN" sz="2000" dirty="0" smtClean="0">
                <a:sym typeface="+mn-ea"/>
              </a:rPr>
              <a:t> C</a:t>
            </a:r>
            <a:r>
              <a:rPr lang="zh-CN" altLang="en-US" sz="2000" dirty="0">
                <a:sym typeface="+mn-ea"/>
              </a:rPr>
              <a:t>，非理作意：因外因刺激而产生烦恼，也即不理性、不合理、不符合实际的观</a:t>
            </a:r>
            <a:r>
              <a:rPr lang="zh-CN" altLang="en-US" sz="2000" dirty="0" smtClean="0">
                <a:sym typeface="+mn-ea"/>
              </a:rPr>
              <a:t>念</a:t>
            </a:r>
            <a:endParaRPr lang="en-US" altLang="zh-CN" sz="2000" dirty="0" smtClean="0">
              <a:sym typeface="+mn-ea"/>
            </a:endParaRPr>
          </a:p>
          <a:p>
            <a:r>
              <a:rPr lang="zh-CN" altLang="en-US" sz="2000" dirty="0">
                <a:sym typeface="+mn-ea"/>
              </a:rPr>
              <a:t>问题：如何消除</a:t>
            </a:r>
            <a:r>
              <a:rPr lang="zh-CN" altLang="en-US" sz="2000" dirty="0" smtClean="0">
                <a:sym typeface="+mn-ea"/>
              </a:rPr>
              <a:t>？</a:t>
            </a:r>
            <a:endParaRPr lang="en-US" altLang="zh-CN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162352"/>
          </a:xfrm>
        </p:spPr>
        <p:txBody>
          <a:bodyPr/>
          <a:lstStyle/>
          <a:p>
            <a:r>
              <a:rPr lang="zh-CN" altLang="en-US" dirty="0" smtClean="0"/>
              <a:t>断除贪心的果报           </a:t>
            </a:r>
            <a:r>
              <a:rPr lang="en-US" altLang="zh-CN" sz="2400" dirty="0" smtClean="0"/>
              <a:t>--《</a:t>
            </a:r>
            <a:r>
              <a:rPr lang="zh-CN" altLang="en-US" sz="2400" dirty="0" smtClean="0"/>
              <a:t>正法念处经</a:t>
            </a:r>
            <a:r>
              <a:rPr lang="en-US" altLang="zh-CN" sz="2400" dirty="0" smtClean="0"/>
              <a:t>》</a:t>
            </a:r>
            <a:endParaRPr lang="en-CA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1804946"/>
            <a:ext cx="10058400" cy="4230094"/>
          </a:xfrm>
        </p:spPr>
        <p:txBody>
          <a:bodyPr>
            <a:normAutofit fontScale="92500"/>
          </a:bodyPr>
          <a:lstStyle/>
          <a:p>
            <a:r>
              <a:rPr lang="zh-CN" altLang="en-US" sz="2400" b="1" dirty="0" smtClean="0"/>
              <a:t>今世</a:t>
            </a:r>
            <a:r>
              <a:rPr lang="en-US" altLang="zh-CN" sz="2400" dirty="0" smtClean="0"/>
              <a:t>--</a:t>
            </a:r>
            <a:r>
              <a:rPr lang="zh-CN" altLang="en-US" sz="2400" dirty="0" smtClean="0"/>
              <a:t>以</a:t>
            </a:r>
            <a:r>
              <a:rPr lang="zh-CN" altLang="en-US" sz="2400" dirty="0"/>
              <a:t>见闻而了知或者在天眼境界中见到的那些远离贪欲的人，他们在今生，一切财物和珍宝等都丰裕富饶，没有人能侵占夺走。国王以及与国王有同等权势的人，尚且不起觊觎之心，何况有小偷盗贼来劫夺呢？如果以一些因缘漏失了财物，别人得到也会视他如亲人，送还来交给他。离贪者常常富有财物，宝不离身，一直不被别人破坏。</a:t>
            </a:r>
            <a:endParaRPr lang="en-CA" sz="2400" dirty="0"/>
          </a:p>
          <a:p>
            <a:r>
              <a:rPr lang="zh-CN" altLang="en-US" sz="2400" b="1" dirty="0" smtClean="0"/>
              <a:t>来世</a:t>
            </a:r>
            <a:r>
              <a:rPr lang="en-US" altLang="zh-CN" sz="2400" dirty="0" smtClean="0"/>
              <a:t>--</a:t>
            </a:r>
            <a:r>
              <a:rPr lang="zh-CN" altLang="en-US" sz="2400" dirty="0" smtClean="0"/>
              <a:t>他</a:t>
            </a:r>
            <a:r>
              <a:rPr lang="zh-CN" altLang="en-US" sz="2400" dirty="0"/>
              <a:t>身坏命终会生在善道天界中。升天以后，当天人和阿修罗斗争打仗时，没有哪个阿修罗能胜伏他，没有阿修罗能杀害他，也没有阿修罗能让他内心恐怖。他无所畏惧，不怕任何人。一切天子都喜爱他，心生惺惺相惜之感，而且有无数不可说的可爱音声、触受、色味香食等的享受</a:t>
            </a:r>
            <a:r>
              <a:rPr lang="zh-CN" altLang="en-US" sz="2400" dirty="0" smtClean="0"/>
              <a:t>。</a:t>
            </a:r>
            <a:endParaRPr lang="en-US" altLang="zh-CN" sz="2400" dirty="0" smtClean="0"/>
          </a:p>
          <a:p>
            <a:r>
              <a:rPr lang="zh-CN" altLang="en-US" sz="2400" b="1" dirty="0"/>
              <a:t>出世</a:t>
            </a:r>
            <a:r>
              <a:rPr lang="zh-CN" altLang="en-US" sz="2400" b="1" dirty="0" smtClean="0"/>
              <a:t>间果报</a:t>
            </a:r>
            <a:r>
              <a:rPr lang="en-US" altLang="zh-CN" sz="2400" dirty="0" smtClean="0"/>
              <a:t>--</a:t>
            </a:r>
            <a:r>
              <a:rPr lang="zh-CN" altLang="en-US" sz="2400" dirty="0" smtClean="0"/>
              <a:t>如</a:t>
            </a:r>
            <a:r>
              <a:rPr lang="zh-CN" altLang="en-US" sz="2400" dirty="0"/>
              <a:t>果他愿意得到出世清净鲜白的无漏禅定道果，那三乘菩提都能如愿而得，如前面所说。</a:t>
            </a:r>
            <a:endParaRPr lang="en-CA" sz="2400" dirty="0"/>
          </a:p>
          <a:p>
            <a:endParaRPr lang="en-C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162352"/>
          </a:xfrm>
        </p:spPr>
        <p:txBody>
          <a:bodyPr>
            <a:normAutofit/>
          </a:bodyPr>
          <a:lstStyle/>
          <a:p>
            <a:r>
              <a:rPr lang="zh-CN" altLang="en-US" dirty="0" smtClean="0"/>
              <a:t>明离贪欲的功德      </a:t>
            </a:r>
            <a:r>
              <a:rPr lang="en-US" altLang="zh-CN" sz="2700" dirty="0" smtClean="0"/>
              <a:t>--《</a:t>
            </a:r>
            <a:r>
              <a:rPr lang="zh-CN" altLang="en-US" sz="2700" dirty="0" smtClean="0"/>
              <a:t>佛说十善业道经演义</a:t>
            </a:r>
            <a:r>
              <a:rPr lang="en-US" altLang="zh-CN" sz="2700" dirty="0" smtClean="0"/>
              <a:t>》</a:t>
            </a:r>
            <a:endParaRPr lang="en-CA" sz="27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1971922"/>
            <a:ext cx="10058400" cy="4063117"/>
          </a:xfrm>
        </p:spPr>
        <p:txBody>
          <a:bodyPr>
            <a:normAutofit/>
          </a:bodyPr>
          <a:lstStyle/>
          <a:p>
            <a:r>
              <a:rPr lang="en-US" altLang="zh-CN" sz="2000" dirty="0"/>
              <a:t>【</a:t>
            </a:r>
            <a:r>
              <a:rPr lang="zh-CN" altLang="en-US" sz="2000" b="1" dirty="0"/>
              <a:t>复次，龙王！若离贪欲，即得成就五种自在。</a:t>
            </a:r>
            <a:r>
              <a:rPr lang="en-US" altLang="zh-CN" sz="2000" dirty="0"/>
              <a:t>】</a:t>
            </a:r>
            <a:endParaRPr lang="en-CA" sz="2000" dirty="0"/>
          </a:p>
          <a:p>
            <a:r>
              <a:rPr lang="zh-CN" altLang="en-US" sz="2000" dirty="0" smtClean="0"/>
              <a:t>大</a:t>
            </a:r>
            <a:r>
              <a:rPr lang="zh-CN" altLang="en-US" sz="2000" dirty="0"/>
              <a:t>家都想人生得到自在。怎么得自在呢？就是把心里的贪欲从十减到五、从五减到零，之后就逍遥快乐、无不自在。我们对什么有贪欲，一定成为这种欲望的奴隶，身口意会像奴隶一样随贪欲走，毫无自在</a:t>
            </a:r>
            <a:r>
              <a:rPr lang="zh-CN" altLang="en-US" sz="2000" dirty="0" smtClean="0"/>
              <a:t>。</a:t>
            </a:r>
            <a:endParaRPr lang="en-US" altLang="zh-CN" sz="2000" dirty="0" smtClean="0"/>
          </a:p>
          <a:p>
            <a:r>
              <a:rPr lang="zh-CN" altLang="en-US" sz="2000" dirty="0"/>
              <a:t>比如对名、利、财、色有贪欲，由贪欲的驱使就使得人费尽心思，用各种手段去求取</a:t>
            </a:r>
            <a:r>
              <a:rPr lang="zh-CN" altLang="en-US" sz="2000" dirty="0" smtClean="0"/>
              <a:t>。心</a:t>
            </a:r>
            <a:r>
              <a:rPr lang="zh-CN" altLang="en-US" sz="2000" dirty="0"/>
              <a:t>上有一种贪欲，就已经被一条绳索绑住，绑了五条、十条，就成了毫无自在的奴隶。所以我们只有省心才能得自在，远离贪欲就省心了，就把心上一条条绳子解开了。脱离了贪欲捆缚，身心就会顿时恢复自在。从此以后，生活会变得非常轻松，不再沉重！</a:t>
            </a:r>
            <a:endParaRPr lang="en-CA" sz="2000" dirty="0"/>
          </a:p>
          <a:p>
            <a:endParaRPr lang="en-US" altLang="zh-CN" sz="2000" dirty="0" smtClean="0"/>
          </a:p>
          <a:p>
            <a:pPr marL="0" indent="0">
              <a:buNone/>
            </a:pPr>
            <a:endParaRPr lang="en-US" altLang="zh-CN" sz="2000" dirty="0"/>
          </a:p>
          <a:p>
            <a:endParaRPr lang="en-US" altLang="zh-CN" sz="2000" b="1" dirty="0" smtClean="0"/>
          </a:p>
          <a:p>
            <a:endParaRPr lang="en-CA" sz="2000" dirty="0"/>
          </a:p>
          <a:p>
            <a:endParaRPr lang="en-C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162352"/>
          </a:xfrm>
        </p:spPr>
        <p:txBody>
          <a:bodyPr>
            <a:normAutofit/>
          </a:bodyPr>
          <a:lstStyle/>
          <a:p>
            <a:r>
              <a:rPr lang="zh-CN" altLang="en-US" dirty="0" smtClean="0"/>
              <a:t>明离贪欲的功德        </a:t>
            </a:r>
            <a:r>
              <a:rPr lang="en-US" altLang="zh-CN" sz="2700" dirty="0" smtClean="0"/>
              <a:t>--《</a:t>
            </a:r>
            <a:r>
              <a:rPr lang="zh-CN" altLang="en-US" sz="2700" dirty="0" smtClean="0"/>
              <a:t>佛说十善业道经演义</a:t>
            </a:r>
            <a:r>
              <a:rPr lang="en-US" altLang="zh-CN" sz="2700" dirty="0" smtClean="0"/>
              <a:t>》</a:t>
            </a:r>
            <a:endParaRPr lang="en-CA" sz="27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1804946"/>
            <a:ext cx="10058400" cy="4412974"/>
          </a:xfrm>
        </p:spPr>
        <p:txBody>
          <a:bodyPr>
            <a:normAutofit lnSpcReduction="10000"/>
          </a:bodyPr>
          <a:lstStyle/>
          <a:p>
            <a:r>
              <a:rPr lang="zh-CN" altLang="en-US" sz="2000" dirty="0"/>
              <a:t>远离贪欲得到的五种自</a:t>
            </a:r>
            <a:r>
              <a:rPr lang="zh-CN" altLang="en-US" sz="2000" dirty="0" smtClean="0"/>
              <a:t>在：</a:t>
            </a:r>
            <a:endParaRPr lang="en-US" altLang="zh-CN" sz="2000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zh-CN" altLang="en-US" sz="2000" b="1" dirty="0"/>
              <a:t>一、三业自在，诸根具足故</a:t>
            </a:r>
            <a:r>
              <a:rPr lang="zh-CN" altLang="en-US" sz="2000" b="1" dirty="0" smtClean="0"/>
              <a:t>；</a:t>
            </a:r>
            <a:endParaRPr lang="en-US" altLang="zh-CN" sz="2000" b="1" dirty="0" smtClean="0"/>
          </a:p>
          <a:p>
            <a:pPr marL="0" indent="0">
              <a:buNone/>
            </a:pPr>
            <a:r>
              <a:rPr lang="en-US" altLang="zh-CN" sz="2000" b="1" dirty="0"/>
              <a:t> </a:t>
            </a:r>
            <a:r>
              <a:rPr lang="en-US" altLang="zh-CN" sz="2000" b="1" dirty="0" smtClean="0"/>
              <a:t>          </a:t>
            </a:r>
            <a:r>
              <a:rPr lang="zh-CN" altLang="en-US" sz="2000" dirty="0" smtClean="0"/>
              <a:t>就</a:t>
            </a:r>
            <a:r>
              <a:rPr lang="zh-CN" altLang="en-US" sz="2000" dirty="0"/>
              <a:t>是远离贪欲之后，不论身体做什么、口里说什么、心里作意什么，都是安闲自在的</a:t>
            </a:r>
            <a:r>
              <a:rPr lang="zh-CN" altLang="en-US" sz="2000" dirty="0" smtClean="0"/>
              <a:t>。“</a:t>
            </a:r>
            <a:r>
              <a:rPr lang="zh-CN" altLang="en-US" sz="2000" dirty="0"/>
              <a:t>诸根具足”从因上说就是六根清净，从果上说就是六根健全、具足活力。</a:t>
            </a:r>
            <a:endParaRPr lang="en-CA" sz="2000" dirty="0"/>
          </a:p>
          <a:p>
            <a:pPr>
              <a:buFont typeface="Wingdings" panose="05000000000000000000" pitchFamily="2" charset="2"/>
              <a:buChar char="§"/>
            </a:pPr>
            <a:r>
              <a:rPr lang="zh-CN" altLang="en-US" sz="2400" b="1" dirty="0"/>
              <a:t>二、财物自在，一切怨贼不能夺故</a:t>
            </a:r>
            <a:r>
              <a:rPr lang="zh-CN" altLang="en-US" sz="2400" b="1" dirty="0" smtClean="0"/>
              <a:t>；</a:t>
            </a:r>
            <a:endParaRPr lang="en-US" altLang="zh-CN" sz="2400" b="1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zh-CN" altLang="en-US" sz="2400" b="1" dirty="0"/>
              <a:t>三、福德自在，随心所欲、物皆备故</a:t>
            </a:r>
            <a:r>
              <a:rPr lang="zh-CN" altLang="en-US" sz="2400" b="1" dirty="0" smtClean="0"/>
              <a:t>；</a:t>
            </a:r>
            <a:endParaRPr lang="en-US" altLang="zh-CN" sz="2400" dirty="0"/>
          </a:p>
          <a:p>
            <a:pPr>
              <a:buFont typeface="Wingdings" panose="05000000000000000000" pitchFamily="2" charset="2"/>
              <a:buChar char="§"/>
            </a:pPr>
            <a:r>
              <a:rPr lang="zh-CN" altLang="en-US" sz="2400" b="1" dirty="0"/>
              <a:t>四、王位自在，珍奇妙物皆奉献故</a:t>
            </a:r>
            <a:r>
              <a:rPr lang="zh-CN" altLang="en-US" sz="2400" b="1" dirty="0" smtClean="0"/>
              <a:t>；</a:t>
            </a:r>
            <a:endParaRPr lang="en-US" altLang="zh-CN" sz="2400" dirty="0"/>
          </a:p>
          <a:p>
            <a:pPr>
              <a:buFont typeface="Wingdings" panose="05000000000000000000" pitchFamily="2" charset="2"/>
              <a:buChar char="§"/>
            </a:pPr>
            <a:r>
              <a:rPr lang="zh-CN" altLang="en-US" sz="2400" b="1" dirty="0"/>
              <a:t>五、所获之物，过本所求百倍殊胜，由于昔时不悭嫉故</a:t>
            </a:r>
            <a:r>
              <a:rPr lang="zh-CN" altLang="en-US" sz="2400" b="1" dirty="0" smtClean="0"/>
              <a:t>；</a:t>
            </a:r>
            <a:endParaRPr lang="en-US" altLang="zh-CN" sz="2400" b="1" dirty="0" smtClean="0"/>
          </a:p>
          <a:p>
            <a:r>
              <a:rPr lang="zh-CN" altLang="en-US" sz="2000" dirty="0"/>
              <a:t>福德是随心量而定，心量小福德就小，心量广大，福德就广大。心没有被贪欲遮障，就能发出极广大的心，福德也就无量倍地增长。所以心无所住而行布施，福德就像虚空一样广大。</a:t>
            </a:r>
            <a:endParaRPr lang="en-US" altLang="zh-CN" sz="2000" dirty="0" smtClean="0"/>
          </a:p>
          <a:p>
            <a:pPr marL="0" indent="0">
              <a:buNone/>
            </a:pPr>
            <a:endParaRPr lang="en-US" altLang="zh-CN" sz="2000" dirty="0"/>
          </a:p>
          <a:p>
            <a:endParaRPr lang="en-US" altLang="zh-CN" sz="2000" b="1" dirty="0" smtClean="0"/>
          </a:p>
          <a:p>
            <a:endParaRPr lang="en-CA" sz="2000" dirty="0"/>
          </a:p>
          <a:p>
            <a:endParaRPr lang="en-C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Savon">
  <a:themeElements>
    <a:clrScheme name="Savon">
      <a:dk1>
        <a:sysClr val="windowText" lastClr="000000"/>
      </a:dk1>
      <a:lt1>
        <a:sysClr val="window" lastClr="FFFFFF"/>
      </a:lt1>
      <a:dk2>
        <a:srgbClr val="736059"/>
      </a:dk2>
      <a:lt2>
        <a:srgbClr val="E7E0C7"/>
      </a:lt2>
      <a:accent1>
        <a:srgbClr val="92B0C8"/>
      </a:accent1>
      <a:accent2>
        <a:srgbClr val="E37C3D"/>
      </a:accent2>
      <a:accent3>
        <a:srgbClr val="A5AB81"/>
      </a:accent3>
      <a:accent4>
        <a:srgbClr val="E9B635"/>
      </a:accent4>
      <a:accent5>
        <a:srgbClr val="7BA79D"/>
      </a:accent5>
      <a:accent6>
        <a:srgbClr val="968C8C"/>
      </a:accent6>
      <a:hlink>
        <a:srgbClr val="F7A115"/>
      </a:hlink>
      <a:folHlink>
        <a:srgbClr val="969696"/>
      </a:folHlink>
    </a:clrScheme>
    <a:fontScheme name="Savon">
      <a:majorFont>
        <a:latin typeface="Garamond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aramond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hade val="100000"/>
                <a:satMod val="300000"/>
              </a:schemeClr>
            </a:gs>
            <a:gs pos="100000">
              <a:schemeClr val="phClr">
                <a:tint val="100000"/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Savon</Template>
  <TotalTime>0</TotalTime>
  <Words>4457</Words>
  <Application>WPS 演示</Application>
  <PresentationFormat>自定义</PresentationFormat>
  <Paragraphs>219</Paragraphs>
  <Slides>31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31</vt:i4>
      </vt:variant>
    </vt:vector>
  </HeadingPairs>
  <TitlesOfParts>
    <vt:vector size="41" baseType="lpstr">
      <vt:lpstr>Arial</vt:lpstr>
      <vt:lpstr>宋体</vt:lpstr>
      <vt:lpstr>Wingdings</vt:lpstr>
      <vt:lpstr>Garamond</vt:lpstr>
      <vt:lpstr>华文隶书</vt:lpstr>
      <vt:lpstr>微软雅黑</vt:lpstr>
      <vt:lpstr>Century Gothic</vt:lpstr>
      <vt:lpstr>Arial Unicode MS</vt:lpstr>
      <vt:lpstr>Calibri</vt:lpstr>
      <vt:lpstr>Savon</vt:lpstr>
      <vt:lpstr>发心偈</vt:lpstr>
      <vt:lpstr>十善业之无害心</vt:lpstr>
      <vt:lpstr>参考资料</vt:lpstr>
      <vt:lpstr>十善业之不贪心回顾</vt:lpstr>
      <vt:lpstr>贪心的定义</vt:lpstr>
      <vt:lpstr>贪心的定义      --慧灯之光十《如何对治贪心》</vt:lpstr>
      <vt:lpstr>断除贪心的果报           --《正法念处经》</vt:lpstr>
      <vt:lpstr>明离贪欲的功德      --《佛说十善业道经演义》</vt:lpstr>
      <vt:lpstr>明离贪欲的功德        --《佛说十善业道经演义》</vt:lpstr>
      <vt:lpstr>修离贪的果位含义      --摘自《佛说十善业道经》</vt:lpstr>
      <vt:lpstr>十善业之不害心</vt:lpstr>
      <vt:lpstr>十善业之无害心的修法</vt:lpstr>
      <vt:lpstr>第一阶段</vt:lpstr>
      <vt:lpstr>害心的含义</vt:lpstr>
      <vt:lpstr>害心的过患</vt:lpstr>
      <vt:lpstr>害心的过患</vt:lpstr>
      <vt:lpstr>害心的过患</vt:lpstr>
      <vt:lpstr>害心的过患</vt:lpstr>
      <vt:lpstr>第二阶段</vt:lpstr>
      <vt:lpstr>断除害心的果报</vt:lpstr>
      <vt:lpstr>断除害心的果报                《正法念处经》</vt:lpstr>
      <vt:lpstr>断除害心的果报                《正法念处经》</vt:lpstr>
      <vt:lpstr>断除害心的果报                《正法念处经》</vt:lpstr>
      <vt:lpstr>断除害心的果报                《正法念处经》</vt:lpstr>
      <vt:lpstr>明离嗔恚的功德                《佛说十善业道经》 </vt:lpstr>
      <vt:lpstr>明离嗔恚的功德                《佛说十善业道经》 </vt:lpstr>
      <vt:lpstr>第三阶段</vt:lpstr>
      <vt:lpstr>PowerPoint 演示文稿</vt:lpstr>
      <vt:lpstr>思考讨论</vt:lpstr>
      <vt:lpstr>共修一座</vt:lpstr>
      <vt:lpstr>回向偈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十不善业之邪淫</dc:title>
  <dc:creator>Microsoft Office User</dc:creator>
  <cp:lastModifiedBy>赵娟</cp:lastModifiedBy>
  <cp:revision>198</cp:revision>
  <dcterms:created xsi:type="dcterms:W3CDTF">2018-05-30T19:21:00Z</dcterms:created>
  <dcterms:modified xsi:type="dcterms:W3CDTF">2018-09-22T13:39:56Z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2052-10.1.0.7469</vt:lpwstr>
  </property>
</Properties>
</file>