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367" r:id="rId6"/>
    <p:sldId id="395" r:id="rId7"/>
    <p:sldId id="408" r:id="rId8"/>
    <p:sldId id="409" r:id="rId9"/>
    <p:sldId id="411" r:id="rId10"/>
    <p:sldId id="413" r:id="rId11"/>
    <p:sldId id="370" r:id="rId12"/>
    <p:sldId id="416" r:id="rId13"/>
    <p:sldId id="417" r:id="rId14"/>
    <p:sldId id="419" r:id="rId15"/>
    <p:sldId id="400" r:id="rId16"/>
    <p:sldId id="418" r:id="rId17"/>
    <p:sldId id="420" r:id="rId18"/>
    <p:sldId id="382" r:id="rId19"/>
    <p:sldId id="415" r:id="rId20"/>
    <p:sldId id="384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06"/>
    <p:restoredTop sz="94690"/>
  </p:normalViewPr>
  <p:slideViewPr>
    <p:cSldViewPr snapToGrid="0" snapToObjects="1">
      <p:cViewPr>
        <p:scale>
          <a:sx n="143" d="100"/>
          <a:sy n="143" d="100"/>
        </p:scale>
        <p:origin x="-1368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第一阶段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7"/>
            <a:ext cx="9070848" cy="625135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思维什么是十善业</a:t>
            </a:r>
            <a:r>
              <a:rPr lang="en-US" altLang="en-US" sz="2400" dirty="0" smtClean="0"/>
              <a:t>中的</a:t>
            </a:r>
            <a:r>
              <a:rPr lang="zh-CN" altLang="en-US" sz="2400" dirty="0" smtClean="0"/>
              <a:t>断除邪见</a:t>
            </a:r>
            <a:r>
              <a:rPr lang="en-US" altLang="en-US" sz="2400" dirty="0" smtClean="0"/>
              <a:t>、</a:t>
            </a:r>
            <a:r>
              <a:rPr lang="zh-CN" sz="2400" dirty="0" smtClean="0"/>
              <a:t>依止正见</a:t>
            </a:r>
            <a:endParaRPr 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  <a:sym typeface="+mn-ea"/>
              </a:rPr>
              <a:t>邪见的定义</a:t>
            </a:r>
            <a:r>
              <a:rPr altLang="zh-CN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  <a:sym typeface="+mn-ea"/>
              </a:rPr>
              <a:t>:</a:t>
            </a:r>
            <a:r>
              <a:rPr lang="en-US" altLang="en-US" dirty="0"/>
              <a:t>             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zh-CN" altLang="en-US" sz="2400" dirty="0" smtClean="0"/>
              <a:t>邪见是指对真理的颠倒认识。</a:t>
            </a:r>
            <a:endParaRPr lang="zh-CN" altLang="en-US" sz="2400" dirty="0" smtClean="0"/>
          </a:p>
          <a:p>
            <a:endParaRPr lang="zh-CN" altLang="en-US" sz="2400" dirty="0" smtClean="0"/>
          </a:p>
          <a:p>
            <a:r>
              <a:rPr lang="zh-CN" altLang="en-US" sz="2400" dirty="0" smtClean="0"/>
              <a:t>邪见是由三毒产生，有些人是因贪欲而生邪见，有些人由于嗔心而生邪见，但大多数人都是由于愚痴而生邪见。</a:t>
            </a:r>
            <a:endParaRPr lang="zh-CN" altLang="en-US" sz="2400" dirty="0" smtClean="0"/>
          </a:p>
          <a:p>
            <a:endParaRPr lang="zh-CN" altLang="en-US" sz="2400" dirty="0" smtClean="0"/>
          </a:p>
          <a:p>
            <a:r>
              <a:rPr lang="zh-CN" altLang="en-US" sz="2400" dirty="0" smtClean="0"/>
              <a:t>往昔造恶、没有福报之人，即生很容易就生邪见；反之，有福报、有善根的人则并非如此。《法华经》云：“薄德少福人，众苦所逼迫，入邪见稠林”。</a:t>
            </a:r>
            <a:endParaRPr lang="zh-CN" altLang="en-US" sz="2400" dirty="0" smtClean="0"/>
          </a:p>
          <a:p>
            <a:endParaRPr kumimoji="1" lang="zh-CN" alt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邪见的种类:</a:t>
            </a:r>
            <a:r>
              <a:rPr lang="en-US" altLang="en-US" dirty="0"/>
              <a:t>            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zh-CN" altLang="en-US" sz="2400" dirty="0" smtClean="0"/>
              <a:t>1. 无有因果之见</a:t>
            </a:r>
            <a:endParaRPr lang="zh-CN" altLang="en-US" sz="2400" dirty="0" smtClean="0"/>
          </a:p>
          <a:p>
            <a:r>
              <a:rPr lang="zh-CN" altLang="en-US" sz="2400" dirty="0" smtClean="0"/>
              <a:t>认为行善无功、作恶无过的观念，就叫做无有因果的见解。</a:t>
            </a:r>
            <a:endParaRPr lang="zh-CN" altLang="en-US" sz="2400" dirty="0" smtClean="0"/>
          </a:p>
          <a:p>
            <a:endParaRPr lang="zh-CN" altLang="en-US" sz="2400" dirty="0" smtClean="0"/>
          </a:p>
          <a:p>
            <a:r>
              <a:rPr lang="zh-CN" altLang="en-US" sz="2400" dirty="0" smtClean="0"/>
              <a:t>2. 常断见</a:t>
            </a:r>
            <a:endParaRPr lang="zh-CN" altLang="en-US" sz="2400" dirty="0" smtClean="0"/>
          </a:p>
          <a:p>
            <a:r>
              <a:rPr lang="zh-CN" altLang="en-US" sz="2400" dirty="0" smtClean="0"/>
              <a:t>众生的邪见无量无边，若归纳起来，完全可以归摄于常见和断见中。</a:t>
            </a:r>
            <a:endParaRPr lang="zh-CN" altLang="en-US" sz="2400" dirty="0" smtClean="0"/>
          </a:p>
          <a:p>
            <a:r>
              <a:rPr lang="zh-CN" altLang="en-US" sz="2400" dirty="0" smtClean="0"/>
              <a:t>常见：认为神我常有，大自在天、遍入天是造世主等等的看法。</a:t>
            </a:r>
            <a:endParaRPr lang="zh-CN" altLang="en-US" sz="2400" dirty="0" smtClean="0"/>
          </a:p>
          <a:p>
            <a:r>
              <a:rPr lang="zh-CN" altLang="en-US" sz="2400" dirty="0" smtClean="0"/>
              <a:t>断见：认为一切诸法是自然而生，前世后世、因果不虚及了脱生死等均不存在的观念。</a:t>
            </a:r>
            <a:endParaRPr lang="zh-CN" altLang="en-US" sz="2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无</a:t>
            </a:r>
            <a:r>
              <a:t>邪见 </a:t>
            </a:r>
            <a:r>
              <a:rPr lang="zh-CN" altLang="en-US"/>
              <a:t>依止正见</a:t>
            </a:r>
            <a:r>
              <a:t>:</a:t>
            </a:r>
            <a:r>
              <a:rPr lang="en-US" altLang="en-US" dirty="0"/>
              <a:t>            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9145" y="2103120"/>
            <a:ext cx="10346055" cy="3931920"/>
          </a:xfrm>
        </p:spPr>
        <p:txBody>
          <a:bodyPr>
            <a:normAutofit/>
          </a:bodyPr>
          <a:lstStyle/>
          <a:p>
            <a:r>
              <a:rPr lang="zh-CN" altLang="en-US" sz="2000" dirty="0" smtClean="0"/>
              <a:t>弃离邪见， 依止空性见、因果观、平等观 （《前行广释》第六十七课）</a:t>
            </a:r>
            <a:endParaRPr lang="zh-CN" altLang="en-US" sz="2000" dirty="0" smtClean="0"/>
          </a:p>
          <a:p>
            <a:endParaRPr lang="zh-CN" altLang="en-US" sz="2000" dirty="0" smtClean="0"/>
          </a:p>
          <a:p>
            <a:r>
              <a:rPr lang="zh-CN" altLang="en-US" sz="2000" dirty="0" smtClean="0"/>
              <a:t>要断除对正法的邪见，按照正法断恶行善，并以之利益众生。《妙法圣念处经》中说：“若有智慧人，照观一切恶，求断诸恶业，利益于群生。”有智慧的人应该观察一切恶业，然后断除一切恶业，帮助一切众生。这也是大乘行者的行为准则。</a:t>
            </a:r>
            <a:endParaRPr lang="zh-CN" altLang="en-US" sz="2000" dirty="0" smtClean="0"/>
          </a:p>
          <a:p>
            <a:endParaRPr lang="zh-CN" altLang="en-US" sz="2000" dirty="0" smtClean="0"/>
          </a:p>
          <a:p>
            <a:r>
              <a:rPr lang="zh-CN" altLang="en-US" sz="2000" dirty="0" smtClean="0"/>
              <a:t>“善护身口意，正见恒相应，智慧如灯明，魔众不能坏。”</a:t>
            </a:r>
            <a:r>
              <a:rPr lang="zh-CN" altLang="en-US" sz="2000" dirty="0" smtClean="0">
                <a:sym typeface="+mn-ea"/>
              </a:rPr>
              <a:t>《妙法圣念处经》</a:t>
            </a:r>
            <a:endParaRPr lang="zh-CN" altLang="en-US" sz="2000" dirty="0" smtClean="0"/>
          </a:p>
          <a:p>
            <a:pPr marL="0" indent="0">
              <a:buNone/>
            </a:pPr>
            <a:r>
              <a:rPr lang="zh-CN" altLang="en-US" sz="2000" dirty="0" smtClean="0"/>
              <a:t>   修行人应该恒时观察自相续，要护持自己的正见，千万不要对正法生邪见。果一个人善护身口意，恒时具足正见，他的智慧会像明灯一样照亮自他，即使成千上万的魔众来到他面前，也无法损害他一根汗毛，这样的修行人能战胜任何违缘。（《藏传净土法》第八十五课）</a:t>
            </a:r>
            <a:endParaRPr lang="zh-CN" altLang="en-US" sz="2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smtClean="0"/>
              <a:t>思维</a:t>
            </a:r>
            <a:r>
              <a:rPr lang="zh-CN" altLang="en-US" sz="2400" dirty="0" smtClean="0"/>
              <a:t>无邪见、依止正见的</a:t>
            </a:r>
            <a:r>
              <a:rPr lang="en-US" altLang="en-US" sz="2400" dirty="0" smtClean="0"/>
              <a:t>果报功德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无邪见果报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</a:t>
            </a:r>
            <a:r>
              <a:rPr lang="en-US" altLang="en-US" sz="2400" dirty="0" smtClean="0"/>
              <a:t>：</a:t>
            </a:r>
            <a:r>
              <a:rPr lang="zh-CN" sz="2400" dirty="0" smtClean="0"/>
              <a:t>相续生起善妙之见</a:t>
            </a:r>
            <a:r>
              <a:rPr lang="zh-CN" altLang="en-US" sz="2400" dirty="0" smtClean="0"/>
              <a:t>；</a:t>
            </a:r>
            <a:endParaRPr lang="en-US" altLang="en-US" sz="2400" dirty="0" smtClean="0"/>
          </a:p>
          <a:p>
            <a:r>
              <a:rPr lang="en-US" altLang="en-US" sz="2400" dirty="0" smtClean="0"/>
              <a:t>同行等流果</a:t>
            </a:r>
            <a:r>
              <a:rPr lang="en-US" altLang="en-US" sz="2400" dirty="0"/>
              <a:t>：生生世</a:t>
            </a:r>
            <a:r>
              <a:rPr lang="en-US" altLang="en-US" sz="2400" dirty="0" smtClean="0"/>
              <a:t>世</a:t>
            </a:r>
            <a:r>
              <a:rPr lang="zh-CN" altLang="en-US" sz="2400" dirty="0" smtClean="0"/>
              <a:t>无邪见，</a:t>
            </a:r>
            <a:r>
              <a:rPr lang="en-US" altLang="en-US" sz="2400" dirty="0" smtClean="0"/>
              <a:t>善</a:t>
            </a:r>
            <a:r>
              <a:rPr lang="en-US" altLang="en-US" sz="2400" dirty="0"/>
              <a:t>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</a:t>
            </a:r>
            <a:r>
              <a:rPr lang="en-US" altLang="en-US" sz="2400" dirty="0" smtClean="0"/>
              <a:t>与</a:t>
            </a:r>
            <a:r>
              <a:rPr lang="zh-CN" altLang="en-US" sz="2400" dirty="0" smtClean="0"/>
              <a:t>害心者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果报恰恰相反, </a:t>
            </a:r>
            <a:r>
              <a:rPr lang="zh-CN" altLang="en-US" sz="2400" dirty="0"/>
              <a:t>不会生于物资鲜少、无依无靠、孤苦伶仃之处，而是丰饶富足无忧之地，</a:t>
            </a:r>
            <a:r>
              <a:rPr lang="en-US" altLang="en-US" sz="2400" dirty="0"/>
              <a:t>具足圆满的功德</a:t>
            </a:r>
            <a:r>
              <a:rPr lang="en-US" altLang="en-US" sz="2400" dirty="0" smtClean="0"/>
              <a:t>；</a:t>
            </a:r>
            <a:endParaRPr lang="en-US" altLang="en-US" sz="2400" dirty="0" smtClean="0"/>
          </a:p>
          <a:p>
            <a:r>
              <a:rPr lang="en-US" altLang="en-US" sz="2400" dirty="0" smtClean="0"/>
              <a:t>士用果</a:t>
            </a:r>
            <a:r>
              <a:rPr lang="en-US" altLang="en-US" sz="2400" dirty="0"/>
              <a:t>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1011132"/>
          </a:xfrm>
        </p:spPr>
        <p:txBody>
          <a:bodyPr>
            <a:normAutofit/>
          </a:bodyPr>
          <a:lstStyle/>
          <a:p>
            <a:pPr algn="r"/>
            <a:r>
              <a:rPr lang="zh-CN" altLang="en-US" sz="3200" b="1" dirty="0" smtClean="0"/>
              <a:t>明离邪见的功德</a:t>
            </a:r>
            <a:r>
              <a:rPr lang="en-US" altLang="zh-CN" sz="3200" b="1" dirty="0" smtClean="0"/>
              <a:t>                </a:t>
            </a:r>
            <a:r>
              <a:rPr lang="en-US" altLang="zh-CN" sz="2400" dirty="0" smtClean="0"/>
              <a:t>《</a:t>
            </a:r>
            <a:r>
              <a:rPr lang="zh-CN" altLang="en-US" sz="2400" dirty="0"/>
              <a:t>佛说十善业道经</a:t>
            </a:r>
            <a:r>
              <a:rPr lang="en-US" altLang="zh-CN" sz="2400" dirty="0"/>
              <a:t>》</a:t>
            </a:r>
            <a:br>
              <a:rPr lang="en-US" altLang="zh-CN" sz="2400" dirty="0"/>
            </a:br>
            <a:endParaRPr kumimoji="1"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165" y="1192530"/>
            <a:ext cx="10059035" cy="48425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000" dirty="0"/>
              <a:t>复次，龙王！若离邪见，即得成就十功德法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 smtClean="0"/>
              <a:t>一</a:t>
            </a:r>
            <a:r>
              <a:rPr lang="zh-CN" altLang="en-US" sz="2000" dirty="0"/>
              <a:t>、得真善意乐、真善等侣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二</a:t>
            </a:r>
            <a:r>
              <a:rPr lang="zh-CN" altLang="en-US" sz="2000" dirty="0"/>
              <a:t>、深信因果，宁殒身命，终不作恶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三 </a:t>
            </a:r>
            <a:r>
              <a:rPr lang="zh-CN" altLang="en-US" sz="2000" dirty="0"/>
              <a:t>、唯归依佛，非余天等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四</a:t>
            </a:r>
            <a:r>
              <a:rPr lang="zh-CN" altLang="en-US" sz="2000" dirty="0"/>
              <a:t>、直心正见，永离一切吉凶疑网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五</a:t>
            </a:r>
            <a:r>
              <a:rPr lang="zh-CN" altLang="en-US" sz="2000" dirty="0"/>
              <a:t>、常生人天，不更恶道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六</a:t>
            </a:r>
            <a:r>
              <a:rPr lang="zh-CN" altLang="en-US" sz="2000" dirty="0"/>
              <a:t>、无量福慧，转转增胜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七</a:t>
            </a:r>
            <a:r>
              <a:rPr lang="zh-CN" altLang="en-US" sz="2000" dirty="0"/>
              <a:t>、永离邪道，行于圣道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八</a:t>
            </a:r>
            <a:r>
              <a:rPr lang="zh-CN" altLang="en-US" sz="2000" dirty="0"/>
              <a:t>、不起身见，舍诸恶业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九、住无碍见；</a:t>
            </a:r>
            <a:endParaRPr lang="zh-CN" altLang="en-US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十、不堕诸难；</a:t>
            </a:r>
            <a:endParaRPr lang="zh-CN" altLang="en-US" sz="2000" dirty="0" smtClean="0"/>
          </a:p>
          <a:p>
            <a:pPr marL="0" indent="0">
              <a:buNone/>
            </a:pPr>
            <a:r>
              <a:rPr lang="zh-CN" altLang="en-US" sz="2000" dirty="0"/>
              <a:t>若能回向阿耨多罗三藐三菩提者，后成佛时，速证一切佛法，成就自在神通。。</a:t>
            </a:r>
            <a:br>
              <a:rPr lang="zh-CN" altLang="en-US" sz="2000" dirty="0"/>
            </a:br>
            <a:endParaRPr kumimoji="1" lang="zh-CN" alt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结合自身思考，得出结论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88020"/>
            <a:ext cx="10058400" cy="520861"/>
          </a:xfrm>
        </p:spPr>
        <p:txBody>
          <a:bodyPr>
            <a:normAutofit fontScale="90000"/>
          </a:bodyPr>
          <a:lstStyle/>
          <a:p>
            <a:r>
              <a:rPr lang="en-US" altLang="en-US" sz="4400" dirty="0" smtClean="0"/>
              <a:t>十善业之</a:t>
            </a:r>
            <a:r>
              <a:rPr lang="zh-CN" altLang="en-US" sz="4400" dirty="0" smtClean="0"/>
              <a:t>无邪见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修法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30270" y="1921397"/>
            <a:ext cx="9462967" cy="415531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000" dirty="0"/>
              <a:t>三阶段思维</a:t>
            </a:r>
            <a:r>
              <a:rPr lang="en-US" altLang="en-US" sz="2000" dirty="0">
                <a:sym typeface="Wingdings" panose="05000000000000000000" pitchFamily="2" charset="2"/>
              </a:rPr>
              <a:t>：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第一阶段：思维什么是十善业</a:t>
            </a:r>
            <a:r>
              <a:rPr lang="en-US" altLang="en-US" sz="2000" dirty="0" smtClean="0"/>
              <a:t>中的</a:t>
            </a:r>
            <a:r>
              <a:rPr lang="zh-CN" altLang="en-US" sz="2000" dirty="0" smtClean="0"/>
              <a:t>无邪见</a:t>
            </a:r>
            <a:r>
              <a:rPr lang="en-US" altLang="en-US" sz="2000" dirty="0" smtClean="0"/>
              <a:t>？什么是特殊善业的</a:t>
            </a:r>
            <a:r>
              <a:rPr lang="zh-CN" altLang="en-US" sz="2000" dirty="0" smtClean="0"/>
              <a:t>依止正见</a:t>
            </a:r>
            <a:r>
              <a:rPr lang="en-US" altLang="en-US" sz="2000" dirty="0" smtClean="0"/>
              <a:t>？</a:t>
            </a:r>
            <a:r>
              <a:rPr lang="en-US" altLang="en-US" sz="2000" dirty="0"/>
              <a:t>结合自身，</a:t>
            </a:r>
            <a:r>
              <a:rPr lang="en-US" altLang="en-US" sz="2000" dirty="0" smtClean="0"/>
              <a:t>思维自己是否</a:t>
            </a:r>
            <a:r>
              <a:rPr lang="zh-CN" altLang="en-US" sz="2000" dirty="0" smtClean="0"/>
              <a:t>具足正见</a:t>
            </a:r>
            <a:r>
              <a:rPr lang="en-US" altLang="en-US" sz="2000" dirty="0"/>
              <a:t>；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第二阶段：</a:t>
            </a:r>
            <a:r>
              <a:rPr lang="en-US" altLang="en-US" sz="2000" dirty="0" smtClean="0"/>
              <a:t>思维</a:t>
            </a:r>
            <a:r>
              <a:rPr lang="zh-CN" altLang="en-US" sz="2000" dirty="0" smtClean="0"/>
              <a:t>无邪见</a:t>
            </a:r>
            <a:r>
              <a:rPr lang="en-US" altLang="en-US" sz="2000" dirty="0" smtClean="0"/>
              <a:t>、</a:t>
            </a:r>
            <a:r>
              <a:rPr lang="zh-CN" altLang="en-US" sz="2000" dirty="0" smtClean="0"/>
              <a:t>依止正见</a:t>
            </a:r>
            <a:r>
              <a:rPr lang="en-US" altLang="en-US" sz="2000" dirty="0" smtClean="0"/>
              <a:t>的果报</a:t>
            </a:r>
            <a:r>
              <a:rPr lang="zh-CN" altLang="en-US" sz="2000" dirty="0" smtClean="0"/>
              <a:t>和功德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第三阶段：结合自身，如果</a:t>
            </a:r>
            <a:r>
              <a:rPr lang="zh-CN" altLang="en-US" sz="2000" dirty="0"/>
              <a:t>对以往的邪见已经</a:t>
            </a:r>
            <a:r>
              <a:rPr lang="en-US" altLang="zh-CN" sz="2000" dirty="0"/>
              <a:t>‘</a:t>
            </a:r>
            <a:r>
              <a:rPr lang="zh-CN" altLang="en-US" sz="2000" dirty="0"/>
              <a:t>纠正</a:t>
            </a:r>
            <a:r>
              <a:rPr lang="en-US" altLang="zh-CN" sz="2000" dirty="0"/>
              <a:t>’</a:t>
            </a:r>
            <a:r>
              <a:rPr lang="zh-CN" altLang="en-US" sz="2000" dirty="0"/>
              <a:t>，并且在不断的树立端正正见</a:t>
            </a:r>
            <a:r>
              <a:rPr lang="en-US" altLang="en-US" sz="2000" dirty="0"/>
              <a:t>，那就继续做；如果没有，</a:t>
            </a:r>
            <a:r>
              <a:rPr lang="en-US" altLang="en-US" sz="2000" dirty="0" smtClean="0"/>
              <a:t>则应发誓</a:t>
            </a:r>
            <a:r>
              <a:rPr lang="zh-CN" altLang="en-US" sz="2000" dirty="0" smtClean="0"/>
              <a:t>断除邪见</a:t>
            </a:r>
            <a:r>
              <a:rPr lang="en-US" altLang="en-US" sz="2000" dirty="0" smtClean="0"/>
              <a:t>、</a:t>
            </a:r>
            <a:r>
              <a:rPr lang="zh-CN" altLang="en-US" sz="2000" dirty="0" smtClean="0"/>
              <a:t>通过闻思修真正树立起正见</a:t>
            </a:r>
            <a:r>
              <a:rPr lang="en-US" altLang="en-US" sz="2000" dirty="0" smtClean="0"/>
              <a:t>。</a:t>
            </a:r>
            <a:endParaRPr lang="en-CA" alt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000" dirty="0"/>
              <a:t>两个结果</a:t>
            </a:r>
            <a:r>
              <a:rPr lang="en-US" altLang="en-US" sz="2000" dirty="0" smtClean="0"/>
              <a:t>：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第一、坚定因果。有这样的善业，就会有这样的果报；</a:t>
            </a:r>
            <a:endParaRPr lang="en-CA" alt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000" dirty="0"/>
              <a:t>第二、自己是否有过这样的善业，如果没有，就一定要去做，哪怕是很微小的善业都不要忽略。</a:t>
            </a:r>
            <a:endParaRPr lang="en-CA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98652"/>
            <a:ext cx="10058400" cy="763930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思考讨论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 fontScale="9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无邪见指应该具足什么样的正见</a:t>
            </a:r>
            <a:r>
              <a:rPr lang="en-US" altLang="en-US" sz="2400" dirty="0" smtClean="0"/>
              <a:t>？</a:t>
            </a:r>
            <a:r>
              <a:rPr lang="zh-CN" altLang="en-US" sz="2400" dirty="0" smtClean="0"/>
              <a:t>请问您是否已经具足这些正见了呢？</a:t>
            </a:r>
            <a:endParaRPr lang="en-US" altLang="en-US" sz="2400" dirty="0" smtClean="0"/>
          </a:p>
          <a:p>
            <a:pPr marL="0" indent="0">
              <a:buFont typeface="+mj-lt"/>
              <a:buNone/>
            </a:pPr>
            <a:r>
              <a:rPr lang="en-US" altLang="en-US" sz="2400" dirty="0" smtClean="0">
                <a:sym typeface="+mn-ea"/>
              </a:rPr>
              <a:t>     (</a:t>
            </a:r>
            <a:r>
              <a:rPr lang="zh-CN" altLang="en-US" sz="2400" dirty="0" smtClean="0">
                <a:sym typeface="+mn-ea"/>
              </a:rPr>
              <a:t>即简单分析一下</a:t>
            </a:r>
            <a:r>
              <a:rPr lang="en-US" altLang="en-US" sz="2400" dirty="0" smtClean="0">
                <a:sym typeface="+mn-ea"/>
              </a:rPr>
              <a:t>为什么邪见是一切黑暗和烦恼的根本？为什么舍离邪见修行正见能解脱生死？</a:t>
            </a:r>
            <a:r>
              <a:rPr lang="zh-CN" altLang="en-US" sz="2400" dirty="0" smtClean="0">
                <a:sym typeface="+mn-ea"/>
              </a:rPr>
              <a:t>）</a:t>
            </a:r>
            <a:endParaRPr lang="zh-CN" altLang="en-US" sz="2400" dirty="0" smtClean="0">
              <a:sym typeface="+mn-ea"/>
            </a:endParaRPr>
          </a:p>
          <a:p>
            <a:pPr marL="0" indent="0">
              <a:buFont typeface="+mj-lt"/>
              <a:buNone/>
            </a:pPr>
            <a:endParaRPr lang="en-US" altLang="en-US" sz="2400" dirty="0" smtClean="0"/>
          </a:p>
          <a:p>
            <a:pPr marL="0" indent="0">
              <a:buFont typeface="+mj-lt"/>
              <a:buNone/>
            </a:pPr>
            <a:r>
              <a:rPr lang="en-US" altLang="zh-CN" sz="2400" dirty="0"/>
              <a:t>2.   </a:t>
            </a:r>
            <a:r>
              <a:rPr lang="zh-CN" altLang="en-CA" sz="2400" dirty="0"/>
              <a:t>无邪见会有什么样的果报，结合自己的感受谈谈哪些是您最希求的？</a:t>
            </a:r>
            <a:endParaRPr lang="en-CA" altLang="zh-CN" sz="2400" dirty="0"/>
          </a:p>
          <a:p>
            <a:pPr marL="457200" indent="-457200">
              <a:buFont typeface="+mj-lt"/>
              <a:buAutoNum type="arabicPeriod"/>
            </a:pPr>
            <a:endParaRPr lang="en-US" altLang="en-US" sz="2400" dirty="0" smtClean="0"/>
          </a:p>
          <a:p>
            <a:pPr marL="0" indent="0">
              <a:buNone/>
            </a:pPr>
            <a:r>
              <a:rPr lang="en-US" altLang="zh-CN" sz="2400" dirty="0" smtClean="0"/>
              <a:t>3</a:t>
            </a:r>
            <a:r>
              <a:rPr lang="zh-CN" altLang="en-US" sz="2400" dirty="0" smtClean="0"/>
              <a:t>、反观自己，是否偶尔还有见到佛菩萨像而突然出现令自己都觉得恐惧的邪见？如果有，会是什么原因呢？对治的方法是什么？</a:t>
            </a:r>
            <a:endParaRPr lang="zh-CN" alt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4</a:t>
            </a:r>
            <a:r>
              <a:rPr lang="zh-CN" altLang="en-US" sz="2400" dirty="0"/>
              <a:t>、请谈谈学习因果不虚以后，自己在见解和实际生活中的变化或者减少了哪些方面的烦恼？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十善业之</a:t>
            </a:r>
            <a:r>
              <a:rPr lang="zh-CN" altLang="en-US" dirty="0" smtClean="0"/>
              <a:t>无邪见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2018-0</a:t>
            </a:r>
            <a:r>
              <a:rPr lang="en-US" altLang="zh-CN" sz="2200" dirty="0" smtClean="0"/>
              <a:t>9-</a:t>
            </a:r>
            <a:r>
              <a:rPr lang="zh-CN" altLang="zh-CN" sz="2200" dirty="0" smtClean="0"/>
              <a:t>2</a:t>
            </a:r>
            <a:r>
              <a:rPr lang="en-US" altLang="zh-CN" sz="2200" dirty="0" smtClean="0"/>
              <a:t>8</a:t>
            </a:r>
            <a:endParaRPr lang="en-US" altLang="zh-CN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慈诚罗珠堪布上师《定日百颂》第二集节选</a:t>
            </a:r>
            <a:endParaRPr lang="en-US" altLang="en-US" sz="2400" dirty="0" smtClean="0"/>
          </a:p>
          <a:p>
            <a:r>
              <a:rPr lang="en-US" altLang="en-US" sz="2400" dirty="0" smtClean="0"/>
              <a:t>索达吉堪</a:t>
            </a:r>
            <a:r>
              <a:rPr lang="en-US" altLang="en-US" sz="2400" dirty="0"/>
              <a:t>布《藏传净土法</a:t>
            </a:r>
            <a:r>
              <a:rPr lang="en-US" altLang="en-US" sz="2400" dirty="0" smtClean="0"/>
              <a:t>》</a:t>
            </a:r>
            <a:r>
              <a:rPr lang="en-US" altLang="zh-CN" sz="2400" dirty="0" smtClean="0"/>
              <a:t>85 </a:t>
            </a:r>
            <a:r>
              <a:rPr lang="en-US" altLang="en-US" sz="2400" dirty="0" smtClean="0"/>
              <a:t>讲义</a:t>
            </a:r>
            <a:endParaRPr lang="en-US" altLang="en-US" sz="2400" dirty="0" smtClean="0"/>
          </a:p>
          <a:p>
            <a:r>
              <a:rPr lang="zh-CN" altLang="en-US" sz="2400" dirty="0" smtClean="0"/>
              <a:t>索达吉堪布</a:t>
            </a:r>
            <a:r>
              <a:rPr lang="en-US" altLang="zh-CN" sz="2400" dirty="0" smtClean="0"/>
              <a:t>《</a:t>
            </a:r>
            <a:r>
              <a:rPr lang="zh-CN" altLang="en-US" sz="2400" dirty="0" smtClean="0"/>
              <a:t>大圆满前行广释</a:t>
            </a:r>
            <a:r>
              <a:rPr lang="en-US" altLang="zh-CN" sz="2400" dirty="0" smtClean="0"/>
              <a:t>》67</a:t>
            </a:r>
            <a:r>
              <a:rPr lang="zh-CN" altLang="en-US" sz="2400" dirty="0" smtClean="0"/>
              <a:t>课课文</a:t>
            </a:r>
            <a:endParaRPr lang="en-US" altLang="en-US" sz="2400" dirty="0" smtClean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十</a:t>
            </a:r>
            <a:r>
              <a:rPr lang="zh-CN" altLang="en-US" sz="2400" dirty="0" smtClean="0"/>
              <a:t>善业道经演义</a:t>
            </a:r>
            <a:r>
              <a:rPr lang="en-US" altLang="en-US" sz="2400" dirty="0" smtClean="0"/>
              <a:t>》</a:t>
            </a:r>
            <a:r>
              <a:rPr lang="zh-CN" altLang="en-US" sz="2400" dirty="0" smtClean="0"/>
              <a:t>视频</a:t>
            </a:r>
            <a:r>
              <a:rPr lang="en-US" altLang="zh-CN" sz="2400" dirty="0"/>
              <a:t>8</a:t>
            </a:r>
            <a:r>
              <a:rPr lang="zh-CN" altLang="en-US" sz="2400" dirty="0" smtClean="0"/>
              <a:t>节选</a:t>
            </a:r>
            <a:endParaRPr lang="en-CA" altLang="en-US" sz="2400" dirty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正法念处经讲记</a:t>
            </a:r>
            <a:r>
              <a:rPr lang="en-US" altLang="en-US" sz="2400" dirty="0" smtClean="0"/>
              <a:t>》</a:t>
            </a:r>
            <a:r>
              <a:rPr lang="zh-CN" altLang="en-US" sz="2400" dirty="0" smtClean="0"/>
              <a:t>讲义节选</a:t>
            </a:r>
            <a:endParaRPr lang="en-CA" altLang="en-US" sz="2400" dirty="0"/>
          </a:p>
          <a:p>
            <a:endParaRPr lang="en-CA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十善业之</a:t>
            </a:r>
            <a:r>
              <a:rPr lang="en-US" altLang="en-US" dirty="0" smtClean="0"/>
              <a:t>不</a:t>
            </a:r>
            <a:r>
              <a:rPr lang="zh-CN" altLang="en-US" dirty="0" smtClean="0"/>
              <a:t>害心回顾</a:t>
            </a:r>
            <a:endParaRPr altLang="zh-CN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断绝害心 修饶益心、慈悲心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害心</a:t>
            </a:r>
            <a:r>
              <a:rPr lang="zh-CN" altLang="en-CA" dirty="0" smtClean="0"/>
              <a:t>的含义</a:t>
            </a:r>
            <a:endParaRPr lang="zh-CN" alt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149112"/>
          </a:xfrm>
        </p:spPr>
        <p:txBody>
          <a:bodyPr>
            <a:normAutofit/>
          </a:bodyPr>
          <a:lstStyle/>
          <a:p>
            <a:endParaRPr lang="en-US" altLang="zh-CN" sz="2400" dirty="0" smtClean="0"/>
          </a:p>
          <a:p>
            <a:r>
              <a:rPr lang="zh-CN" altLang="en-US" sz="2400" dirty="0"/>
              <a:t>对他人痛恨在心</a:t>
            </a:r>
            <a:r>
              <a:rPr lang="zh-CN" altLang="zh-CN" sz="2400" dirty="0"/>
              <a:t>、</a:t>
            </a:r>
            <a:r>
              <a:rPr lang="zh-CN" altLang="en-US" sz="2400" dirty="0"/>
              <a:t>满怀愤怒之情、暗自诅咒或对他人的不幸感到幸灾乐祸等，这些损恼心理都属于害心之列。</a:t>
            </a:r>
            <a:endParaRPr lang="en-CA" altLang="zh-CN" sz="2400" dirty="0"/>
          </a:p>
          <a:p>
            <a:endParaRPr lang="en-US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断除害心</a:t>
            </a:r>
            <a:r>
              <a:rPr lang="en-US" altLang="en-US" sz="4400" dirty="0" smtClean="0"/>
              <a:t>的果报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</a:t>
            </a:r>
            <a:r>
              <a:rPr lang="en-US" altLang="en-US" sz="2400" dirty="0" smtClean="0"/>
              <a:t>：远离损恼</a:t>
            </a:r>
            <a:r>
              <a:rPr lang="zh-CN" altLang="en-US" sz="2400" dirty="0" smtClean="0"/>
              <a:t>，平安喜乐；</a:t>
            </a:r>
            <a:endParaRPr lang="en-US" altLang="en-US" sz="2400" dirty="0" smtClean="0"/>
          </a:p>
          <a:p>
            <a:r>
              <a:rPr lang="en-US" altLang="en-US" sz="2400" dirty="0" smtClean="0"/>
              <a:t>同行等流果</a:t>
            </a:r>
            <a:r>
              <a:rPr lang="en-US" altLang="en-US" sz="2400" dirty="0"/>
              <a:t>：生生世</a:t>
            </a:r>
            <a:r>
              <a:rPr lang="en-US" altLang="en-US" sz="2400" dirty="0" smtClean="0"/>
              <a:t>世</a:t>
            </a:r>
            <a:r>
              <a:rPr lang="zh-CN" altLang="en-US" sz="2400" dirty="0" smtClean="0"/>
              <a:t>没有害心，</a:t>
            </a:r>
            <a:r>
              <a:rPr lang="en-US" altLang="en-US" sz="2400" dirty="0" smtClean="0"/>
              <a:t>善</a:t>
            </a:r>
            <a:r>
              <a:rPr lang="en-US" altLang="en-US" sz="2400" dirty="0"/>
              <a:t>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</a:t>
            </a:r>
            <a:r>
              <a:rPr lang="en-US" altLang="en-US" sz="2400" dirty="0" smtClean="0"/>
              <a:t>与</a:t>
            </a:r>
            <a:r>
              <a:rPr lang="zh-CN" altLang="en-US" sz="2400" dirty="0" smtClean="0"/>
              <a:t>害心者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果报恰恰相反, </a:t>
            </a:r>
            <a:r>
              <a:rPr lang="zh-CN" altLang="en-US" sz="2400" dirty="0"/>
              <a:t>不会生于多灾多难的地方，而是安乐富足之地且</a:t>
            </a:r>
            <a:r>
              <a:rPr lang="en-US" altLang="en-US" sz="2400" dirty="0"/>
              <a:t>具足圆满的功德</a:t>
            </a:r>
            <a:r>
              <a:rPr lang="en-US" altLang="en-US" sz="2400" dirty="0" smtClean="0"/>
              <a:t>；</a:t>
            </a:r>
            <a:endParaRPr lang="en-US" altLang="en-US" sz="2400" dirty="0" smtClean="0"/>
          </a:p>
          <a:p>
            <a:r>
              <a:rPr lang="en-US" altLang="en-US" sz="2400" dirty="0" smtClean="0"/>
              <a:t>士用果</a:t>
            </a:r>
            <a:r>
              <a:rPr lang="en-US" altLang="en-US" sz="2400" dirty="0"/>
              <a:t>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dist"/>
            <a:r>
              <a:rPr lang="zh-CN" altLang="en-US" dirty="0"/>
              <a:t>断除害</a:t>
            </a:r>
            <a:r>
              <a:rPr lang="zh-CN" altLang="en-US" dirty="0" smtClean="0"/>
              <a:t>心</a:t>
            </a:r>
            <a:r>
              <a:rPr lang="en-US" altLang="en-US" dirty="0" smtClean="0"/>
              <a:t>的果报                </a:t>
            </a:r>
            <a:r>
              <a:rPr lang="en-US" altLang="zh-CN" sz="2700" b="1" dirty="0" smtClean="0"/>
              <a:t>《</a:t>
            </a:r>
            <a:r>
              <a:rPr lang="zh-CN" altLang="en-US" sz="2700" b="1" dirty="0"/>
              <a:t>正法念处经</a:t>
            </a:r>
            <a:r>
              <a:rPr lang="en-US" altLang="zh-CN" sz="2700" b="1" dirty="0" smtClean="0"/>
              <a:t>》</a:t>
            </a:r>
            <a:endParaRPr kumimoji="1" lang="zh-CN" altLang="en-US" sz="27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2400" b="1" dirty="0" smtClean="0"/>
              <a:t>现世果报：</a:t>
            </a:r>
            <a:endParaRPr lang="en-US" altLang="zh-CN" sz="2400" b="1" dirty="0" smtClean="0"/>
          </a:p>
          <a:p>
            <a:r>
              <a:rPr lang="en-US" altLang="zh-CN" sz="2400" dirty="0" smtClean="0"/>
              <a:t> </a:t>
            </a:r>
            <a:r>
              <a:rPr lang="zh-CN" altLang="en-US" sz="2000" dirty="0"/>
              <a:t>丰裕的财富，成为大富贵者</a:t>
            </a:r>
            <a:endParaRPr lang="zh-CN" altLang="en-US" sz="2000" dirty="0"/>
          </a:p>
          <a:p>
            <a:r>
              <a:rPr lang="zh-CN" altLang="en-US" sz="2000" dirty="0"/>
              <a:t>被一切人爱念，人们都很珍惜爱怜他</a:t>
            </a:r>
            <a:endParaRPr lang="zh-CN" altLang="en-US" sz="2000" dirty="0"/>
          </a:p>
          <a:p>
            <a:r>
              <a:rPr lang="zh-CN" altLang="en-US" sz="2000" dirty="0"/>
              <a:t>远离</a:t>
            </a:r>
            <a:r>
              <a:rPr lang="zh-CN" altLang="en-US" sz="2000" dirty="0">
                <a:sym typeface="+mn-ea"/>
              </a:rPr>
              <a:t>无量种种怖畏</a:t>
            </a:r>
            <a:r>
              <a:rPr lang="zh-CN" altLang="en-US" sz="2000" dirty="0"/>
              <a:t>威胁，譬如国王的怖畏、盗贼的怖畏、堕险崖的怖畏、水灾的怖畏、火灾的怖畏、谄曲等的怖畏</a:t>
            </a:r>
            <a:endParaRPr lang="zh-CN" altLang="en-US" sz="2000" dirty="0"/>
          </a:p>
          <a:p>
            <a:r>
              <a:rPr lang="zh-CN" altLang="en-US" sz="2000" dirty="0"/>
              <a:t>所生一切处都感觉安然平顺，这也就是所谓的“仁者无敌”</a:t>
            </a:r>
            <a:endParaRPr lang="zh-CN" altLang="en-US" sz="2000" dirty="0"/>
          </a:p>
          <a:p>
            <a:r>
              <a:rPr lang="zh-CN" altLang="en-US" sz="2000" dirty="0">
                <a:sym typeface="+mn-ea"/>
              </a:rPr>
              <a:t>凡是善念发出的都会得到善意的回应</a:t>
            </a:r>
            <a:endParaRPr kumimoji="1" lang="zh-CN" alt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断除害心</a:t>
            </a:r>
            <a:r>
              <a:rPr lang="en-US" altLang="en-US" dirty="0"/>
              <a:t>的果报                </a:t>
            </a:r>
            <a:r>
              <a:rPr lang="en-US" altLang="zh-CN" sz="2700" b="1" dirty="0"/>
              <a:t>《</a:t>
            </a:r>
            <a:r>
              <a:rPr lang="zh-CN" altLang="en-US" sz="2700" b="1" dirty="0"/>
              <a:t>正法念处经</a:t>
            </a:r>
            <a:r>
              <a:rPr lang="en-US" altLang="zh-CN" sz="2700" b="1" dirty="0"/>
              <a:t>》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zh-CN" altLang="en-US" sz="2400" b="1" dirty="0" smtClean="0"/>
              <a:t>来世果报</a:t>
            </a:r>
            <a:r>
              <a:rPr lang="zh-CN" altLang="en-US" sz="2400" dirty="0" smtClean="0"/>
              <a:t>：</a:t>
            </a:r>
            <a:endParaRPr lang="en-US" altLang="zh-CN" sz="2400" dirty="0" smtClean="0"/>
          </a:p>
          <a:p>
            <a:r>
              <a:rPr lang="zh-CN" altLang="en-US" sz="2200" dirty="0"/>
              <a:t>命终会生在善道天界中，得到广大神通和殊胜微妙的天身。</a:t>
            </a:r>
            <a:endParaRPr lang="zh-CN" altLang="en-US" sz="2200" dirty="0"/>
          </a:p>
          <a:p>
            <a:pPr marL="0" indent="0">
              <a:buNone/>
            </a:pPr>
            <a:endParaRPr lang="zh-CN" altLang="en-US" sz="2200" dirty="0"/>
          </a:p>
          <a:p>
            <a:r>
              <a:rPr lang="zh-CN" altLang="en-US" sz="2200" dirty="0"/>
              <a:t>周围环境常常都是可爱的，一切微妙的色声香味触五欲，他都能随心所欲地受用</a:t>
            </a:r>
            <a:endParaRPr lang="zh-CN" altLang="en-US" sz="2200" dirty="0"/>
          </a:p>
          <a:p>
            <a:r>
              <a:rPr lang="zh-CN" altLang="en-US" sz="2200" dirty="0"/>
              <a:t>如果有人以身口意威胁，使他恐惧害怕，那么成百上千的天子和帝释天王也会对他特别怜愍照顾</a:t>
            </a:r>
            <a:endParaRPr lang="zh-CN" altLang="en-US" sz="2200" dirty="0"/>
          </a:p>
          <a:p>
            <a:r>
              <a:rPr lang="zh-CN" altLang="en-US" sz="2200" dirty="0"/>
              <a:t>当天人和阿修罗斗争打仗时，他不会怯弱害怕，心里没有恐怖和畏</a:t>
            </a:r>
            <a:endParaRPr lang="zh-CN" altLang="en-US" sz="2200" dirty="0"/>
          </a:p>
          <a:p>
            <a:r>
              <a:rPr lang="zh-CN" altLang="en-US" sz="2200" dirty="0">
                <a:sym typeface="+mn-ea"/>
              </a:rPr>
              <a:t>如果他愿意出离，想摆脱烦恼诸垢的染著，想得出世间的道果，那么当他从那样的天界退生到人中，就会成为转轮王。这样往返经无量生世都成为王者，统御四天下而且具足七宝。</a:t>
            </a:r>
            <a:endParaRPr kumimoji="1" lang="zh-CN" altLang="en-US" sz="2200" dirty="0"/>
          </a:p>
          <a:p>
            <a:endParaRPr kumimoji="1" lang="zh-CN" alt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1011132"/>
          </a:xfrm>
        </p:spPr>
        <p:txBody>
          <a:bodyPr>
            <a:normAutofit/>
          </a:bodyPr>
          <a:lstStyle/>
          <a:p>
            <a:pPr algn="r"/>
            <a:r>
              <a:rPr lang="zh-CN" altLang="en-US" sz="3200" b="1" dirty="0" smtClean="0"/>
              <a:t>明离嗔恚的功德</a:t>
            </a:r>
            <a:r>
              <a:rPr lang="en-US" altLang="zh-CN" sz="3200" b="1" dirty="0" smtClean="0"/>
              <a:t>                </a:t>
            </a:r>
            <a:r>
              <a:rPr lang="en-US" altLang="zh-CN" sz="2400" dirty="0" smtClean="0"/>
              <a:t>《</a:t>
            </a:r>
            <a:r>
              <a:rPr lang="zh-CN" altLang="en-US" sz="2400" dirty="0"/>
              <a:t>佛说十善业道经</a:t>
            </a:r>
            <a:r>
              <a:rPr lang="en-US" altLang="zh-CN" sz="2400" dirty="0"/>
              <a:t>》</a:t>
            </a:r>
            <a:br>
              <a:rPr lang="en-US" altLang="zh-CN" sz="2400" dirty="0"/>
            </a:br>
            <a:endParaRPr kumimoji="1"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455279"/>
            <a:ext cx="10058400" cy="45797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000" dirty="0" smtClean="0"/>
              <a:t>复次，龙王！若离</a:t>
            </a:r>
            <a:r>
              <a:rPr lang="zh-CN" altLang="en-US" sz="2000" dirty="0"/>
              <a:t>瞋恚，即得八种喜悦</a:t>
            </a:r>
            <a:r>
              <a:rPr lang="zh-CN" altLang="en-US" sz="2000" dirty="0" smtClean="0"/>
              <a:t>心法。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 smtClean="0"/>
              <a:t>一</a:t>
            </a:r>
            <a:r>
              <a:rPr lang="zh-CN" altLang="en-US" sz="2000" dirty="0"/>
              <a:t>、无损恼心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二</a:t>
            </a:r>
            <a:r>
              <a:rPr lang="zh-CN" altLang="en-US" sz="2000" dirty="0"/>
              <a:t>、无瞋恚心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三 </a:t>
            </a:r>
            <a:r>
              <a:rPr lang="zh-CN" altLang="en-US" sz="2000" dirty="0"/>
              <a:t>、</a:t>
            </a:r>
            <a:r>
              <a:rPr lang="zh-CN" altLang="en-US" sz="2000" dirty="0" smtClean="0"/>
              <a:t>无诤讼</a:t>
            </a:r>
            <a:r>
              <a:rPr lang="zh-CN" altLang="en-US" sz="2000" dirty="0"/>
              <a:t>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四</a:t>
            </a:r>
            <a:r>
              <a:rPr lang="zh-CN" altLang="en-US" sz="2000" dirty="0"/>
              <a:t>、柔和质直心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五</a:t>
            </a:r>
            <a:r>
              <a:rPr lang="zh-CN" altLang="en-US" sz="2000" dirty="0"/>
              <a:t>、得圣者慈心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六</a:t>
            </a:r>
            <a:r>
              <a:rPr lang="zh-CN" altLang="en-US" sz="2000" dirty="0"/>
              <a:t>、常作利益安众生心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七</a:t>
            </a:r>
            <a:r>
              <a:rPr lang="zh-CN" altLang="en-US" sz="2000" dirty="0"/>
              <a:t>、身相端严， 众共尊敬</a:t>
            </a:r>
            <a:r>
              <a:rPr lang="zh-CN" altLang="en-US" sz="2000" dirty="0" smtClean="0"/>
              <a:t>；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八</a:t>
            </a:r>
            <a:r>
              <a:rPr lang="zh-CN" altLang="en-US" sz="2000" dirty="0"/>
              <a:t>、以和忍故，速生梵世</a:t>
            </a:r>
            <a:r>
              <a:rPr lang="zh-CN" altLang="en-US" sz="2000" dirty="0" smtClean="0"/>
              <a:t>；</a:t>
            </a:r>
            <a:endParaRPr lang="en-US" altLang="zh-CN" sz="2000" dirty="0"/>
          </a:p>
          <a:p>
            <a:r>
              <a:rPr lang="zh-CN" altLang="en-US" sz="2000" dirty="0" smtClean="0"/>
              <a:t>若能回向阿耨多罗三藐三</a:t>
            </a:r>
            <a:r>
              <a:rPr lang="zh-CN" altLang="en-US" sz="2000" dirty="0"/>
              <a:t>菩提者，</a:t>
            </a:r>
            <a:r>
              <a:rPr lang="zh-CN" altLang="en-US" sz="2000" dirty="0" smtClean="0"/>
              <a:t>后成佛时</a:t>
            </a:r>
            <a:r>
              <a:rPr lang="zh-CN" altLang="en-US" sz="2000" dirty="0"/>
              <a:t>，得无碍心，观者无厌。</a:t>
            </a:r>
            <a:br>
              <a:rPr lang="zh-CN" altLang="en-US" sz="2000" dirty="0"/>
            </a:br>
            <a:endParaRPr kumimoji="1" lang="zh-CN" alt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0</TotalTime>
  <Words>2526</Words>
  <Application>WPS 演示</Application>
  <PresentationFormat>自定义</PresentationFormat>
  <Paragraphs>175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1" baseType="lpstr">
      <vt:lpstr>Arial</vt:lpstr>
      <vt:lpstr>宋体</vt:lpstr>
      <vt:lpstr>Wingdings</vt:lpstr>
      <vt:lpstr>Garamond</vt:lpstr>
      <vt:lpstr>华文隶书</vt:lpstr>
      <vt:lpstr>微软雅黑</vt:lpstr>
      <vt:lpstr>Arial Unicode MS</vt:lpstr>
      <vt:lpstr>Calibri</vt:lpstr>
      <vt:lpstr>Century Gothic</vt:lpstr>
      <vt:lpstr>Savon</vt:lpstr>
      <vt:lpstr>发心偈</vt:lpstr>
      <vt:lpstr>十善业之无邪见</vt:lpstr>
      <vt:lpstr>参考资料</vt:lpstr>
      <vt:lpstr>十善业之不害心回顾</vt:lpstr>
      <vt:lpstr>害心的含义</vt:lpstr>
      <vt:lpstr>断除害心的果报</vt:lpstr>
      <vt:lpstr>断除害心的果报                《正法念处经》</vt:lpstr>
      <vt:lpstr>断除害心的果报                《正法念处经》</vt:lpstr>
      <vt:lpstr>明离嗔恚的功德                《佛说十善业道经》 </vt:lpstr>
      <vt:lpstr>第一阶段</vt:lpstr>
      <vt:lpstr>邪见的定义:              </vt:lpstr>
      <vt:lpstr>邪见的种类:             </vt:lpstr>
      <vt:lpstr>无邪见 依止正见:             </vt:lpstr>
      <vt:lpstr>第二阶段</vt:lpstr>
      <vt:lpstr>无邪见果报</vt:lpstr>
      <vt:lpstr>明离邪见的功德                《佛说十善业道经》 </vt:lpstr>
      <vt:lpstr>第三阶段</vt:lpstr>
      <vt:lpstr>十善业之无的修法</vt:lpstr>
      <vt:lpstr>思考讨论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211</cp:revision>
  <dcterms:created xsi:type="dcterms:W3CDTF">2018-05-30T19:21:00Z</dcterms:created>
  <dcterms:modified xsi:type="dcterms:W3CDTF">2018-09-30T16:53:21Z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