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76" r:id="rId3"/>
    <p:sldId id="277" r:id="rId4"/>
    <p:sldId id="367" r:id="rId5"/>
    <p:sldId id="439" r:id="rId6"/>
    <p:sldId id="434" r:id="rId7"/>
    <p:sldId id="435" r:id="rId8"/>
    <p:sldId id="436" r:id="rId9"/>
    <p:sldId id="437" r:id="rId10"/>
    <p:sldId id="421" r:id="rId11"/>
    <p:sldId id="440" r:id="rId12"/>
    <p:sldId id="441" r:id="rId13"/>
    <p:sldId id="442" r:id="rId14"/>
    <p:sldId id="443" r:id="rId15"/>
    <p:sldId id="444" r:id="rId16"/>
    <p:sldId id="445" r:id="rId17"/>
    <p:sldId id="446" r:id="rId18"/>
    <p:sldId id="447" r:id="rId19"/>
    <p:sldId id="433" r:id="rId20"/>
    <p:sldId id="273" r:id="rId21"/>
    <p:sldId id="274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588"/>
    <p:restoredTop sz="94690"/>
  </p:normalViewPr>
  <p:slideViewPr>
    <p:cSldViewPr snapToGrid="0" snapToObjects="1">
      <p:cViewPr varScale="1">
        <p:scale>
          <a:sx n="110" d="100"/>
          <a:sy n="110" d="100"/>
        </p:scale>
        <p:origin x="55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5" Type="http://schemas.openxmlformats.org/officeDocument/2006/relationships/tableStyles" Target="tableStyles.xml"/><Relationship Id="rId24" Type="http://schemas.openxmlformats.org/officeDocument/2006/relationships/viewProps" Target="viewProps.xml"/><Relationship Id="rId23" Type="http://schemas.openxmlformats.org/officeDocument/2006/relationships/presProps" Target="presProps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smtClean="0"/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1784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345" algn="l"/>
              </a:tabLst>
              <a:defRPr sz="1600">
                <a:solidFill>
                  <a:schemeClr val="tx2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208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smtClean="0"/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smtClean="0"/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smtClean="0"/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smtClean="0"/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56032"/>
          </a:xfrm>
        </p:spPr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56032"/>
          </a:xfrm>
        </p:spPr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9464" y="6214535"/>
            <a:ext cx="274320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214535"/>
            <a:ext cx="521208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48535" y="6214535"/>
            <a:ext cx="146304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89992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275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499995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hyperlink" Target="https://www.youtube.com/watch?v=uAOTEI0tAMs&amp;list=PLdssnZ4H3EYMRvqOjWtFDjgLHWxoQNi_n&amp;index=73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 idx="4294967295"/>
          </p:nvPr>
        </p:nvSpPr>
        <p:spPr>
          <a:xfrm>
            <a:off x="6462713" y="693738"/>
            <a:ext cx="5167813" cy="660400"/>
          </a:xfrm>
        </p:spPr>
        <p:txBody>
          <a:bodyPr>
            <a:noAutofit/>
          </a:bodyPr>
          <a:lstStyle/>
          <a:p>
            <a:pPr algn="ctr"/>
            <a:r>
              <a:rPr kumimoji="1" lang="zh-CN" altLang="en-US" sz="3600" dirty="0"/>
              <a:t>发心偈</a:t>
            </a:r>
            <a:endParaRPr kumimoji="1" lang="zh-CN" altLang="en-US" sz="3600" dirty="0"/>
          </a:p>
        </p:txBody>
      </p:sp>
      <p:sp>
        <p:nvSpPr>
          <p:cNvPr id="6" name="文本占位符 5"/>
          <p:cNvSpPr>
            <a:spLocks noGrp="1"/>
          </p:cNvSpPr>
          <p:nvPr>
            <p:ph type="body" sz="half" idx="4294967295"/>
          </p:nvPr>
        </p:nvSpPr>
        <p:spPr>
          <a:xfrm>
            <a:off x="7192964" y="1620838"/>
            <a:ext cx="4180890" cy="4687887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顶礼本师释迦牟尼佛！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顶礼文殊智慧勇识</a:t>
            </a:r>
            <a:r>
              <a:rPr kumimoji="1" lang="zh-CN" altLang="zh-CN" sz="2000" dirty="0">
                <a:latin typeface="+mn-ea"/>
                <a:cs typeface="华文隶书" panose="02010800040101010101" charset="-122"/>
              </a:rPr>
              <a:t>！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顶礼传承大恩上师！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无上甚深微妙法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百千万劫难遭遇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我今见闻得受持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愿解如来真实义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endParaRPr kumimoji="1" lang="en-CA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为度化一切众生，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请大家发无上殊胜的菩提心！</a:t>
            </a:r>
            <a:endParaRPr kumimoji="1" lang="zh-CN" altLang="en-US" sz="2000" dirty="0">
              <a:latin typeface="+mn-ea"/>
              <a:cs typeface="华文隶书" panose="02010800040101010101" charset="-122"/>
            </a:endParaRPr>
          </a:p>
        </p:txBody>
      </p:sp>
      <p:pic>
        <p:nvPicPr>
          <p:cNvPr id="5" name="Picture 4" descr="20160328201008110.JPEG790x600.JPE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89336" y="414337"/>
            <a:ext cx="4157225" cy="5998037"/>
          </a:xfrm>
          <a:prstGeom prst="rect">
            <a:avLst/>
          </a:prstGeom>
          <a:effectLst>
            <a:softEdge rad="317500"/>
          </a:effec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3474" y="414337"/>
            <a:ext cx="4572000" cy="599803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56122" y="1713053"/>
            <a:ext cx="7349924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/>
              <a:t>学习索达吉堪布</a:t>
            </a:r>
            <a:r>
              <a:rPr lang="en-US" altLang="zh-CN" sz="3200" dirty="0"/>
              <a:t>《</a:t>
            </a:r>
            <a:r>
              <a:rPr lang="zh-CN" altLang="en-US" sz="3200" dirty="0"/>
              <a:t>前行广释</a:t>
            </a:r>
            <a:r>
              <a:rPr lang="en-US" altLang="zh-CN" sz="3200" dirty="0"/>
              <a:t>》</a:t>
            </a:r>
            <a:r>
              <a:rPr lang="zh-CN" altLang="en-US" sz="3200" dirty="0"/>
              <a:t>第</a:t>
            </a:r>
            <a:r>
              <a:rPr lang="en-US" altLang="zh-CN" sz="3200" dirty="0"/>
              <a:t>72</a:t>
            </a:r>
            <a:r>
              <a:rPr lang="zh-CN" altLang="en-US" sz="3200" dirty="0"/>
              <a:t>课：</a:t>
            </a:r>
            <a:endParaRPr lang="en-CA" altLang="zh-CN" sz="3200" dirty="0"/>
          </a:p>
          <a:p>
            <a:endParaRPr lang="en-CA" altLang="zh-CN" dirty="0"/>
          </a:p>
          <a:p>
            <a:r>
              <a:rPr lang="en-US" dirty="0">
                <a:hlinkClick r:id="rId1"/>
              </a:rPr>
              <a:t>https://www.youtube.com/watch?v=uAOTEI0tAMs&amp;list=PLdssnZ4H3EYMRvqOjWtFDjgLHWxoQNi_n&amp;index=73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1030147"/>
            <a:ext cx="10058400" cy="821801"/>
          </a:xfrm>
        </p:spPr>
        <p:txBody>
          <a:bodyPr>
            <a:normAutofit/>
          </a:bodyPr>
          <a:lstStyle/>
          <a:p>
            <a:r>
              <a:rPr lang="zh-CN" altLang="en-US" sz="4400" dirty="0"/>
              <a:t>本课要点：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CA" sz="2400" dirty="0"/>
              <a:t>有</a:t>
            </a:r>
            <a:r>
              <a:rPr lang="zh-CN" altLang="en-US" sz="2400" dirty="0"/>
              <a:t>四：</a:t>
            </a:r>
            <a:endParaRPr lang="en-CA" altLang="zh-CN" sz="2400" dirty="0"/>
          </a:p>
          <a:p>
            <a:pPr marL="0" indent="0">
              <a:buNone/>
            </a:pPr>
            <a:r>
              <a:rPr lang="zh-CN" altLang="en-US" sz="2400" dirty="0"/>
              <a:t>一、行善者感受痛苦、造罪者获得快乐，其实皆是由往昔业力所致</a:t>
            </a:r>
            <a:endParaRPr lang="en-CA" altLang="zh-CN" sz="2400" dirty="0"/>
          </a:p>
          <a:p>
            <a:pPr marL="0" indent="0">
              <a:buNone/>
            </a:pPr>
            <a:r>
              <a:rPr lang="zh-CN" altLang="en-US" sz="2400" dirty="0"/>
              <a:t>二、修行中见解和行为的关系</a:t>
            </a:r>
            <a:endParaRPr lang="en-CA" altLang="zh-CN" sz="2400" dirty="0"/>
          </a:p>
          <a:p>
            <a:pPr marL="0" indent="0">
              <a:buNone/>
            </a:pPr>
            <a:r>
              <a:rPr lang="zh-CN" altLang="en-US" sz="2400" dirty="0"/>
              <a:t>三、因果不虚在相续中生起之界限</a:t>
            </a:r>
            <a:endParaRPr lang="en-CA" altLang="zh-CN" sz="2400" dirty="0"/>
          </a:p>
          <a:p>
            <a:pPr marL="0" indent="0">
              <a:buNone/>
            </a:pPr>
            <a:r>
              <a:rPr lang="zh-CN" altLang="en-US" sz="2400" dirty="0"/>
              <a:t>四、在日常生活中，随时随地以正知正念摄持、调伏自心的窍诀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55180" y="1446835"/>
            <a:ext cx="884305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/>
              <a:t>《</a:t>
            </a:r>
            <a:r>
              <a:rPr lang="zh-CN" altLang="en-US" sz="2400" dirty="0"/>
              <a:t>大智度论</a:t>
            </a:r>
            <a:r>
              <a:rPr lang="en-US" altLang="zh-CN" sz="2400" dirty="0"/>
              <a:t>》</a:t>
            </a:r>
            <a:r>
              <a:rPr lang="zh-CN" altLang="en-US" sz="2400" dirty="0"/>
              <a:t>中云：“大海水干竭，须弥山地尽，先世因缘业，不烧亦不尽。”</a:t>
            </a:r>
            <a:endParaRPr lang="en-CA" altLang="zh-CN" sz="2400" dirty="0"/>
          </a:p>
          <a:p>
            <a:endParaRPr lang="en-CA" sz="2400" dirty="0"/>
          </a:p>
          <a:p>
            <a:r>
              <a:rPr lang="zh-CN" altLang="en-US" sz="2400" dirty="0"/>
              <a:t>我们每一个人，纵然今生没有造任何罪业，或者想不起造了什么罪业，但从无始以来，在漫长的轮回中，阿赖耶上所积累的罪业也是无边无际，以此必然要感受不可设想的果报。</a:t>
            </a:r>
            <a:endParaRPr lang="en-CA" altLang="zh-CN" sz="2400" dirty="0"/>
          </a:p>
          <a:p>
            <a:endParaRPr lang="en-CA" sz="2400" dirty="0"/>
          </a:p>
          <a:p>
            <a:r>
              <a:rPr lang="zh-CN" altLang="en-US" sz="2400" dirty="0"/>
              <a:t>我们哪怕做了一点一滴的善事，其果到时候也一定会成熟；就算造了微不足道的罪业，正如</a:t>
            </a:r>
            <a:r>
              <a:rPr lang="en-US" altLang="zh-CN" sz="2400" dirty="0"/>
              <a:t>《</a:t>
            </a:r>
            <a:r>
              <a:rPr lang="zh-CN" altLang="en-US" sz="2400" dirty="0"/>
              <a:t>百业经</a:t>
            </a:r>
            <a:r>
              <a:rPr lang="en-US" altLang="zh-CN" sz="2400" dirty="0"/>
              <a:t>》</a:t>
            </a:r>
            <a:r>
              <a:rPr lang="zh-CN" altLang="en-US" sz="2400" dirty="0"/>
              <a:t>所言，果报不会成熟于外境的地、水、火、风上，只会成熟在自己的蕴、界、处上。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822961"/>
            <a:ext cx="10058400" cy="704898"/>
          </a:xfrm>
        </p:spPr>
        <p:txBody>
          <a:bodyPr>
            <a:normAutofit/>
          </a:bodyPr>
          <a:lstStyle/>
          <a:p>
            <a:r>
              <a:rPr lang="zh-CN" altLang="en-US" sz="4000" dirty="0"/>
              <a:t>一、释“行善者受苦、造罪者得乐”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990846"/>
            <a:ext cx="10058400" cy="404419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zh-CN" altLang="en-US" sz="2000" dirty="0"/>
              <a:t>作为现在唯一行善、修习空性的那些人来说，依靠采取现行对治力，可以将后世转生恶趣的业力、随眠习气在今世成熟而感受痛苦。如</a:t>
            </a:r>
            <a:r>
              <a:rPr lang="en-US" altLang="zh-CN" sz="2000" dirty="0"/>
              <a:t>《</a:t>
            </a:r>
            <a:r>
              <a:rPr lang="zh-CN" altLang="en-US" sz="2000" dirty="0"/>
              <a:t>能断金刚经</a:t>
            </a:r>
            <a:r>
              <a:rPr lang="en-US" altLang="zh-CN" sz="2000" dirty="0"/>
              <a:t>》</a:t>
            </a:r>
            <a:r>
              <a:rPr lang="zh-CN" altLang="en-US" sz="2000" dirty="0"/>
              <a:t>中说：“行持波罗蜜多之菩萨，受到损恼或受到极大损恼，此乃未来所受之苦业，于此世成熟。”</a:t>
            </a:r>
            <a:endParaRPr lang="en-CA" altLang="zh-CN" sz="2000" dirty="0"/>
          </a:p>
          <a:p>
            <a:pPr lvl="2">
              <a:buFont typeface="Wingdings" panose="05000000000000000000" pitchFamily="2" charset="2"/>
              <a:buChar char="q"/>
            </a:pPr>
            <a:r>
              <a:rPr lang="zh-CN" altLang="en-US" sz="1600" dirty="0"/>
              <a:t>唐玄奘的上师印度那烂陀寺戒贤长老的公案</a:t>
            </a:r>
            <a:endParaRPr lang="en-CA" altLang="zh-CN" sz="1600" dirty="0"/>
          </a:p>
          <a:p>
            <a:pPr lvl="2">
              <a:buFont typeface="Wingdings" panose="05000000000000000000" pitchFamily="2" charset="2"/>
              <a:buChar char="q"/>
            </a:pPr>
            <a:endParaRPr lang="en-CA" altLang="zh-CN" sz="1600" dirty="0"/>
          </a:p>
          <a:p>
            <a:pPr>
              <a:buFont typeface="Wingdings" panose="05000000000000000000" pitchFamily="2" charset="2"/>
              <a:buChar char="q"/>
            </a:pPr>
            <a:r>
              <a:rPr lang="zh-CN" altLang="en-US" sz="2000" dirty="0"/>
              <a:t>与之相反，今生当中无恶不作之人，也有因为前世所造的微小善业在眼前成熟而感受善果的。</a:t>
            </a:r>
            <a:endParaRPr lang="en-CA" altLang="zh-CN" sz="2000" dirty="0"/>
          </a:p>
          <a:p>
            <a:pPr lvl="2">
              <a:buFont typeface="Wingdings" panose="05000000000000000000" pitchFamily="2" charset="2"/>
              <a:buChar char="q"/>
            </a:pPr>
            <a:r>
              <a:rPr lang="zh-CN" altLang="en-US" sz="1600" dirty="0"/>
              <a:t>尼洪国家的公案</a:t>
            </a:r>
            <a:endParaRPr lang="en-CA" altLang="zh-CN" sz="1600" dirty="0"/>
          </a:p>
          <a:p>
            <a:pPr marL="548640" lvl="2" indent="0">
              <a:buNone/>
            </a:pPr>
            <a:endParaRPr lang="en-CA" altLang="zh-CN" sz="1600" dirty="0"/>
          </a:p>
          <a:p>
            <a:pPr>
              <a:buFont typeface="Wingdings" panose="05000000000000000000" pitchFamily="2" charset="2"/>
              <a:buChar char="q"/>
            </a:pPr>
            <a:r>
              <a:rPr lang="zh-CN" altLang="en-US" sz="2000" dirty="0"/>
              <a:t>因此，对于因果的道理，我们要时刻生起</a:t>
            </a:r>
            <a:r>
              <a:rPr lang="zh-CN" altLang="en-CA" sz="2000" dirty="0"/>
              <a:t>定解</a:t>
            </a:r>
            <a:r>
              <a:rPr lang="zh-CN" altLang="en-US" sz="2000" dirty="0"/>
              <a:t>、加以取舍，万万不能以“善恶无分别”、“</a:t>
            </a:r>
            <a:r>
              <a:rPr lang="zh-CN" altLang="en-CA" sz="2000" dirty="0"/>
              <a:t>万法</a:t>
            </a:r>
            <a:r>
              <a:rPr lang="zh-CN" altLang="en-US" sz="2000" dirty="0"/>
              <a:t>唯心造”等禅宗或大圆满的高深法语，来轻视因果。</a:t>
            </a:r>
            <a:endParaRPr lang="en-CA" altLang="zh-CN" sz="2000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769517"/>
          </a:xfrm>
        </p:spPr>
        <p:txBody>
          <a:bodyPr>
            <a:normAutofit/>
          </a:bodyPr>
          <a:lstStyle/>
          <a:p>
            <a:r>
              <a:rPr lang="zh-CN" altLang="en-US" sz="4000" dirty="0"/>
              <a:t>二、修行中见解和行为的关系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713053"/>
            <a:ext cx="10058400" cy="432198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zh-CN" altLang="en-US" sz="2000" dirty="0"/>
              <a:t>莲师教言：“</a:t>
            </a:r>
            <a:r>
              <a:rPr lang="en-CA" altLang="zh-CN" sz="2000" dirty="0"/>
              <a:t>……</a:t>
            </a:r>
            <a:r>
              <a:rPr lang="zh-CN" altLang="en-CA" sz="2000" dirty="0"/>
              <a:t>行为</a:t>
            </a:r>
            <a:r>
              <a:rPr lang="zh-CN" altLang="en-US" sz="2000" dirty="0"/>
              <a:t>不能偏堕于见解方面，而要小心谨慎，不违背因果。否则，见解上</a:t>
            </a:r>
            <a:r>
              <a:rPr lang="zh-CN" altLang="en-CA" sz="2000" dirty="0"/>
              <a:t>一切</a:t>
            </a:r>
            <a:r>
              <a:rPr lang="zh-CN" altLang="en-US" sz="2000" dirty="0"/>
              <a:t>万法都不存在，不思善、不思恶，而行为也是这样的话，就会善空恶空黑法漫布，见解也将成为魔见。同样，见解也不能偏堕于行为方面，否则，行为上始终有实执，见解也是如此的话，将会被实有和有相所束缚，从而在轮回中无有解脱之日。”</a:t>
            </a:r>
            <a:endParaRPr lang="en-CA" altLang="zh-CN" sz="2000" dirty="0"/>
          </a:p>
          <a:p>
            <a:pPr>
              <a:buFont typeface="Wingdings" panose="05000000000000000000" pitchFamily="2" charset="2"/>
              <a:buChar char="q"/>
            </a:pPr>
            <a:r>
              <a:rPr lang="zh-CN" altLang="en-US" sz="2000" dirty="0"/>
              <a:t>法王如意宝也常引用</a:t>
            </a:r>
            <a:r>
              <a:rPr lang="en-US" altLang="zh-CN" sz="2000" dirty="0"/>
              <a:t>《</a:t>
            </a:r>
            <a:r>
              <a:rPr lang="zh-CN" altLang="en-US" sz="2000" dirty="0"/>
              <a:t>前译教法兴盛之愿文</a:t>
            </a:r>
            <a:r>
              <a:rPr lang="en-US" altLang="zh-CN" sz="2000" dirty="0"/>
              <a:t>》</a:t>
            </a:r>
            <a:r>
              <a:rPr lang="zh-CN" altLang="en-US" sz="2000" dirty="0"/>
              <a:t>的教证说，作为一个修行人，见解上，要依止</a:t>
            </a:r>
            <a:r>
              <a:rPr lang="zh-CN" altLang="en-CA" sz="2000" dirty="0"/>
              <a:t>龙猛</a:t>
            </a:r>
            <a:r>
              <a:rPr lang="zh-CN" altLang="en-US" sz="2000" dirty="0"/>
              <a:t>菩萨的空性无二见；而行为上，则应随学静命菩萨的小乘别解脱行为。</a:t>
            </a:r>
            <a:endParaRPr lang="en-CA" altLang="zh-CN" sz="2000" dirty="0"/>
          </a:p>
          <a:p>
            <a:pPr>
              <a:buFont typeface="Wingdings" panose="05000000000000000000" pitchFamily="2" charset="2"/>
              <a:buChar char="q"/>
            </a:pPr>
            <a:r>
              <a:rPr lang="zh-CN" altLang="en-US" sz="2000" dirty="0"/>
              <a:t>若想成为一个佛教徒，即使造不了什么善业，也没必要以佛教的名义造下滔天大罪。正如莲花生大士所说：“是故见比虚空高，取舍因果较粉细。”</a:t>
            </a:r>
            <a:endParaRPr lang="en-CA" altLang="zh-CN" sz="2000" dirty="0"/>
          </a:p>
          <a:p>
            <a:pPr>
              <a:buFont typeface="Wingdings" panose="05000000000000000000" pitchFamily="2" charset="2"/>
              <a:buChar char="q"/>
            </a:pPr>
            <a:r>
              <a:rPr lang="zh-CN" altLang="en-US" sz="2000" dirty="0"/>
              <a:t>我们作为普通人，假如渴望修持正法，就必须将取舍因果放在主导地位，见解和行为不能脱离或者堕于一边。如果随着见解越来越高，行为也越来越如法，对众生的悲心越来越强烈，这说明你的修行没有误入歧途。</a:t>
            </a:r>
            <a:endParaRPr lang="en-US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8880" y="937548"/>
            <a:ext cx="8877783" cy="740781"/>
          </a:xfrm>
        </p:spPr>
        <p:txBody>
          <a:bodyPr>
            <a:normAutofit/>
          </a:bodyPr>
          <a:lstStyle/>
          <a:p>
            <a:r>
              <a:rPr lang="zh-CN" altLang="en-US" sz="4000" dirty="0"/>
              <a:t>三、因果不虚在相续中生起之界限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8881" y="2326510"/>
            <a:ext cx="8877782" cy="370852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2400" dirty="0"/>
              <a:t>应当像米拉日巴尊者那样。</a:t>
            </a:r>
            <a:endParaRPr lang="en-CA" altLang="zh-CN" sz="2400" dirty="0"/>
          </a:p>
          <a:p>
            <a:pPr marL="0" indent="0">
              <a:buNone/>
            </a:pPr>
            <a:r>
              <a:rPr lang="zh-CN" altLang="en-US" sz="2400" dirty="0"/>
              <a:t>尊者说：“我没有别的窍诀，</a:t>
            </a:r>
            <a:r>
              <a:rPr lang="zh-CN" altLang="en-US" sz="2400" b="1" dirty="0"/>
              <a:t>唯一就是要诚信因果</a:t>
            </a:r>
            <a:r>
              <a:rPr lang="zh-CN" altLang="en-US" sz="2400" dirty="0"/>
              <a:t>。凡是有心的人，听了因果能相信的话，也一定能做到像我这样</a:t>
            </a:r>
            <a:r>
              <a:rPr lang="zh-CN" altLang="en-US" sz="2400" b="1" dirty="0"/>
              <a:t>精进修持</a:t>
            </a:r>
            <a:r>
              <a:rPr lang="zh-CN" altLang="en-US" sz="2400" dirty="0"/>
              <a:t>。如果你相信因果，依止上师的</a:t>
            </a:r>
            <a:r>
              <a:rPr lang="zh-CN" altLang="en-US" sz="2400" b="1" dirty="0"/>
              <a:t>信心自会增长</a:t>
            </a:r>
            <a:r>
              <a:rPr lang="zh-CN" altLang="en-US" sz="2400" dirty="0"/>
              <a:t>，</a:t>
            </a:r>
            <a:r>
              <a:rPr lang="zh-CN" altLang="en-US" sz="2400" b="1" dirty="0"/>
              <a:t>求法遇到任何违缘也不怕</a:t>
            </a:r>
            <a:r>
              <a:rPr lang="zh-CN" altLang="en-US" sz="2400" dirty="0"/>
              <a:t>。否则，若对因果半信半疑，就会缺少行持善法的心力，修行肯定不会成功。”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943138"/>
          </a:xfrm>
        </p:spPr>
        <p:txBody>
          <a:bodyPr>
            <a:normAutofit/>
          </a:bodyPr>
          <a:lstStyle/>
          <a:p>
            <a:r>
              <a:rPr lang="zh-CN" altLang="en-US" sz="4000" dirty="0"/>
              <a:t>四、日常生活中调伏自心的窍诀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3848" y="1840374"/>
            <a:ext cx="10141352" cy="4194665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zh-CN" altLang="en-US" sz="2000" dirty="0"/>
              <a:t>对因果务必从心坎深处生起坚定的诚信，并且暗下决心：“平时包括细微的善业，也要以三殊胜摄持而尽力奉行；就算是再小的恶业，遇到生命危难也不去做。”尤其在日常生活中，随时随地要以正知正念来摄持。</a:t>
            </a:r>
            <a:endParaRPr lang="en-CA" altLang="zh-CN" sz="2000" dirty="0"/>
          </a:p>
          <a:p>
            <a:pPr lvl="1">
              <a:buFont typeface="Wingdings" panose="05000000000000000000" pitchFamily="2" charset="2"/>
              <a:buChar char="q"/>
            </a:pPr>
            <a:r>
              <a:rPr lang="zh-CN" altLang="en-US" sz="1800" dirty="0"/>
              <a:t>早上：起床时，应当在床上静坐，自心悠然放松，向内反观审查：“昨晚做了善梦，还是恶梦？”如果梦中作恶，则应心生惭愧，念金刚萨埵心咒、百字明</a:t>
            </a:r>
            <a:r>
              <a:rPr lang="en-US" altLang="zh-CN" sz="1800" dirty="0"/>
              <a:t>21</a:t>
            </a:r>
            <a:r>
              <a:rPr lang="zh-CN" altLang="en-US" sz="1800" dirty="0"/>
              <a:t>遍诚心忏悔。如果梦到行善，则应心生欢喜，同时将善根回向众生，并默默发愿：“昨晚行持的善法还不错。在今天，我要继续为一切众生获得圆满佛果而竭尽全力奉行善法、断除恶业。”</a:t>
            </a:r>
            <a:endParaRPr lang="en-CA" altLang="zh-CN" sz="1800" dirty="0"/>
          </a:p>
          <a:p>
            <a:pPr lvl="1">
              <a:buFont typeface="Wingdings" panose="05000000000000000000" pitchFamily="2" charset="2"/>
              <a:buChar char="q"/>
            </a:pPr>
            <a:r>
              <a:rPr lang="zh-CN" altLang="en-US" sz="1800" dirty="0"/>
              <a:t>晚上：晚上睡觉时，应当在床上端坐，如前一样观察思维：“我白天都做了什么有意义的事？修持了什么善法？”倘若</a:t>
            </a:r>
            <a:r>
              <a:rPr lang="zh-CN" altLang="en-CA" sz="1800" dirty="0"/>
              <a:t>成办</a:t>
            </a:r>
            <a:r>
              <a:rPr lang="zh-CN" altLang="en-US" sz="1800" dirty="0"/>
              <a:t>了善事，则应感到欣慰，并回向一切众生获得佛果；假设造了恶业，就要自我呵责，生起追悔之情，诚心诚意忏悔，并发誓：“从今以后，我绝不再造那样的恶业！”</a:t>
            </a:r>
            <a:endParaRPr lang="en-CA" altLang="zh-CN" sz="1800" dirty="0"/>
          </a:p>
          <a:p>
            <a:pPr lvl="1">
              <a:buFont typeface="Wingdings" panose="05000000000000000000" pitchFamily="2" charset="2"/>
              <a:buChar char="q"/>
            </a:pPr>
            <a:r>
              <a:rPr lang="zh-CN" altLang="en-US" sz="1800" dirty="0"/>
              <a:t>城市里的人虽不可能放下一切去闭关，但早上起来用一两个小时，甚至半小时观修；晚上睡觉前也是这样；白天在工作之余抽空修一修，这对调伏自心也非常重要。</a:t>
            </a:r>
            <a:endParaRPr lang="en-US" sz="1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7940" y="822960"/>
            <a:ext cx="9444942" cy="716473"/>
          </a:xfrm>
        </p:spPr>
        <p:txBody>
          <a:bodyPr>
            <a:normAutofit/>
          </a:bodyPr>
          <a:lstStyle/>
          <a:p>
            <a:r>
              <a:rPr lang="zh-CN" altLang="en-US" sz="4000" dirty="0"/>
              <a:t>四、日常生活中调伏自心的窍诀</a:t>
            </a:r>
            <a:r>
              <a:rPr lang="zh-CN" altLang="en-US" sz="4000" baseline="-25000" dirty="0"/>
              <a:t>（续）</a:t>
            </a:r>
            <a:endParaRPr lang="en-US" sz="4000" baseline="-25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0536" y="2103120"/>
            <a:ext cx="9352345" cy="393192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altLang="zh-CN" sz="2400" dirty="0"/>
              <a:t>《</a:t>
            </a:r>
            <a:r>
              <a:rPr lang="zh-CN" altLang="en-US" sz="2400" dirty="0"/>
              <a:t>大乘入楞伽经</a:t>
            </a:r>
            <a:r>
              <a:rPr lang="en-US" altLang="zh-CN" sz="2400" dirty="0"/>
              <a:t>》</a:t>
            </a:r>
            <a:r>
              <a:rPr lang="zh-CN" altLang="en-US" sz="2400" dirty="0"/>
              <a:t>中说：“</a:t>
            </a:r>
            <a:r>
              <a:rPr lang="zh-CN" altLang="en-CA" sz="2400" dirty="0"/>
              <a:t>三有</a:t>
            </a:r>
            <a:r>
              <a:rPr lang="zh-CN" altLang="en-US" sz="2400" dirty="0"/>
              <a:t>如阳焰，幻梦及</a:t>
            </a:r>
            <a:r>
              <a:rPr lang="zh-CN" altLang="en-CA" sz="2400" dirty="0"/>
              <a:t>毛轮</a:t>
            </a:r>
            <a:r>
              <a:rPr lang="zh-CN" altLang="en-US" sz="2400" dirty="0"/>
              <a:t>，若能如是观，究竟得解脱。”</a:t>
            </a:r>
            <a:endParaRPr lang="en-CA" altLang="zh-CN" sz="2400" dirty="0"/>
          </a:p>
          <a:p>
            <a:pPr>
              <a:buFont typeface="Wingdings" panose="05000000000000000000" pitchFamily="2" charset="2"/>
              <a:buChar char="q"/>
            </a:pPr>
            <a:r>
              <a:rPr lang="zh-CN" altLang="en-US" sz="2400" dirty="0"/>
              <a:t>无论在何时何地，我们都不能离开正知正念，对内外器情的一切显现，不要有根深蒂固的实执，而应在虚无缥缈、无实如幻的</a:t>
            </a:r>
            <a:r>
              <a:rPr lang="zh-CN" altLang="en-CA" sz="2400" dirty="0"/>
              <a:t>游舞</a:t>
            </a:r>
            <a:r>
              <a:rPr lang="zh-CN" altLang="en-US" sz="2400" dirty="0"/>
              <a:t>中修持自心，恒时住于善法和正道中，令内心调柔。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1111170"/>
            <a:ext cx="10058400" cy="903024"/>
          </a:xfrm>
        </p:spPr>
        <p:txBody>
          <a:bodyPr/>
          <a:lstStyle/>
          <a:p>
            <a:r>
              <a:rPr lang="zh-CN" altLang="en-US" dirty="0"/>
              <a:t>思考讨论：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1640" y="2233915"/>
            <a:ext cx="9306045" cy="3298784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zh-CN" altLang="en-US" sz="2400" dirty="0"/>
              <a:t>有些人没学佛还挺好，学了佛倒百病丛生、万般不顺，这是什么原因造成的？如果你周围有这种人，你会怎么安慰他？</a:t>
            </a:r>
            <a:endParaRPr lang="en-CA" altLang="zh-CN" sz="2400" dirty="0"/>
          </a:p>
          <a:p>
            <a:pPr>
              <a:buFont typeface="Wingdings" panose="05000000000000000000" pitchFamily="2" charset="2"/>
              <a:buChar char="q"/>
            </a:pPr>
            <a:r>
              <a:rPr lang="zh-CN" altLang="en-US" sz="2400" dirty="0"/>
              <a:t>因果中虽说善有善报、恶有恶报，但在现实生活中，为什么有行善者受苦、造罪者</a:t>
            </a:r>
            <a:r>
              <a:rPr lang="zh-CN" altLang="en-CA" sz="2400" dirty="0"/>
              <a:t>得乐</a:t>
            </a:r>
            <a:r>
              <a:rPr lang="zh-CN" altLang="en-US" sz="2400" dirty="0"/>
              <a:t>的颠倒现象？请详细谈谈你的理解。</a:t>
            </a:r>
            <a:endParaRPr lang="en-CA" altLang="zh-CN" sz="2400" dirty="0"/>
          </a:p>
          <a:p>
            <a:pPr>
              <a:buFont typeface="Wingdings" panose="05000000000000000000" pitchFamily="2" charset="2"/>
              <a:buChar char="q"/>
            </a:pPr>
            <a:r>
              <a:rPr lang="zh-CN" altLang="en-CA" sz="2400" dirty="0"/>
              <a:t>在</a:t>
            </a:r>
            <a:r>
              <a:rPr lang="zh-CN" altLang="en-US" sz="2400" dirty="0"/>
              <a:t>修行过程中，见解和行为之间到底是什么关系？请从凡夫、圣者的侧面分别说明。</a:t>
            </a:r>
            <a:endParaRPr lang="en-CA" altLang="zh-CN" sz="2400" dirty="0"/>
          </a:p>
          <a:p>
            <a:pPr>
              <a:buFont typeface="Wingdings" panose="05000000000000000000" pitchFamily="2" charset="2"/>
              <a:buChar char="q"/>
            </a:pPr>
            <a:r>
              <a:rPr lang="zh-CN" altLang="en-US" sz="2400" dirty="0"/>
              <a:t>你在日常生活中，是怎么随时随地调伏自心的？请从早晨、白天、晚上三个角度来阐述。</a:t>
            </a:r>
            <a:endParaRPr lang="en-CA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共修一座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277374"/>
            <a:ext cx="9068586" cy="2039984"/>
          </a:xfrm>
        </p:spPr>
        <p:txBody>
          <a:bodyPr/>
          <a:lstStyle/>
          <a:p>
            <a:r>
              <a:rPr lang="zh-CN" altLang="en-US" sz="6000" dirty="0"/>
              <a:t>因果不虚 </a:t>
            </a:r>
            <a:r>
              <a:rPr lang="en-US" altLang="zh-CN" sz="6000" dirty="0"/>
              <a:t>-</a:t>
            </a:r>
            <a:r>
              <a:rPr lang="zh-CN" altLang="en-US" sz="6000" dirty="0"/>
              <a:t> 业之自性</a:t>
            </a:r>
            <a:br>
              <a:rPr lang="en-CA" altLang="zh-CN" sz="6600" dirty="0"/>
            </a:br>
            <a:r>
              <a:rPr lang="zh-CN" altLang="en-US" sz="4400" dirty="0"/>
              <a:t>（四）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6834" y="4317358"/>
            <a:ext cx="9294472" cy="1122743"/>
          </a:xfrm>
        </p:spPr>
        <p:txBody>
          <a:bodyPr>
            <a:normAutofit/>
          </a:bodyPr>
          <a:lstStyle/>
          <a:p>
            <a:endParaRPr lang="en-CA" altLang="en-US" dirty="0"/>
          </a:p>
          <a:p>
            <a:r>
              <a:rPr lang="en-US" altLang="en-US" sz="2200" dirty="0"/>
              <a:t>慧灯禅修二班</a:t>
            </a:r>
            <a:endParaRPr lang="en-CA" altLang="en-US" sz="2200" dirty="0"/>
          </a:p>
          <a:p>
            <a:r>
              <a:rPr lang="en-US" altLang="en-US" sz="2200" dirty="0"/>
              <a:t>2018-</a:t>
            </a:r>
            <a:r>
              <a:rPr lang="en-US" altLang="zh-CN" sz="2200" dirty="0"/>
              <a:t>10</a:t>
            </a:r>
            <a:r>
              <a:rPr lang="en-US" altLang="en-US" sz="2200" dirty="0"/>
              <a:t>-</a:t>
            </a:r>
            <a:r>
              <a:rPr lang="en-US" altLang="zh-CN" sz="2200" dirty="0"/>
              <a:t>26</a:t>
            </a:r>
            <a:endParaRPr lang="en-US" sz="2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 idx="4294967295"/>
          </p:nvPr>
        </p:nvSpPr>
        <p:spPr>
          <a:xfrm>
            <a:off x="1491915" y="952500"/>
            <a:ext cx="3866147" cy="531813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latin typeface="+mj-ea"/>
              </a:rPr>
              <a:t>回向偈</a:t>
            </a:r>
            <a:endParaRPr lang="en-US" sz="2800" b="1" dirty="0">
              <a:latin typeface="+mj-ea"/>
            </a:endParaRPr>
          </a:p>
        </p:txBody>
      </p:sp>
      <p:pic>
        <p:nvPicPr>
          <p:cNvPr id="16" name="Content Placeholder 15"/>
          <p:cNvPicPr>
            <a:picLocks noGrp="1" noChangeAspect="1"/>
          </p:cNvPicPr>
          <p:nvPr>
            <p:ph idx="4294967295"/>
          </p:nvPr>
        </p:nvPicPr>
        <p:blipFill>
          <a:blip r:embed="rId1"/>
          <a:stretch>
            <a:fillRect/>
          </a:stretch>
        </p:blipFill>
        <p:spPr>
          <a:xfrm>
            <a:off x="9534525" y="2257425"/>
            <a:ext cx="2657475" cy="2482850"/>
          </a:xfrm>
          <a:effectLst>
            <a:softEdge rad="635000"/>
          </a:effectLst>
        </p:spPr>
      </p:pic>
      <p:sp>
        <p:nvSpPr>
          <p:cNvPr id="9" name="Text Placeholder 8"/>
          <p:cNvSpPr>
            <a:spLocks noGrp="1"/>
          </p:cNvSpPr>
          <p:nvPr>
            <p:ph type="body" sz="half" idx="4294967295"/>
          </p:nvPr>
        </p:nvSpPr>
        <p:spPr>
          <a:xfrm>
            <a:off x="1491916" y="1944688"/>
            <a:ext cx="3866147" cy="40417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文殊师利勇猛智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普贤慧行亦复然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我今回向诸善根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随彼一切常修学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三世诸佛所称叹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如是最胜诸大愿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我今回向诸善根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为得普贤殊胜行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alphaModFix amt="85000"/>
          </a:blip>
          <a:stretch>
            <a:fillRect/>
          </a:stretch>
        </p:blipFill>
        <p:spPr>
          <a:xfrm>
            <a:off x="6545179" y="1484312"/>
            <a:ext cx="3737810" cy="424272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6203" y="2430684"/>
            <a:ext cx="8738886" cy="1736202"/>
          </a:xfrm>
        </p:spPr>
        <p:txBody>
          <a:bodyPr/>
          <a:lstStyle/>
          <a:p>
            <a:r>
              <a:rPr lang="zh-CN" altLang="en-US" sz="5400" dirty="0"/>
              <a:t>前课要点回顾</a:t>
            </a:r>
            <a:endParaRPr altLang="zh-CN" sz="54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1563624" y="4444678"/>
            <a:ext cx="9070848" cy="636608"/>
          </a:xfrm>
        </p:spPr>
        <p:txBody>
          <a:bodyPr>
            <a:normAutofit/>
          </a:bodyPr>
          <a:lstStyle/>
          <a:p>
            <a:r>
              <a:rPr lang="zh-CN" altLang="en-US" sz="2400" dirty="0"/>
              <a:t>业之自性修法 第三次课 复习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1396" y="822960"/>
            <a:ext cx="8599991" cy="1075288"/>
          </a:xfrm>
        </p:spPr>
        <p:txBody>
          <a:bodyPr/>
          <a:lstStyle/>
          <a:p>
            <a:r>
              <a:rPr lang="zh-CN" altLang="en-US" dirty="0"/>
              <a:t>前课复习要点：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21397" y="2103120"/>
            <a:ext cx="8599990" cy="39319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2800" dirty="0"/>
              <a:t>第一、勿以善小而不为</a:t>
            </a:r>
            <a:endParaRPr lang="en-CA" altLang="zh-CN" sz="2800" dirty="0"/>
          </a:p>
          <a:p>
            <a:pPr marL="0" indent="0">
              <a:buNone/>
            </a:pPr>
            <a:r>
              <a:rPr lang="zh-CN" altLang="en-US" sz="2800" dirty="0"/>
              <a:t>第二、勿以恶小而为之</a:t>
            </a:r>
            <a:endParaRPr lang="en-CA" altLang="zh-CN" sz="2800" dirty="0"/>
          </a:p>
          <a:p>
            <a:pPr marL="0" indent="0">
              <a:buNone/>
            </a:pPr>
            <a:r>
              <a:rPr lang="zh-CN" altLang="en-US" sz="2800" dirty="0"/>
              <a:t>第三、开许的身语七种不善业</a:t>
            </a:r>
            <a:endParaRPr lang="en-CA" altLang="zh-CN" sz="2800" dirty="0"/>
          </a:p>
          <a:p>
            <a:pPr marL="0" indent="0">
              <a:buNone/>
            </a:pPr>
            <a:r>
              <a:rPr lang="zh-CN" altLang="en-US" sz="2800" dirty="0"/>
              <a:t>第四、时刻观心善恶、调伏自心</a:t>
            </a:r>
            <a:endParaRPr lang="en-US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775504"/>
            <a:ext cx="10058400" cy="983848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zh-CN" altLang="en-US" dirty="0"/>
              <a:t>一、勿以善小而不为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799" y="2103120"/>
            <a:ext cx="10195367" cy="393192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altLang="zh-CN" sz="2400" dirty="0"/>
              <a:t>《</a:t>
            </a:r>
            <a:r>
              <a:rPr lang="zh-CN" altLang="en-US" sz="2400" dirty="0"/>
              <a:t>贤愚经</a:t>
            </a:r>
            <a:r>
              <a:rPr lang="en-US" altLang="zh-CN" sz="2400" dirty="0"/>
              <a:t>》</a:t>
            </a:r>
            <a:r>
              <a:rPr lang="zh-CN" altLang="en-US" sz="2400" dirty="0"/>
              <a:t>曰；“莫想诸善微，无益而轻视，水滴若积聚，渐次满大器。”</a:t>
            </a:r>
            <a:endParaRPr lang="en-CA" altLang="zh-CN" sz="24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altLang="zh-CN" sz="2400" dirty="0"/>
              <a:t>《</a:t>
            </a:r>
            <a:r>
              <a:rPr lang="zh-CN" altLang="en-US" sz="2400" dirty="0"/>
              <a:t>大圆满前行</a:t>
            </a:r>
            <a:r>
              <a:rPr lang="en-US" altLang="zh-CN" sz="2400" dirty="0"/>
              <a:t>》</a:t>
            </a:r>
            <a:r>
              <a:rPr lang="zh-CN" altLang="en-US" sz="2400" dirty="0"/>
              <a:t>：微不足道的善业也能产生大为可观的果报，所以不要认为仅仅这么一点点有什么用途而不屑一顾。</a:t>
            </a:r>
            <a:r>
              <a:rPr lang="en-CA" altLang="zh-CN" sz="2400" dirty="0"/>
              <a:t>……</a:t>
            </a:r>
            <a:r>
              <a:rPr lang="zh-CN" altLang="en-US" sz="2400" dirty="0"/>
              <a:t>。经中也说观想佛陀甚至向空中抛撒一朵花作供养的善果，获得帝释和转轮王的果报也是难以到达它的边际。</a:t>
            </a:r>
            <a:endParaRPr lang="en-CA" altLang="zh-CN" sz="24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zh-CN" altLang="en-US" sz="2200" dirty="0"/>
              <a:t>以欢喜心、虔敬心供养三宝；</a:t>
            </a:r>
            <a:endParaRPr lang="en-CA" altLang="zh-CN" sz="22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zh-CN" altLang="en-US" sz="2200" dirty="0"/>
              <a:t>在生活中随时随地地行善；</a:t>
            </a:r>
            <a:endParaRPr lang="en-CA" altLang="zh-CN" sz="22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zh-CN" altLang="en-US" sz="2200" dirty="0"/>
              <a:t>从点点滴滴、从微小的地方做起；</a:t>
            </a:r>
            <a:endParaRPr lang="en-CA" altLang="zh-CN" sz="22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zh-CN" altLang="en-US" sz="2200" dirty="0"/>
              <a:t>对于别人的微小善根，不要轻视，要由衷地随喜。</a:t>
            </a:r>
            <a:endParaRPr lang="en-US" sz="2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775504"/>
            <a:ext cx="10058400" cy="983848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zh-CN" altLang="en-US" dirty="0"/>
              <a:t>二、勿以恶小而为之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799" y="2103120"/>
            <a:ext cx="10195367" cy="393192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altLang="zh-CN" sz="2400" dirty="0"/>
              <a:t>《</a:t>
            </a:r>
            <a:r>
              <a:rPr lang="zh-CN" altLang="en-US" sz="2400" dirty="0"/>
              <a:t>贤愚经</a:t>
            </a:r>
            <a:r>
              <a:rPr lang="en-US" altLang="zh-CN" sz="2400" dirty="0"/>
              <a:t>》</a:t>
            </a:r>
            <a:r>
              <a:rPr lang="zh-CN" altLang="en-US" sz="2400" dirty="0"/>
              <a:t>曰；“莫想诸罪微，无害而轻视，火星虽微小，能焚如山草。”</a:t>
            </a:r>
            <a:endParaRPr lang="en-CA" altLang="zh-CN" sz="24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altLang="zh-CN" sz="2400" dirty="0"/>
              <a:t>《</a:t>
            </a:r>
            <a:r>
              <a:rPr lang="zh-CN" altLang="en-US" sz="2400" dirty="0"/>
              <a:t>大圆满前行</a:t>
            </a:r>
            <a:r>
              <a:rPr lang="en-US" altLang="zh-CN" sz="2400" dirty="0"/>
              <a:t>》</a:t>
            </a:r>
            <a:r>
              <a:rPr lang="zh-CN" altLang="en-US" sz="2400" dirty="0"/>
              <a:t>：就算是很微小的罪业，我们也绝不能认为就这么一点点无关痛痒而抱着无所谓的轻视态度。</a:t>
            </a:r>
            <a:r>
              <a:rPr lang="en-CA" altLang="zh-CN" sz="2400" dirty="0"/>
              <a:t>……</a:t>
            </a:r>
            <a:r>
              <a:rPr lang="zh-CN" altLang="en-CA" sz="2400" dirty="0"/>
              <a:t>即便</a:t>
            </a:r>
            <a:r>
              <a:rPr lang="zh-CN" altLang="en-US" sz="2400" dirty="0"/>
              <a:t>是违犯了细微的</a:t>
            </a:r>
            <a:r>
              <a:rPr lang="zh-CN" altLang="en-CA" sz="2400" dirty="0"/>
              <a:t>学处</a:t>
            </a:r>
            <a:r>
              <a:rPr lang="zh-CN" altLang="en-US" sz="2400" dirty="0"/>
              <a:t>，也会导致无穷的后患。</a:t>
            </a:r>
            <a:endParaRPr lang="en-CA" altLang="zh-CN" sz="24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zh-CN" altLang="en-US" sz="2200" dirty="0"/>
              <a:t>从内心中下决心断除十不善，从行为上回避造罪；</a:t>
            </a:r>
            <a:endParaRPr lang="en-CA" altLang="zh-CN" sz="22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zh-CN" altLang="en-US" sz="2200" dirty="0"/>
              <a:t>坚信因果真实不虚，因此再微小的恶业也不要做；</a:t>
            </a:r>
            <a:endParaRPr lang="en-CA" altLang="zh-CN" sz="22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zh-CN" altLang="en-US" sz="2200" dirty="0"/>
              <a:t>高度重视罪业，要针对性地及时作忏悔。</a:t>
            </a:r>
            <a:endParaRPr lang="en-US" sz="2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868100"/>
            <a:ext cx="10058400" cy="844953"/>
          </a:xfrm>
        </p:spPr>
        <p:txBody>
          <a:bodyPr>
            <a:normAutofit/>
          </a:bodyPr>
          <a:lstStyle/>
          <a:p>
            <a:r>
              <a:rPr lang="zh-CN" altLang="en-US" sz="4400" dirty="0"/>
              <a:t>三、开许的身语七种不善业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989221"/>
            <a:ext cx="10058400" cy="404581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altLang="zh-CN" sz="2400" dirty="0"/>
              <a:t>《</a:t>
            </a:r>
            <a:r>
              <a:rPr lang="zh-CN" altLang="en-US" sz="2400" dirty="0"/>
              <a:t>功德藏</a:t>
            </a:r>
            <a:r>
              <a:rPr lang="en-US" altLang="zh-CN" sz="2400" dirty="0"/>
              <a:t>》</a:t>
            </a:r>
            <a:r>
              <a:rPr lang="zh-CN" altLang="en-US" sz="2400" dirty="0"/>
              <a:t>中说：“树根为药芽亦药，根为毒芽何用说，唯随善恶意差别，不随善恶像大小。”假设内心清清净净，纯正无暇，那么纵然从外观看起来好像是在造恶业，但事实上已经成了善举。</a:t>
            </a:r>
            <a:endParaRPr lang="en-CA" altLang="zh-CN" sz="2400" dirty="0"/>
          </a:p>
          <a:p>
            <a:pPr>
              <a:buFont typeface="Wingdings" panose="05000000000000000000" pitchFamily="2" charset="2"/>
              <a:buChar char="§"/>
            </a:pPr>
            <a:r>
              <a:rPr lang="zh-CN" altLang="en-US" sz="2400" dirty="0"/>
              <a:t>对于没有丝毫自私自利、内心无比清净的菩萨来说，身语七种不善业才有直接开许的时候。包括：杀生、不与取、不净行、妄语、离间语、恶语和绮语。</a:t>
            </a:r>
            <a:endParaRPr lang="en-CA" altLang="zh-CN" sz="2400" dirty="0"/>
          </a:p>
          <a:p>
            <a:pPr>
              <a:buFont typeface="Wingdings" panose="05000000000000000000" pitchFamily="2" charset="2"/>
              <a:buChar char="§"/>
            </a:pPr>
            <a:r>
              <a:rPr lang="zh-CN" altLang="en-US" sz="2400" dirty="0"/>
              <a:t>由于贪、嗔、邪见三种意罪业，不可能有转变成</a:t>
            </a:r>
            <a:r>
              <a:rPr lang="zh-CN" altLang="en-CA" sz="2400" dirty="0"/>
              <a:t>善妙</a:t>
            </a:r>
            <a:r>
              <a:rPr lang="zh-CN" altLang="en-US" sz="2400" dirty="0"/>
              <a:t>动机的情况，只要一生起恶分别念，就必然是不善业，因此在任何时候对任何人也没有开许。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1076445"/>
            <a:ext cx="10058400" cy="798653"/>
          </a:xfrm>
        </p:spPr>
        <p:txBody>
          <a:bodyPr>
            <a:normAutofit/>
          </a:bodyPr>
          <a:lstStyle/>
          <a:p>
            <a:r>
              <a:rPr lang="zh-CN" altLang="en-US" sz="4400" dirty="0"/>
              <a:t>四、时刻观心善恶、</a:t>
            </a:r>
            <a:r>
              <a:rPr lang="zh-CN" altLang="en-CA" sz="4400" dirty="0"/>
              <a:t>调伏</a:t>
            </a:r>
            <a:r>
              <a:rPr lang="zh-CN" altLang="en-US" sz="4400" dirty="0"/>
              <a:t>自心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altLang="zh-CN" sz="2400" dirty="0"/>
              <a:t>《</a:t>
            </a:r>
            <a:r>
              <a:rPr lang="zh-CN" altLang="en-US" sz="2400" dirty="0"/>
              <a:t>正法念处经</a:t>
            </a:r>
            <a:r>
              <a:rPr lang="en-US" altLang="zh-CN" sz="2400" dirty="0"/>
              <a:t>》</a:t>
            </a:r>
            <a:r>
              <a:rPr lang="zh-CN" altLang="en-US" sz="2400" dirty="0"/>
              <a:t>云：“一切皆心作，一切皆因心。”所有善和恶的作者，唯一是自己的这颗心。倘若心善，就会带来快乐；心恶，则会带来痛苦。</a:t>
            </a:r>
            <a:endParaRPr lang="en-CA" altLang="zh-CN" sz="2400" dirty="0"/>
          </a:p>
          <a:p>
            <a:pPr>
              <a:buFont typeface="Wingdings" panose="05000000000000000000" pitchFamily="2" charset="2"/>
              <a:buChar char="§"/>
            </a:pPr>
            <a:r>
              <a:rPr lang="zh-CN" altLang="en-US" sz="2400" dirty="0"/>
              <a:t>三世如来</a:t>
            </a:r>
            <a:r>
              <a:rPr lang="zh-CN" altLang="en-CA" sz="2400" dirty="0"/>
              <a:t>甚深</a:t>
            </a:r>
            <a:r>
              <a:rPr lang="zh-CN" altLang="en-US" sz="2400" dirty="0"/>
              <a:t>和广大的一切教理，归根到底就是善心和善行。</a:t>
            </a:r>
            <a:endParaRPr lang="en-CA" altLang="zh-CN" sz="24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zh-CN" altLang="en-US" sz="2200" dirty="0"/>
              <a:t>我们应经常观察自己的心，并将其养成一种习惯。倘若心</a:t>
            </a:r>
            <a:r>
              <a:rPr lang="zh-CN" altLang="en-CA" sz="2200" dirty="0"/>
              <a:t>常处</a:t>
            </a:r>
            <a:r>
              <a:rPr lang="zh-CN" altLang="en-US" sz="2200" dirty="0"/>
              <a:t>在善念中，就应生起欢喜心，尽量使其与日俱增；假如处于恶意中，那必须要立即忏悔并谴责，并下决心努力断除这样的分别念。</a:t>
            </a:r>
            <a:endParaRPr lang="en-CA" altLang="zh-CN" sz="22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zh-CN" altLang="en-US" sz="2200" dirty="0"/>
              <a:t>我们务必要切记，心善的话，一切都会好；心如果不善，形象上做再多的善事也不重要。</a:t>
            </a:r>
            <a:endParaRPr lang="en-US" sz="2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361235"/>
            <a:ext cx="9070848" cy="1643606"/>
          </a:xfrm>
        </p:spPr>
        <p:txBody>
          <a:bodyPr/>
          <a:lstStyle/>
          <a:p>
            <a:r>
              <a:rPr lang="zh-CN" altLang="en-US" sz="6000" dirty="0"/>
              <a:t>业之自性</a:t>
            </a:r>
            <a:r>
              <a:rPr lang="zh-CN" altLang="en-US" sz="4800" dirty="0"/>
              <a:t>（四）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body" idx="1"/>
          </p:nvPr>
        </p:nvSpPr>
        <p:spPr>
          <a:xfrm>
            <a:off x="1563624" y="4340506"/>
            <a:ext cx="9070848" cy="810228"/>
          </a:xfrm>
        </p:spPr>
        <p:txBody>
          <a:bodyPr>
            <a:normAutofit/>
          </a:bodyPr>
          <a:lstStyle/>
          <a:p>
            <a:r>
              <a:rPr lang="zh-CN" altLang="en-US" sz="1800" dirty="0"/>
              <a:t>索达吉堪布</a:t>
            </a:r>
            <a:r>
              <a:rPr lang="en-US" altLang="zh-CN" sz="1800" dirty="0"/>
              <a:t>《</a:t>
            </a:r>
            <a:r>
              <a:rPr lang="zh-CN" altLang="en-US" sz="1800" dirty="0"/>
              <a:t>前行广释</a:t>
            </a:r>
            <a:r>
              <a:rPr lang="en-US" altLang="zh-CN" sz="1800" dirty="0"/>
              <a:t>》</a:t>
            </a:r>
            <a:r>
              <a:rPr lang="zh-CN" altLang="en-US" sz="1800" dirty="0"/>
              <a:t>第</a:t>
            </a:r>
            <a:r>
              <a:rPr lang="en-US" altLang="zh-CN" sz="1800" dirty="0"/>
              <a:t>72</a:t>
            </a:r>
            <a:r>
              <a:rPr lang="zh-CN" altLang="en-US" sz="1800" dirty="0"/>
              <a:t>课</a:t>
            </a:r>
            <a:endParaRPr lang="en-CA" altLang="zh-CN" sz="1800" dirty="0"/>
          </a:p>
          <a:p>
            <a:r>
              <a:rPr lang="zh-CN" altLang="en-US" sz="1800" dirty="0"/>
              <a:t>（根据</a:t>
            </a:r>
            <a:r>
              <a:rPr lang="en-US" altLang="zh-CN" sz="1800" dirty="0"/>
              <a:t>《</a:t>
            </a:r>
            <a:r>
              <a:rPr lang="zh-CN" altLang="en-US" sz="1800" dirty="0"/>
              <a:t>前行广释</a:t>
            </a:r>
            <a:r>
              <a:rPr lang="en-US" altLang="zh-CN" sz="1800" dirty="0"/>
              <a:t>》</a:t>
            </a:r>
            <a:r>
              <a:rPr lang="zh-CN" altLang="en-US" sz="1800" dirty="0"/>
              <a:t>法本整理 若有疏漏错谬 诚心忏悔） </a:t>
            </a:r>
            <a:endParaRPr lang="en-CA" altLang="en-US" sz="18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736059"/>
      </a:dk2>
      <a:lt2>
        <a:srgbClr val="E7E0C7"/>
      </a:lt2>
      <a:accent1>
        <a:srgbClr val="92B0C8"/>
      </a:accent1>
      <a:accent2>
        <a:srgbClr val="E37C3D"/>
      </a:accent2>
      <a:accent3>
        <a:srgbClr val="A5AB81"/>
      </a:accent3>
      <a:accent4>
        <a:srgbClr val="E9B635"/>
      </a:accent4>
      <a:accent5>
        <a:srgbClr val="7BA79D"/>
      </a:accent5>
      <a:accent6>
        <a:srgbClr val="968C8C"/>
      </a:accent6>
      <a:hlink>
        <a:srgbClr val="F7A115"/>
      </a:hlink>
      <a:folHlink>
        <a:srgbClr val="969696"/>
      </a:folHlink>
    </a:clrScheme>
    <a:fontScheme name="Savon">
      <a:majorFont>
        <a:latin typeface="Garamond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aramond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{E47054B2-005C-5B4C-B500-9243F8059589}tf10001067</Template>
  <TotalTime>0</TotalTime>
  <Words>3114</Words>
  <Application>WPS 演示</Application>
  <PresentationFormat>Widescreen</PresentationFormat>
  <Paragraphs>138</Paragraphs>
  <Slides>20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20</vt:i4>
      </vt:variant>
    </vt:vector>
  </HeadingPairs>
  <TitlesOfParts>
    <vt:vector size="29" baseType="lpstr">
      <vt:lpstr>Arial</vt:lpstr>
      <vt:lpstr>宋体</vt:lpstr>
      <vt:lpstr>Wingdings</vt:lpstr>
      <vt:lpstr>Garamond</vt:lpstr>
      <vt:lpstr>华文隶书</vt:lpstr>
      <vt:lpstr>微软雅黑</vt:lpstr>
      <vt:lpstr>Arial Unicode MS</vt:lpstr>
      <vt:lpstr>Calibri</vt:lpstr>
      <vt:lpstr>Savon</vt:lpstr>
      <vt:lpstr>发心偈</vt:lpstr>
      <vt:lpstr>因果不虚 - 业之自性 （四）</vt:lpstr>
      <vt:lpstr>前课要点回顾</vt:lpstr>
      <vt:lpstr>前课复习要点：</vt:lpstr>
      <vt:lpstr> 一、勿以善小而不为</vt:lpstr>
      <vt:lpstr> 二、勿以恶小而为之</vt:lpstr>
      <vt:lpstr>三、开许的身语七种不善业</vt:lpstr>
      <vt:lpstr>四、时刻观心善恶、调伏自心</vt:lpstr>
      <vt:lpstr>业之自性（四）</vt:lpstr>
      <vt:lpstr>PowerPoint 演示文稿</vt:lpstr>
      <vt:lpstr>本课要点：</vt:lpstr>
      <vt:lpstr>PowerPoint 演示文稿</vt:lpstr>
      <vt:lpstr>一、释“行善者受苦、造罪者得乐”</vt:lpstr>
      <vt:lpstr>二、修行中见解和行为的关系</vt:lpstr>
      <vt:lpstr>三、因果不虚在相续中生起之界限</vt:lpstr>
      <vt:lpstr>四、日常生活中调伏自心的窍诀</vt:lpstr>
      <vt:lpstr>四、日常生活中调伏自心的窍诀（续）</vt:lpstr>
      <vt:lpstr>思考讨论：</vt:lpstr>
      <vt:lpstr>共修一座</vt:lpstr>
      <vt:lpstr>回向偈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发心偈</dc:title>
  <dc:creator>Microsoft Office User</dc:creator>
  <cp:lastModifiedBy>赵娟</cp:lastModifiedBy>
  <cp:revision>53</cp:revision>
  <dcterms:created xsi:type="dcterms:W3CDTF">2018-10-04T19:59:00Z</dcterms:created>
  <dcterms:modified xsi:type="dcterms:W3CDTF">2018-10-27T02:41:20Z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RubyTemplateID">
    <vt:lpwstr>13</vt:lpwstr>
  </property>
  <property fmtid="{D5CDD505-2E9C-101B-9397-08002B2CF9AE}" pid="3" name="KSOProductBuildVer">
    <vt:lpwstr>2052-10.1.0.7643</vt:lpwstr>
  </property>
</Properties>
</file>