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2"/>
    <p:sldId id="277" r:id="rId3"/>
    <p:sldId id="367" r:id="rId4"/>
    <p:sldId id="441" r:id="rId5"/>
    <p:sldId id="443" r:id="rId6"/>
    <p:sldId id="444" r:id="rId7"/>
    <p:sldId id="445" r:id="rId8"/>
    <p:sldId id="446" r:id="rId9"/>
    <p:sldId id="447" r:id="rId10"/>
    <p:sldId id="421" r:id="rId11"/>
    <p:sldId id="456" r:id="rId12"/>
    <p:sldId id="458" r:id="rId13"/>
    <p:sldId id="459" r:id="rId14"/>
    <p:sldId id="460" r:id="rId15"/>
    <p:sldId id="461" r:id="rId16"/>
    <p:sldId id="273" r:id="rId17"/>
    <p:sldId id="27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88"/>
    <p:restoredTop sz="94690"/>
  </p:normalViewPr>
  <p:slideViewPr>
    <p:cSldViewPr snapToGrid="0" snapToObjects="1">
      <p:cViewPr varScale="1">
        <p:scale>
          <a:sx n="117" d="100"/>
          <a:sy n="117" d="100"/>
        </p:scale>
        <p:origin x="-84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6462713" y="693738"/>
            <a:ext cx="5167813" cy="660400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3600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7192964" y="1620838"/>
            <a:ext cx="4180890" cy="46878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endParaRPr kumimoji="1" lang="en-CA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请大家发无上殊胜的菩提心！</a:t>
            </a:r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36" y="414337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3474" y="414337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361235"/>
            <a:ext cx="9070848" cy="1643606"/>
          </a:xfrm>
        </p:spPr>
        <p:txBody>
          <a:bodyPr/>
          <a:lstStyle/>
          <a:p>
            <a:r>
              <a:rPr lang="zh-CN" altLang="en-US" sz="6000" dirty="0"/>
              <a:t>因果不虚修法总结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1563624" y="4340506"/>
            <a:ext cx="9070848" cy="810228"/>
          </a:xfrm>
        </p:spPr>
        <p:txBody>
          <a:bodyPr>
            <a:normAutofit/>
          </a:bodyPr>
          <a:lstStyle/>
          <a:p>
            <a:r>
              <a:rPr lang="zh-CN" altLang="en-US" sz="1800" dirty="0"/>
              <a:t>慧灯禅修课视频</a:t>
            </a:r>
            <a:r>
              <a:rPr lang="en-US" altLang="zh-CN" sz="1800" dirty="0"/>
              <a:t>18</a:t>
            </a:r>
          </a:p>
          <a:p>
            <a:r>
              <a:rPr lang="zh-CN" altLang="en-US" sz="1800" dirty="0"/>
              <a:t>（根据</a:t>
            </a:r>
            <a:r>
              <a:rPr lang="zh-CN" sz="1800" dirty="0"/>
              <a:t>视频</a:t>
            </a:r>
            <a:r>
              <a:rPr lang="zh-CN" altLang="en-US" sz="1800" dirty="0"/>
              <a:t>整理 若有疏漏错谬 诚心忏悔） </a:t>
            </a:r>
            <a:endParaRPr lang="en-CA" alt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030147"/>
            <a:ext cx="10058400" cy="821801"/>
          </a:xfrm>
        </p:spPr>
        <p:txBody>
          <a:bodyPr>
            <a:normAutofit/>
          </a:bodyPr>
          <a:lstStyle/>
          <a:p>
            <a:r>
              <a:rPr lang="zh-CN" altLang="en-US" sz="4400" dirty="0"/>
              <a:t>本课要点：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400" dirty="0"/>
              <a:t>一、自我观察，回答三个问题</a:t>
            </a:r>
          </a:p>
          <a:p>
            <a:pPr marL="0" indent="0">
              <a:buFont typeface="+mj-lt"/>
              <a:buNone/>
            </a:pPr>
            <a:r>
              <a:rPr lang="zh-CN" altLang="en-US" sz="2400" dirty="0"/>
              <a:t>二、四个加行总的结果</a:t>
            </a:r>
            <a:endParaRPr lang="en-CA" altLang="zh-CN" sz="2400" dirty="0"/>
          </a:p>
          <a:p>
            <a:pPr marL="0" indent="0">
              <a:buNone/>
            </a:pPr>
            <a:r>
              <a:rPr lang="zh-CN" altLang="en-US" sz="2400" dirty="0"/>
              <a:t>三、再再强调基础和次第</a:t>
            </a:r>
            <a:endParaRPr lang="en-CA" altLang="zh-CN" sz="2400" dirty="0"/>
          </a:p>
          <a:p>
            <a:pPr marL="0" indent="0">
              <a:buNone/>
            </a:pPr>
            <a:r>
              <a:rPr lang="zh-CN" altLang="en-US" sz="2400" dirty="0"/>
              <a:t>四、一切都是业的结果补充</a:t>
            </a:r>
            <a:r>
              <a:rPr lang="en-US" altLang="zh-CN" sz="2400" dirty="0"/>
              <a:t>--</a:t>
            </a:r>
            <a:r>
              <a:rPr lang="zh-CN" altLang="en-US" sz="2400" dirty="0"/>
              <a:t>日常修学指导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030147"/>
            <a:ext cx="10058400" cy="821801"/>
          </a:xfrm>
        </p:spPr>
        <p:txBody>
          <a:bodyPr>
            <a:normAutofit/>
          </a:bodyPr>
          <a:lstStyle/>
          <a:p>
            <a:r>
              <a:rPr lang="zh-CN" altLang="en-US" sz="4400">
                <a:sym typeface="+mn-ea"/>
              </a:rPr>
              <a:t>一、自我观察，回答三个问题</a:t>
            </a:r>
            <a:endParaRPr lang="zh-CN" alt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165" y="1851025"/>
            <a:ext cx="10059035" cy="41840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2400" dirty="0"/>
              <a:t>修行质量更重要！自我观察！</a:t>
            </a:r>
          </a:p>
          <a:p>
            <a:pPr marL="0" indent="0">
              <a:buNone/>
            </a:pPr>
            <a:endParaRPr lang="zh-CN" altLang="en-US" sz="2400" dirty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b="1" dirty="0"/>
              <a:t>放下了什么？</a:t>
            </a:r>
            <a:r>
              <a:rPr lang="zh-CN" altLang="en-US" sz="2400" dirty="0"/>
              <a:t> </a:t>
            </a:r>
          </a:p>
          <a:p>
            <a:pPr marL="457200" lvl="1" indent="0">
              <a:buFont typeface="+mj-lt"/>
              <a:buNone/>
            </a:pPr>
            <a:r>
              <a:rPr lang="en-US" altLang="zh-CN" sz="2130" dirty="0"/>
              <a:t>* </a:t>
            </a:r>
            <a:r>
              <a:rPr lang="zh-CN" altLang="en-US" sz="2130" dirty="0"/>
              <a:t>生存的目标是否转移</a:t>
            </a:r>
            <a:r>
              <a:rPr lang="en-US" altLang="zh-CN" sz="2130" dirty="0"/>
              <a:t>--</a:t>
            </a:r>
            <a:r>
              <a:rPr lang="zh-CN" altLang="en-US" sz="2130" dirty="0"/>
              <a:t>从内心深刻的能够区分生存的方式和生存的意义</a:t>
            </a:r>
          </a:p>
          <a:p>
            <a:pPr marL="457200" lvl="1" indent="0">
              <a:buFont typeface="+mj-lt"/>
              <a:buNone/>
            </a:pPr>
            <a:r>
              <a:rPr lang="en-US" altLang="zh-CN" sz="2130" dirty="0"/>
              <a:t>* </a:t>
            </a:r>
            <a:r>
              <a:rPr lang="zh-CN" altLang="en-US" sz="2130" dirty="0"/>
              <a:t>是否放下了一些东西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zh-CN" altLang="en-US" sz="2400" b="1" dirty="0"/>
              <a:t>得到了什么？</a:t>
            </a:r>
            <a:endParaRPr lang="zh-CN" altLang="en-US" sz="2400" dirty="0"/>
          </a:p>
          <a:p>
            <a:pPr marL="914400" lvl="1" indent="-457200">
              <a:buNone/>
            </a:pPr>
            <a:r>
              <a:rPr lang="en-US" altLang="zh-CN" sz="2130" dirty="0"/>
              <a:t>* </a:t>
            </a:r>
            <a:r>
              <a:rPr lang="zh-CN" altLang="en-US" sz="2130" dirty="0"/>
              <a:t>是否得到智慧与慈悲心？</a:t>
            </a:r>
          </a:p>
          <a:p>
            <a:pPr lvl="0" indent="-457200">
              <a:buNone/>
            </a:pPr>
            <a:r>
              <a:rPr lang="en-US" altLang="zh-CN" sz="2395" dirty="0"/>
              <a:t>3.   </a:t>
            </a:r>
            <a:r>
              <a:rPr lang="zh-CN" altLang="en-US" sz="2700" b="1" dirty="0"/>
              <a:t>改变了什么？</a:t>
            </a:r>
            <a:endParaRPr lang="zh-CN" altLang="en-US" sz="2700" dirty="0"/>
          </a:p>
          <a:p>
            <a:pPr marL="457200" lvl="1" indent="0">
              <a:buFont typeface="+mj-lt"/>
              <a:buNone/>
            </a:pPr>
            <a:r>
              <a:rPr lang="en-US" altLang="zh-CN" sz="2130" dirty="0"/>
              <a:t>* </a:t>
            </a:r>
            <a:r>
              <a:rPr lang="zh-CN" altLang="en-US" sz="2130" dirty="0"/>
              <a:t>是否更懂得</a:t>
            </a:r>
            <a:r>
              <a:rPr lang="zh-CN" altLang="en-US" sz="2125" dirty="0">
                <a:sym typeface="+mn-ea"/>
              </a:rPr>
              <a:t>关心理解</a:t>
            </a:r>
            <a:r>
              <a:rPr lang="zh-CN" altLang="en-US" sz="2130" dirty="0"/>
              <a:t>他人等等，是否内心有真实的转变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626287"/>
            <a:ext cx="10058400" cy="821801"/>
          </a:xfrm>
        </p:spPr>
        <p:txBody>
          <a:bodyPr>
            <a:normAutofit/>
          </a:bodyPr>
          <a:lstStyle/>
          <a:p>
            <a:r>
              <a:rPr lang="zh-CN" altLang="en-US" sz="4400">
                <a:sym typeface="+mn-ea"/>
              </a:rPr>
              <a:t>二、四个加行总的结果</a:t>
            </a:r>
            <a:endParaRPr lang="zh-CN" alt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165" y="1653540"/>
            <a:ext cx="10059035" cy="4620895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zh-CN" altLang="en-US" sz="2400" b="1" dirty="0"/>
              <a:t>自我总结学佛的成就</a:t>
            </a:r>
            <a:r>
              <a:rPr lang="zh-CN" altLang="en-US" sz="2400" dirty="0"/>
              <a:t>：回顾两年以来修行情况，前后对比（家庭作业）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2130" dirty="0"/>
              <a:t> 四加行是否需要重修，需要自己检查自己的情况，自己决定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2130" dirty="0"/>
              <a:t>修学内容逐步的落实到生活中，逐步改变以前的观念，重新树立新的三观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2400" dirty="0">
                <a:sym typeface="+mn-ea"/>
              </a:rPr>
              <a:t> 自我观察修法</a:t>
            </a:r>
            <a:r>
              <a:rPr lang="en-US" altLang="zh-CN" sz="2400" dirty="0">
                <a:sym typeface="+mn-ea"/>
              </a:rPr>
              <a:t>--</a:t>
            </a:r>
            <a:r>
              <a:rPr lang="zh-CN" altLang="en-US" sz="2400" dirty="0">
                <a:sym typeface="+mn-ea"/>
              </a:rPr>
              <a:t>基础扎实非常非常重要</a:t>
            </a:r>
            <a:endParaRPr lang="zh-CN" altLang="en-US" sz="2130" dirty="0">
              <a:sym typeface="+mn-ea"/>
            </a:endParaRPr>
          </a:p>
          <a:p>
            <a:pPr marL="274320" lvl="1" indent="0">
              <a:buFont typeface="Arial" panose="020B0604020202020204" pitchFamily="34" charset="0"/>
              <a:buNone/>
            </a:pPr>
            <a:endParaRPr lang="zh-CN" altLang="en-US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400" dirty="0"/>
              <a:t>2.    </a:t>
            </a:r>
            <a:r>
              <a:rPr lang="zh-CN" altLang="en-US" sz="2400" b="1" dirty="0"/>
              <a:t>四加行总的标准结果</a:t>
            </a:r>
            <a:r>
              <a:rPr lang="zh-CN" altLang="en-US" sz="2400" dirty="0"/>
              <a:t>：</a:t>
            </a:r>
            <a:r>
              <a:rPr lang="zh-CN" altLang="en-US" sz="2400" dirty="0">
                <a:solidFill>
                  <a:srgbClr val="FF0000"/>
                </a:solidFill>
              </a:rPr>
              <a:t>生起真实的出离心</a:t>
            </a:r>
            <a:endParaRPr lang="zh-CN" altLang="en-US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2130" dirty="0"/>
              <a:t>深深体会到人生短暂、此生是唯一的机会，认为轮回中各处都充满了痛苦与烦恼，所以发起一定要从这个当中解脱，不但让自己解脱，更要令天下所有的众生解脱，摆脱轮回中的烦恼与痛苦的</a:t>
            </a:r>
            <a:r>
              <a:rPr lang="zh-CN" altLang="en-US" sz="2130" b="1" dirty="0">
                <a:solidFill>
                  <a:schemeClr val="tx1"/>
                </a:solidFill>
              </a:rPr>
              <a:t>坚定决心</a:t>
            </a:r>
            <a:endParaRPr lang="zh-CN" altLang="en-US" sz="2130" dirty="0">
              <a:solidFill>
                <a:srgbClr val="FF000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2130" dirty="0"/>
              <a:t>若达到这样的标准，四前行就修行成功了，就不再需要专修四加行啦（当然无常和轮回过患还是应该经常单独观修），除非出现了出离心的衰退。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2130" b="1" dirty="0">
                <a:solidFill>
                  <a:srgbClr val="FF0000"/>
                </a:solidFill>
              </a:rPr>
              <a:t>自己观察自己是否有资格继续修五加行，自己按照上述标准自己决定</a:t>
            </a:r>
            <a:r>
              <a:rPr lang="zh-CN" altLang="en-US" sz="2130" dirty="0"/>
              <a:t>！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626287"/>
            <a:ext cx="10058400" cy="821801"/>
          </a:xfrm>
        </p:spPr>
        <p:txBody>
          <a:bodyPr>
            <a:normAutofit/>
          </a:bodyPr>
          <a:lstStyle/>
          <a:p>
            <a:r>
              <a:rPr lang="zh-CN" altLang="en-US" sz="4400">
                <a:sym typeface="+mn-ea"/>
              </a:rPr>
              <a:t>三、再再强调基础和次第</a:t>
            </a:r>
            <a:endParaRPr lang="zh-CN" alt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165" y="1653540"/>
            <a:ext cx="10059035" cy="4808220"/>
          </a:xfrm>
        </p:spPr>
        <p:txBody>
          <a:bodyPr>
            <a:normAutofit fontScale="90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zh-CN" altLang="en-US" sz="2400" dirty="0"/>
              <a:t> 没有做好基础的修法，没有办法修大圆满！不要着急，先打好基础！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zh-CN" alt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400" dirty="0"/>
              <a:t>传统上来说，基础（根基）不牢固之时，最好连密法的书都不要看，（听都最好不要听）因为仅看到听到字句内心没有任何收获和感受的话，真正要修持的时候，可能会停留在文字层面，没有办法深入，因此会对修行产生不利的影响</a:t>
            </a:r>
            <a:r>
              <a:rPr lang="en-US" altLang="zh-CN" sz="2400" dirty="0"/>
              <a:t>--</a:t>
            </a:r>
            <a:r>
              <a:rPr lang="zh-CN" altLang="en-US" sz="2400" dirty="0"/>
              <a:t>根基必须成熟以后才能修学高法！！切记！切忌！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zh-CN" alt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400" dirty="0"/>
              <a:t>现在什么都不知道是最好的！目前最重要是先修完加行！将来根基成熟之时可能只要几句话，就能产生内心深刻的感受</a:t>
            </a:r>
            <a:r>
              <a:rPr lang="en-US" altLang="zh-CN" sz="2400" dirty="0"/>
              <a:t>--</a:t>
            </a:r>
            <a:r>
              <a:rPr lang="zh-CN" altLang="en-US" sz="2400" dirty="0"/>
              <a:t>恍然大悟！（大圆满、大手印、禅宗的开悟方式就是如此！）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zh-CN" altLang="en-US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 sz="2000" dirty="0"/>
              <a:t>个人分享：所谓</a:t>
            </a:r>
            <a:r>
              <a:rPr lang="en-US" altLang="zh-CN" sz="2000" dirty="0"/>
              <a:t>“</a:t>
            </a:r>
            <a:r>
              <a:rPr lang="zh-CN" altLang="en-US" sz="2000" dirty="0"/>
              <a:t>依教奉行</a:t>
            </a:r>
            <a:r>
              <a:rPr lang="en-US" altLang="zh-CN" sz="2000" dirty="0"/>
              <a:t>”</a:t>
            </a:r>
            <a:r>
              <a:rPr lang="zh-CN" altLang="en-US" sz="2000" dirty="0"/>
              <a:t>，就是按照上师的教导一字一言的认真行持</a:t>
            </a:r>
            <a:r>
              <a:rPr lang="en-US" altLang="zh-CN" sz="2000" dirty="0"/>
              <a:t>--</a:t>
            </a:r>
            <a:r>
              <a:rPr lang="zh-CN" altLang="en-US" sz="2000" dirty="0"/>
              <a:t>就像如果要治病一定要按照医生的药方认真服药，该忌口的要忌口、按时按量的吃药，才能逐渐恢复健康。上师是具德上师，弟子也要努力成为具格的法器，这样才能具足因缘，真正走上解脱道！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850" y="493395"/>
            <a:ext cx="10042525" cy="954405"/>
          </a:xfrm>
        </p:spPr>
        <p:txBody>
          <a:bodyPr>
            <a:normAutofit fontScale="90000"/>
          </a:bodyPr>
          <a:lstStyle/>
          <a:p>
            <a:r>
              <a:rPr lang="zh-CN" altLang="en-US" sz="4400">
                <a:sym typeface="+mn-ea"/>
              </a:rPr>
              <a:t>四、一切都是业的结果补充</a:t>
            </a:r>
            <a:r>
              <a:rPr altLang="zh-CN" sz="4400">
                <a:sym typeface="+mn-ea"/>
              </a:rPr>
              <a:t>--</a:t>
            </a:r>
            <a:r>
              <a:rPr lang="zh-CN" altLang="en-US" sz="4400">
                <a:sym typeface="+mn-ea"/>
              </a:rPr>
              <a:t>日常修学指导</a:t>
            </a:r>
            <a:endParaRPr lang="zh-CN" alt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45" y="1448435"/>
            <a:ext cx="10942320" cy="5425440"/>
          </a:xfrm>
        </p:spPr>
        <p:txBody>
          <a:bodyPr>
            <a:normAutofit fontScale="7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zh-CN" altLang="en-US" sz="2400" dirty="0"/>
              <a:t> 因果不虚修法的四个结果是否达到：</a:t>
            </a:r>
            <a:r>
              <a:rPr lang="zh-CN" altLang="en-US" sz="2400" b="1" dirty="0"/>
              <a:t>是否坚定不移地相信善恶因果</a:t>
            </a:r>
            <a:r>
              <a:rPr lang="zh-CN" altLang="en-US" sz="2400" dirty="0"/>
              <a:t>，在行为上会很谨慎的取舍，不会任意忽略任何微小的善业与恶业</a:t>
            </a:r>
          </a:p>
          <a:p>
            <a:pPr lvl="1">
              <a:buFont typeface="Wingdings" panose="05000000000000000000" charset="0"/>
              <a:buChar char="Ø"/>
            </a:pPr>
            <a:r>
              <a:rPr lang="zh-CN" altLang="en-US" sz="2130" dirty="0"/>
              <a:t>问自己是否真心相信因果存在，如果不够坚信，应该进一步去问追问理由，观察理由是否成立</a:t>
            </a:r>
            <a:r>
              <a:rPr lang="en-US" altLang="zh-CN" sz="2130" dirty="0"/>
              <a:t>=&gt; </a:t>
            </a:r>
            <a:r>
              <a:rPr lang="zh-CN" altLang="en-US" sz="2130" dirty="0"/>
              <a:t>找到不信的根源，进一步通过修学去解决</a:t>
            </a:r>
            <a:endParaRPr lang="zh-CN" alt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000" b="1" dirty="0"/>
              <a:t>日常修学</a:t>
            </a:r>
            <a:r>
              <a:rPr lang="zh-CN" altLang="en-US" sz="2400" dirty="0"/>
              <a:t>：</a:t>
            </a:r>
          </a:p>
          <a:p>
            <a:pPr lvl="1">
              <a:buFont typeface="Wingdings" panose="05000000000000000000" charset="0"/>
              <a:buChar char="Ø"/>
            </a:pPr>
            <a:r>
              <a:rPr lang="zh-CN" altLang="en-US" sz="2130" dirty="0"/>
              <a:t>不要熬夜也不要睡懒觉</a:t>
            </a:r>
            <a:endParaRPr lang="zh-CN" altLang="en-US" sz="1890" dirty="0"/>
          </a:p>
          <a:p>
            <a:pPr lvl="1">
              <a:buFont typeface="Wingdings" panose="05000000000000000000" charset="0"/>
              <a:buChar char="Ø"/>
            </a:pPr>
            <a:r>
              <a:rPr lang="zh-CN" altLang="en-US" sz="2130" dirty="0"/>
              <a:t>每天早上醒后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zh-CN" altLang="en-US" sz="1860" dirty="0"/>
              <a:t>坐起来静静思考昨日梦境内容，如果有杀盗淫妄等罪业说明内心中的习气太重，所以应该忏悔；在</a:t>
            </a:r>
            <a:r>
              <a:rPr lang="zh-CN" altLang="en-US" sz="1860" dirty="0">
                <a:sym typeface="+mn-ea"/>
              </a:rPr>
              <a:t>未说话之前念诵</a:t>
            </a:r>
            <a:r>
              <a:rPr lang="en-US" altLang="zh-CN" sz="1860" dirty="0">
                <a:sym typeface="+mn-ea"/>
              </a:rPr>
              <a:t>21</a:t>
            </a:r>
            <a:r>
              <a:rPr lang="zh-CN" altLang="en-US" sz="1860" dirty="0">
                <a:sym typeface="+mn-ea"/>
              </a:rPr>
              <a:t>遍百字明；</a:t>
            </a:r>
            <a:endParaRPr lang="zh-CN" altLang="en-US" sz="186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zh-CN" altLang="en-US" sz="1860" dirty="0"/>
              <a:t>更重要的是好好发心当天一定要尽量行善断恶；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zh-CN" altLang="en-US" sz="1860" dirty="0"/>
              <a:t>最好受菩萨戒</a:t>
            </a:r>
            <a:r>
              <a:rPr lang="en-US" altLang="zh-CN" sz="1860" dirty="0"/>
              <a:t>--</a:t>
            </a:r>
            <a:r>
              <a:rPr lang="zh-CN" altLang="en-US" sz="1860" dirty="0"/>
              <a:t>通过皈依发心的仪轨来发心；</a:t>
            </a:r>
          </a:p>
          <a:p>
            <a:pPr lvl="2">
              <a:buFont typeface="Arial" panose="020B0604020202020204" pitchFamily="34" charset="0"/>
              <a:buChar char="•"/>
            </a:pPr>
            <a:endParaRPr lang="zh-CN" altLang="en-US" sz="1860" dirty="0"/>
          </a:p>
          <a:p>
            <a:pPr lvl="1">
              <a:buFont typeface="Wingdings" panose="05000000000000000000" charset="0"/>
              <a:buChar char="Ø"/>
            </a:pPr>
            <a:r>
              <a:rPr lang="zh-CN" altLang="en-US" sz="2130" dirty="0"/>
              <a:t>每天晚上睡觉前，观察一天当中所做作为：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zh-CN" altLang="en-US" sz="1860" dirty="0"/>
              <a:t>告诉自己今天不对的地方，明天一定要改善：发愿发心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zh-CN" altLang="en-US" sz="1860" dirty="0"/>
              <a:t>看看是否虚度人生，有没有做有意义的事情？策励自己更加努力！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zh-CN" altLang="en-US" sz="1860" dirty="0"/>
              <a:t>深刻检视内心中是否时刻具足出离心和菩提心！念咒、磕头等善行不能仅仅停留在表面上！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zh-CN" altLang="en-US" sz="2395" b="1" dirty="0"/>
              <a:t>尽量每一天都过得有意义，做对自己对他人有益的善事：多多的努力串习慈悲心等身口意善业！力争临终时无惧无悔！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共修一座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1491915" y="952500"/>
            <a:ext cx="3866147" cy="531813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9" name="Text Placeholder 8"/>
          <p:cNvSpPr>
            <a:spLocks noGrp="1"/>
          </p:cNvSpPr>
          <p:nvPr>
            <p:ph type="body" sz="half" idx="4294967295"/>
          </p:nvPr>
        </p:nvSpPr>
        <p:spPr>
          <a:xfrm>
            <a:off x="1491916" y="1944688"/>
            <a:ext cx="3866147" cy="40417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文殊师利勇猛智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普贤慧行亦复然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随彼一切常修学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三世诸佛所称叹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如是最胜诸大愿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为得普贤殊胜行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alphaModFix amt="85000"/>
          </a:blip>
          <a:stretch>
            <a:fillRect/>
          </a:stretch>
        </p:blipFill>
        <p:spPr>
          <a:xfrm>
            <a:off x="6545179" y="1484312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277374"/>
            <a:ext cx="9068586" cy="2039984"/>
          </a:xfrm>
        </p:spPr>
        <p:txBody>
          <a:bodyPr/>
          <a:lstStyle/>
          <a:p>
            <a:r>
              <a:rPr lang="zh-CN" altLang="en-US" sz="6000" dirty="0"/>
              <a:t>因果不虚 </a:t>
            </a:r>
            <a:r>
              <a:rPr lang="en-US" altLang="zh-CN" sz="6000" dirty="0"/>
              <a:t>-</a:t>
            </a:r>
            <a:r>
              <a:rPr lang="zh-CN" altLang="en-US" sz="6000" dirty="0"/>
              <a:t> 总结</a:t>
            </a:r>
            <a:r>
              <a:rPr lang="en-CA" altLang="zh-CN" sz="6600" dirty="0"/>
              <a:t/>
            </a:r>
            <a:br>
              <a:rPr lang="en-CA" altLang="zh-CN" sz="6600" dirty="0"/>
            </a:br>
            <a:r>
              <a:rPr lang="zh-CN" altLang="en-US" sz="4400" dirty="0"/>
              <a:t>慧灯禅修课视频</a:t>
            </a:r>
            <a:r>
              <a:rPr altLang="zh-CN" sz="4400" dirty="0"/>
              <a:t>18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6834" y="4317358"/>
            <a:ext cx="9294472" cy="1122743"/>
          </a:xfrm>
        </p:spPr>
        <p:txBody>
          <a:bodyPr>
            <a:normAutofit/>
          </a:bodyPr>
          <a:lstStyle/>
          <a:p>
            <a:endParaRPr lang="en-CA" altLang="en-US" dirty="0"/>
          </a:p>
          <a:p>
            <a:r>
              <a:rPr lang="en-US" altLang="en-US" sz="2200" dirty="0"/>
              <a:t>慧灯禅修二班</a:t>
            </a:r>
            <a:endParaRPr lang="en-CA" altLang="en-US" sz="2200" dirty="0"/>
          </a:p>
          <a:p>
            <a:r>
              <a:rPr lang="en-US" altLang="en-US" sz="2200" dirty="0"/>
              <a:t>2018-</a:t>
            </a:r>
            <a:r>
              <a:rPr lang="en-US" altLang="zh-CN" sz="2200" dirty="0"/>
              <a:t>11</a:t>
            </a:r>
            <a:r>
              <a:rPr lang="en-US" altLang="en-US" sz="2200" dirty="0"/>
              <a:t>-02</a:t>
            </a:r>
            <a:endParaRPr 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203" y="2430684"/>
            <a:ext cx="8738886" cy="1736202"/>
          </a:xfrm>
        </p:spPr>
        <p:txBody>
          <a:bodyPr/>
          <a:lstStyle/>
          <a:p>
            <a:r>
              <a:rPr lang="zh-CN" altLang="en-US" sz="5400" dirty="0"/>
              <a:t>前课要点回顾</a:t>
            </a:r>
            <a:endParaRPr altLang="zh-CN" sz="5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3624" y="4444678"/>
            <a:ext cx="9070848" cy="636608"/>
          </a:xfrm>
        </p:spPr>
        <p:txBody>
          <a:bodyPr>
            <a:normAutofit/>
          </a:bodyPr>
          <a:lstStyle/>
          <a:p>
            <a:r>
              <a:rPr lang="zh-CN" altLang="en-US" sz="2400" dirty="0"/>
              <a:t>业之自性修法 第四次课 复习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030147"/>
            <a:ext cx="10058400" cy="821801"/>
          </a:xfrm>
        </p:spPr>
        <p:txBody>
          <a:bodyPr>
            <a:normAutofit/>
          </a:bodyPr>
          <a:lstStyle/>
          <a:p>
            <a:r>
              <a:rPr lang="zh-CN" altLang="en-US" sz="4400" dirty="0"/>
              <a:t>本课要点：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CA" sz="2400" dirty="0"/>
              <a:t>有</a:t>
            </a:r>
            <a:r>
              <a:rPr lang="zh-CN" altLang="en-US" sz="2400" dirty="0"/>
              <a:t>四：</a:t>
            </a:r>
            <a:endParaRPr lang="en-CA" altLang="zh-CN" sz="2400" dirty="0"/>
          </a:p>
          <a:p>
            <a:pPr marL="0" indent="0">
              <a:buNone/>
            </a:pPr>
            <a:r>
              <a:rPr lang="zh-CN" altLang="en-US" sz="2400" dirty="0"/>
              <a:t>一、行善者感受痛苦、造罪者获得快乐，其实皆是由往昔业力所致</a:t>
            </a:r>
            <a:endParaRPr lang="en-CA" altLang="zh-CN" sz="2400" dirty="0"/>
          </a:p>
          <a:p>
            <a:pPr marL="0" indent="0">
              <a:buNone/>
            </a:pPr>
            <a:r>
              <a:rPr lang="zh-CN" altLang="en-US" sz="2400" dirty="0"/>
              <a:t>二、修行中见解和行为的关系</a:t>
            </a:r>
            <a:endParaRPr lang="en-CA" altLang="zh-CN" sz="2400" dirty="0"/>
          </a:p>
          <a:p>
            <a:pPr marL="0" indent="0">
              <a:buNone/>
            </a:pPr>
            <a:r>
              <a:rPr lang="zh-CN" altLang="en-US" sz="2400" dirty="0"/>
              <a:t>三、因果不虚在相续中生起之界限</a:t>
            </a:r>
            <a:endParaRPr lang="en-CA" altLang="zh-CN" sz="2400" dirty="0"/>
          </a:p>
          <a:p>
            <a:pPr marL="0" indent="0">
              <a:buNone/>
            </a:pPr>
            <a:r>
              <a:rPr lang="zh-CN" altLang="en-US" sz="2400" dirty="0"/>
              <a:t>四、在日常生活中，随时随地以正知正念摄持、调伏自心的窍诀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22961"/>
            <a:ext cx="10058400" cy="704898"/>
          </a:xfrm>
        </p:spPr>
        <p:txBody>
          <a:bodyPr>
            <a:normAutofit/>
          </a:bodyPr>
          <a:lstStyle/>
          <a:p>
            <a:r>
              <a:rPr lang="zh-CN" altLang="en-US" sz="4000" dirty="0"/>
              <a:t>一、释“行善者受苦、造罪者得乐”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90846"/>
            <a:ext cx="10058400" cy="404419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zh-CN" altLang="en-US" sz="2000" dirty="0"/>
              <a:t>作为现在唯一行善、修习空性的那些人来说，依靠采取现行对治力，可以将后世转生恶趣的业力、随眠习气在今世成熟而感受痛苦。如</a:t>
            </a:r>
            <a:r>
              <a:rPr lang="en-US" altLang="zh-CN" sz="2000" dirty="0"/>
              <a:t>《</a:t>
            </a:r>
            <a:r>
              <a:rPr lang="zh-CN" altLang="en-US" sz="2000" dirty="0"/>
              <a:t>能断金刚经</a:t>
            </a:r>
            <a:r>
              <a:rPr lang="en-US" altLang="zh-CN" sz="2000" dirty="0"/>
              <a:t>》</a:t>
            </a:r>
            <a:r>
              <a:rPr lang="zh-CN" altLang="en-US" sz="2000" dirty="0"/>
              <a:t>中说：“行持波罗蜜多之菩萨，受到损恼或受到极大损恼，此乃未来所受之苦业，于此世成熟。”</a:t>
            </a:r>
            <a:endParaRPr lang="en-CA" altLang="zh-CN" sz="2000" dirty="0"/>
          </a:p>
          <a:p>
            <a:pPr lvl="2">
              <a:buFont typeface="Wingdings" panose="05000000000000000000" pitchFamily="2" charset="2"/>
              <a:buChar char="q"/>
            </a:pPr>
            <a:r>
              <a:rPr lang="zh-CN" altLang="en-US" sz="1600" dirty="0"/>
              <a:t>唐玄奘的上师印度那烂陀寺戒贤长老的公案</a:t>
            </a:r>
            <a:endParaRPr lang="en-CA" altLang="zh-CN" sz="1600" dirty="0"/>
          </a:p>
          <a:p>
            <a:pPr lvl="2">
              <a:buFont typeface="Wingdings" panose="05000000000000000000" pitchFamily="2" charset="2"/>
              <a:buChar char="q"/>
            </a:pPr>
            <a:endParaRPr lang="en-CA" altLang="zh-CN" sz="1600" dirty="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000" dirty="0"/>
              <a:t>与之相反，今生当中无恶不作之人，也有因为前世所造的微小善业在眼前成熟而感受善果的。</a:t>
            </a:r>
            <a:endParaRPr lang="en-CA" altLang="zh-CN" sz="2000" dirty="0"/>
          </a:p>
          <a:p>
            <a:pPr lvl="2">
              <a:buFont typeface="Wingdings" panose="05000000000000000000" pitchFamily="2" charset="2"/>
              <a:buChar char="q"/>
            </a:pPr>
            <a:r>
              <a:rPr lang="zh-CN" altLang="en-US" sz="1600" dirty="0"/>
              <a:t>尼洪国家的公案</a:t>
            </a:r>
            <a:endParaRPr lang="en-CA" altLang="zh-CN" sz="1600" dirty="0"/>
          </a:p>
          <a:p>
            <a:pPr marL="548640" lvl="2" indent="0">
              <a:buNone/>
            </a:pPr>
            <a:endParaRPr lang="en-CA" altLang="zh-CN" sz="1600" dirty="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000" dirty="0"/>
              <a:t>因此，对于因果的道理，我们要时刻生起</a:t>
            </a:r>
            <a:r>
              <a:rPr lang="zh-CN" altLang="en-CA" sz="2000" dirty="0"/>
              <a:t>定解</a:t>
            </a:r>
            <a:r>
              <a:rPr lang="zh-CN" altLang="en-US" sz="2000" dirty="0"/>
              <a:t>、加以取舍，万万不能以“善恶无分别”、“</a:t>
            </a:r>
            <a:r>
              <a:rPr lang="zh-CN" altLang="en-CA" sz="2000" dirty="0"/>
              <a:t>万法</a:t>
            </a:r>
            <a:r>
              <a:rPr lang="zh-CN" altLang="en-US" sz="2000" dirty="0"/>
              <a:t>唯心造”等禅宗或大圆满的高深法语，来轻视因果。</a:t>
            </a:r>
            <a:endParaRPr lang="en-CA" altLang="zh-CN" sz="20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769517"/>
          </a:xfrm>
        </p:spPr>
        <p:txBody>
          <a:bodyPr>
            <a:normAutofit/>
          </a:bodyPr>
          <a:lstStyle/>
          <a:p>
            <a:r>
              <a:rPr lang="zh-CN" altLang="en-US" sz="4000" dirty="0"/>
              <a:t>二、修行中见解和行为的关系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13053"/>
            <a:ext cx="10058400" cy="432198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zh-CN" altLang="en-US" sz="2000" dirty="0"/>
              <a:t>莲师教言：“</a:t>
            </a:r>
            <a:r>
              <a:rPr lang="en-CA" altLang="zh-CN" sz="2000" dirty="0"/>
              <a:t>……</a:t>
            </a:r>
            <a:r>
              <a:rPr lang="zh-CN" altLang="en-CA" sz="2000" dirty="0"/>
              <a:t>行为</a:t>
            </a:r>
            <a:r>
              <a:rPr lang="zh-CN" altLang="en-US" sz="2000" dirty="0"/>
              <a:t>不能偏堕于见解方面，而要小心谨慎，不违背因果。否则，见解上</a:t>
            </a:r>
            <a:r>
              <a:rPr lang="zh-CN" altLang="en-CA" sz="2000" dirty="0"/>
              <a:t>一切</a:t>
            </a:r>
            <a:r>
              <a:rPr lang="zh-CN" altLang="en-US" sz="2000" dirty="0"/>
              <a:t>万法都不存在，不思善、不思恶，而行为也是这样的话，就会善空恶空黑法漫布，见解也将成为魔见。同样，见解也不能偏堕于行为方面，否则，行为上始终有实执，见解也是如此的话，将会被实有和有相所束缚，从而在轮回中无有解脱之日。”</a:t>
            </a:r>
            <a:endParaRPr lang="en-CA" altLang="zh-CN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000" dirty="0"/>
              <a:t>法王如意宝也常引用</a:t>
            </a:r>
            <a:r>
              <a:rPr lang="en-US" altLang="zh-CN" sz="2000" dirty="0"/>
              <a:t>《</a:t>
            </a:r>
            <a:r>
              <a:rPr lang="zh-CN" altLang="en-US" sz="2000" dirty="0"/>
              <a:t>前译教法兴盛之愿文</a:t>
            </a:r>
            <a:r>
              <a:rPr lang="en-US" altLang="zh-CN" sz="2000" dirty="0"/>
              <a:t>》</a:t>
            </a:r>
            <a:r>
              <a:rPr lang="zh-CN" altLang="en-US" sz="2000" dirty="0"/>
              <a:t>的教证说，作为一个修行人，见解上，要依止</a:t>
            </a:r>
            <a:r>
              <a:rPr lang="zh-CN" altLang="en-CA" sz="2000" dirty="0"/>
              <a:t>龙猛</a:t>
            </a:r>
            <a:r>
              <a:rPr lang="zh-CN" altLang="en-US" sz="2000" dirty="0"/>
              <a:t>菩萨的空性无二见；而行为上，则应随学静命菩萨的小乘别解脱行为。</a:t>
            </a:r>
            <a:endParaRPr lang="en-CA" altLang="zh-CN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000" dirty="0"/>
              <a:t>若想成为一个佛教徒，即使造不了什么善业，也没必要以佛教的名义造下滔天大罪。正如莲花生大士所说：“是故见比虚空高，取舍因果较粉细。”</a:t>
            </a:r>
            <a:endParaRPr lang="en-CA" altLang="zh-CN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000" dirty="0"/>
              <a:t>我们作为普通人，假如渴望修持正法，就必须将取舍因果放在主导地位，见解和行为不能脱离或者堕于一边。如果随着见解越来越高，行为也越来越如法，对众生的悲心越来越强烈，这说明你的修行没有误入歧途。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8880" y="937548"/>
            <a:ext cx="8877783" cy="740781"/>
          </a:xfrm>
        </p:spPr>
        <p:txBody>
          <a:bodyPr>
            <a:normAutofit/>
          </a:bodyPr>
          <a:lstStyle/>
          <a:p>
            <a:r>
              <a:rPr lang="zh-CN" altLang="en-US" sz="4000" dirty="0"/>
              <a:t>三、因果不虚在相续中生起之界限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881" y="2326510"/>
            <a:ext cx="8877782" cy="37085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400" dirty="0"/>
              <a:t>应当像米拉日巴尊者那样。</a:t>
            </a:r>
            <a:endParaRPr lang="en-CA" altLang="zh-CN" sz="2400" dirty="0"/>
          </a:p>
          <a:p>
            <a:pPr marL="0" indent="0">
              <a:buNone/>
            </a:pPr>
            <a:r>
              <a:rPr lang="zh-CN" altLang="en-US" sz="2400" dirty="0"/>
              <a:t>尊者说：“我没有别的窍诀，</a:t>
            </a:r>
            <a:r>
              <a:rPr lang="zh-CN" altLang="en-US" sz="2400" b="1" dirty="0"/>
              <a:t>唯一就是要诚信因果</a:t>
            </a:r>
            <a:r>
              <a:rPr lang="zh-CN" altLang="en-US" sz="2400" dirty="0"/>
              <a:t>。凡是有心的人，听了因果能相信的话，也一定能做到像我这样</a:t>
            </a:r>
            <a:r>
              <a:rPr lang="zh-CN" altLang="en-US" sz="2400" b="1" dirty="0"/>
              <a:t>精进修持</a:t>
            </a:r>
            <a:r>
              <a:rPr lang="zh-CN" altLang="en-US" sz="2400" dirty="0"/>
              <a:t>。如果你相信因果，依止上师的</a:t>
            </a:r>
            <a:r>
              <a:rPr lang="zh-CN" altLang="en-US" sz="2400" b="1" dirty="0"/>
              <a:t>信心自会增长</a:t>
            </a:r>
            <a:r>
              <a:rPr lang="zh-CN" altLang="en-US" sz="2400" dirty="0"/>
              <a:t>，</a:t>
            </a:r>
            <a:r>
              <a:rPr lang="zh-CN" altLang="en-US" sz="2400" b="1" dirty="0"/>
              <a:t>求法遇到任何违缘也不怕</a:t>
            </a:r>
            <a:r>
              <a:rPr lang="zh-CN" altLang="en-US" sz="2400" dirty="0"/>
              <a:t>。否则，若对因果半信半疑，就会缺少行持善法的心力，修行肯定不会成功。”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43138"/>
          </a:xfrm>
        </p:spPr>
        <p:txBody>
          <a:bodyPr>
            <a:normAutofit/>
          </a:bodyPr>
          <a:lstStyle/>
          <a:p>
            <a:r>
              <a:rPr lang="zh-CN" altLang="en-US" sz="4000" dirty="0"/>
              <a:t>四、日常生活中调伏自心的窍诀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3848" y="1840374"/>
            <a:ext cx="10141352" cy="419466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zh-CN" altLang="en-US" sz="2000" dirty="0"/>
              <a:t>对因果务必从心坎深处生起坚定的诚信，并且暗下决心：“平时包括细微的善业，也要以三殊胜摄持而尽力奉行；就算是再小的恶业，遇到生命危难也不去做。”尤其在日常生活中，随时随地要以正知正念来摄持。</a:t>
            </a:r>
            <a:endParaRPr lang="en-CA" altLang="zh-CN" sz="20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zh-CN" altLang="en-US" sz="1800" dirty="0"/>
              <a:t>早上：起床时，应当在床上静坐，自心悠然放松，向内反观审查：“昨晚做了善梦，还是恶梦？”如果梦中作恶，则应心生惭愧，念金刚萨埵心咒、百字明</a:t>
            </a:r>
            <a:r>
              <a:rPr lang="en-US" altLang="zh-CN" sz="1800" dirty="0"/>
              <a:t>21</a:t>
            </a:r>
            <a:r>
              <a:rPr lang="zh-CN" altLang="en-US" sz="1800" dirty="0"/>
              <a:t>遍诚心忏悔。如果梦到行善，则应心生欢喜，同时将善根回向众生，并默默发愿：“昨晚行持的善法还不错。在今天，我要继续为一切众生获得圆满佛果而竭尽全力奉行善法、断除恶业。”</a:t>
            </a:r>
            <a:endParaRPr lang="en-CA" altLang="zh-CN" sz="18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zh-CN" altLang="en-US" sz="1800" dirty="0"/>
              <a:t>晚上：晚上睡觉时，应当在床上端坐，如前一样观察思维：“我白天都做了什么有意义的事？修持了什么善法？”倘若</a:t>
            </a:r>
            <a:r>
              <a:rPr lang="zh-CN" altLang="en-CA" sz="1800" dirty="0"/>
              <a:t>成办</a:t>
            </a:r>
            <a:r>
              <a:rPr lang="zh-CN" altLang="en-US" sz="1800" dirty="0"/>
              <a:t>了善事，则应感到欣慰，并回向一切众生获得佛果；假设造了恶业，就要自我呵责，生起追悔之情，诚心诚意忏悔，并发誓：“从今以后，我绝不再造那样的恶业！”</a:t>
            </a:r>
            <a:endParaRPr lang="en-CA" altLang="zh-CN" sz="18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zh-CN" altLang="en-US" sz="1800" dirty="0"/>
              <a:t>城市里的人虽不可能放下一切去闭关，但早上起来用一两个小时，甚至半小时观修；晚上睡觉前也是这样；白天在工作之余抽空修一修，这对调伏自心也非常重要。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940" y="822960"/>
            <a:ext cx="9444942" cy="716473"/>
          </a:xfrm>
        </p:spPr>
        <p:txBody>
          <a:bodyPr>
            <a:normAutofit/>
          </a:bodyPr>
          <a:lstStyle/>
          <a:p>
            <a:r>
              <a:rPr lang="zh-CN" altLang="en-US" sz="4000" dirty="0"/>
              <a:t>四、日常生活中调伏自心的窍诀</a:t>
            </a:r>
            <a:r>
              <a:rPr lang="zh-CN" altLang="en-US" sz="4000" baseline="-25000" dirty="0"/>
              <a:t>（续）</a:t>
            </a:r>
            <a:endParaRPr lang="en-US" sz="4000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0536" y="2103120"/>
            <a:ext cx="9352345" cy="393192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altLang="zh-CN" sz="2400" dirty="0"/>
              <a:t>《</a:t>
            </a:r>
            <a:r>
              <a:rPr lang="zh-CN" altLang="en-US" sz="2400" dirty="0"/>
              <a:t>大乘入楞伽经</a:t>
            </a:r>
            <a:r>
              <a:rPr lang="en-US" altLang="zh-CN" sz="2400" dirty="0"/>
              <a:t>》</a:t>
            </a:r>
            <a:r>
              <a:rPr lang="zh-CN" altLang="en-US" sz="2400" dirty="0"/>
              <a:t>中说：“</a:t>
            </a:r>
            <a:r>
              <a:rPr lang="zh-CN" altLang="en-CA" sz="2400" dirty="0"/>
              <a:t>三有</a:t>
            </a:r>
            <a:r>
              <a:rPr lang="zh-CN" altLang="en-US" sz="2400" dirty="0"/>
              <a:t>如阳焰，幻梦及</a:t>
            </a:r>
            <a:r>
              <a:rPr lang="zh-CN" altLang="en-CA" sz="2400" dirty="0"/>
              <a:t>毛轮</a:t>
            </a:r>
            <a:r>
              <a:rPr lang="zh-CN" altLang="en-US" sz="2400" dirty="0"/>
              <a:t>，若能如是观，究竟得解脱。”</a:t>
            </a:r>
            <a:endParaRPr lang="en-CA" altLang="zh-CN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 dirty="0"/>
              <a:t>无论在何时何地，我们都不能离开正知正念，对内外器情的一切显现，不要有根深蒂固的实执，而应在虚无缥缈、无实如幻的</a:t>
            </a:r>
            <a:r>
              <a:rPr lang="zh-CN" altLang="en-CA" sz="2400" dirty="0"/>
              <a:t>游舞</a:t>
            </a:r>
            <a:r>
              <a:rPr lang="zh-CN" altLang="en-US" sz="2400" dirty="0"/>
              <a:t>中修持自心，恒时住于善法和正道中，令内心调柔。</a:t>
            </a:r>
            <a:endParaRPr 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{E47054B2-005C-5B4C-B500-9243F8059589}tf10001067</Template>
  <TotalTime>0</TotalTime>
  <Words>2946</Words>
  <Application>Microsoft Office PowerPoint</Application>
  <PresentationFormat>Custom</PresentationFormat>
  <Paragraphs>108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Savon</vt:lpstr>
      <vt:lpstr>发心偈</vt:lpstr>
      <vt:lpstr>因果不虚 - 总结 慧灯禅修课视频18</vt:lpstr>
      <vt:lpstr>前课要点回顾</vt:lpstr>
      <vt:lpstr>本课要点：</vt:lpstr>
      <vt:lpstr>一、释“行善者受苦、造罪者得乐”</vt:lpstr>
      <vt:lpstr>二、修行中见解和行为的关系</vt:lpstr>
      <vt:lpstr>三、因果不虚在相续中生起之界限</vt:lpstr>
      <vt:lpstr>四、日常生活中调伏自心的窍诀</vt:lpstr>
      <vt:lpstr>四、日常生活中调伏自心的窍诀（续）</vt:lpstr>
      <vt:lpstr>因果不虚修法总结</vt:lpstr>
      <vt:lpstr>本课要点：</vt:lpstr>
      <vt:lpstr>一、自我观察，回答三个问题</vt:lpstr>
      <vt:lpstr>二、四个加行总的结果</vt:lpstr>
      <vt:lpstr>三、再再强调基础和次第</vt:lpstr>
      <vt:lpstr>四、一切都是业的结果补充--日常修学指导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发心偈</dc:title>
  <dc:creator>Microsoft Office User</dc:creator>
  <cp:lastModifiedBy>Danny</cp:lastModifiedBy>
  <cp:revision>65</cp:revision>
  <dcterms:created xsi:type="dcterms:W3CDTF">2018-10-04T19:59:00Z</dcterms:created>
  <dcterms:modified xsi:type="dcterms:W3CDTF">2020-03-04T03:02:17Z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13</vt:lpwstr>
  </property>
  <property fmtid="{D5CDD505-2E9C-101B-9397-08002B2CF9AE}" pid="3" name="KSOProductBuildVer">
    <vt:lpwstr>2052-10.1.0.7643</vt:lpwstr>
  </property>
</Properties>
</file>