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76" r:id="rId3"/>
    <p:sldId id="277" r:id="rId4"/>
    <p:sldId id="421" r:id="rId5"/>
    <p:sldId id="456" r:id="rId6"/>
    <p:sldId id="458" r:id="rId7"/>
    <p:sldId id="459" r:id="rId8"/>
    <p:sldId id="460" r:id="rId9"/>
    <p:sldId id="461" r:id="rId10"/>
    <p:sldId id="273" r:id="rId11"/>
    <p:sldId id="463" r:id="rId12"/>
    <p:sldId id="464" r:id="rId13"/>
    <p:sldId id="465" r:id="rId14"/>
    <p:sldId id="466" r:id="rId15"/>
    <p:sldId id="467" r:id="rId16"/>
    <p:sldId id="468" r:id="rId17"/>
    <p:sldId id="469" r:id="rId18"/>
    <p:sldId id="471" r:id="rId19"/>
    <p:sldId id="470" r:id="rId20"/>
    <p:sldId id="462" r:id="rId21"/>
    <p:sldId id="274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588"/>
    <p:restoredTop sz="94690"/>
  </p:normalViewPr>
  <p:slideViewPr>
    <p:cSldViewPr snapToGrid="0" snapToObjects="1">
      <p:cViewPr varScale="1">
        <p:scale>
          <a:sx n="149" d="100"/>
          <a:sy n="149" d="100"/>
        </p:scale>
        <p:origin x="-1352" y="-1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5" Type="http://schemas.openxmlformats.org/officeDocument/2006/relationships/tableStyles" Target="tableStyles.xml"/><Relationship Id="rId24" Type="http://schemas.openxmlformats.org/officeDocument/2006/relationships/viewProps" Target="viewProps.xml"/><Relationship Id="rId23" Type="http://schemas.openxmlformats.org/officeDocument/2006/relationships/presProps" Target="presProps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smtClean="0"/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1784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345" algn="l"/>
              </a:tabLst>
              <a:defRPr sz="1600">
                <a:solidFill>
                  <a:schemeClr val="tx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smtClean="0"/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smtClean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smtClean="0"/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smtClean="0"/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48535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89992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275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499995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 idx="4294967295"/>
          </p:nvPr>
        </p:nvSpPr>
        <p:spPr>
          <a:xfrm>
            <a:off x="6462713" y="693738"/>
            <a:ext cx="5167813" cy="660400"/>
          </a:xfrm>
        </p:spPr>
        <p:txBody>
          <a:bodyPr>
            <a:noAutofit/>
          </a:bodyPr>
          <a:lstStyle/>
          <a:p>
            <a:pPr algn="ctr"/>
            <a:r>
              <a:rPr kumimoji="1" lang="zh-CN" altLang="en-US" sz="3600" dirty="0"/>
              <a:t>发心偈</a:t>
            </a:r>
            <a:endParaRPr kumimoji="1" lang="zh-CN" altLang="en-US" sz="3600" dirty="0"/>
          </a:p>
        </p:txBody>
      </p:sp>
      <p:sp>
        <p:nvSpPr>
          <p:cNvPr id="6" name="文本占位符 5"/>
          <p:cNvSpPr>
            <a:spLocks noGrp="1"/>
          </p:cNvSpPr>
          <p:nvPr>
            <p:ph type="body" sz="half" idx="4294967295"/>
          </p:nvPr>
        </p:nvSpPr>
        <p:spPr>
          <a:xfrm>
            <a:off x="7192964" y="1620838"/>
            <a:ext cx="4180890" cy="468788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顶礼本师释迦牟尼佛！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顶礼文殊智慧勇识</a:t>
            </a:r>
            <a:r>
              <a:rPr kumimoji="1" lang="zh-CN" altLang="zh-CN" sz="2000" dirty="0">
                <a:latin typeface="+mn-ea"/>
                <a:cs typeface="华文隶书" panose="02010800040101010101" charset="-122"/>
              </a:rPr>
              <a:t>！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顶礼传承大恩上师！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无上甚深微妙法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百千万劫难遭遇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我今见闻得受持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愿解如来真实义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endParaRPr kumimoji="1" lang="en-CA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为度化一切众生，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请大家发无上殊胜的菩提心！</a:t>
            </a:r>
            <a:endParaRPr kumimoji="1" lang="zh-CN" altLang="en-US" sz="2000" dirty="0">
              <a:latin typeface="+mn-ea"/>
              <a:cs typeface="华文隶书" panose="02010800040101010101" charset="-122"/>
            </a:endParaRPr>
          </a:p>
        </p:txBody>
      </p:sp>
      <p:pic>
        <p:nvPicPr>
          <p:cNvPr id="5" name="Picture 4" descr="20160328201008110.JPEG790x600.JPE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89336" y="414337"/>
            <a:ext cx="4157225" cy="5998037"/>
          </a:xfrm>
          <a:prstGeom prst="rect">
            <a:avLst/>
          </a:prstGeom>
          <a:effectLst>
            <a:softEdge rad="317500"/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3474" y="414337"/>
            <a:ext cx="4572000" cy="599803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1030147"/>
            <a:ext cx="10058400" cy="821801"/>
          </a:xfrm>
        </p:spPr>
        <p:txBody>
          <a:bodyPr>
            <a:normAutofit/>
          </a:bodyPr>
          <a:lstStyle/>
          <a:p>
            <a:r>
              <a:rPr lang="zh-CN" altLang="zh-CN" sz="2800" dirty="0" smtClean="0">
                <a:latin typeface="Heiti SC Light"/>
                <a:ea typeface="Heiti SC Light"/>
                <a:cs typeface="Heiti SC Light"/>
              </a:rPr>
              <a:t>解脱的利益</a:t>
            </a:r>
            <a:r>
              <a:rPr lang="en-US" altLang="zh-CN" sz="2800" dirty="0" smtClean="0">
                <a:latin typeface="Heiti SC Light"/>
                <a:ea typeface="Heiti SC Light"/>
                <a:cs typeface="Heiti SC Light"/>
              </a:rPr>
              <a:t> </a:t>
            </a:r>
            <a:endParaRPr lang="zh-CN" altLang="en-US" sz="2800" dirty="0">
              <a:latin typeface="Heiti SC Light"/>
              <a:ea typeface="Heiti SC Light"/>
              <a:cs typeface="Heiti SC Ligh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165" y="1851025"/>
            <a:ext cx="10059035" cy="418401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zh-CN" sz="2000" dirty="0" smtClean="0"/>
          </a:p>
          <a:p>
            <a:pPr marL="0" indent="0">
              <a:buNone/>
            </a:pPr>
            <a:r>
              <a:rPr lang="zh-CN" altLang="en-US" sz="2000" dirty="0" smtClean="0"/>
              <a:t>解脱的利益就是：</a:t>
            </a:r>
            <a:r>
              <a:rPr lang="zh-CN" altLang="en-US" sz="2000" u="sng" dirty="0" smtClean="0"/>
              <a:t>为了让我们的人生</a:t>
            </a:r>
            <a:r>
              <a:rPr lang="zh-CN" altLang="zh-CN" sz="2000" u="sng" dirty="0" smtClean="0"/>
              <a:t>变</a:t>
            </a:r>
            <a:r>
              <a:rPr lang="zh-CN" altLang="zh-CN" sz="2000" u="sng" dirty="0"/>
              <a:t>得非常有价值，非常有意义</a:t>
            </a:r>
            <a:r>
              <a:rPr lang="zh-CN" altLang="zh-CN" sz="2000" u="sng" dirty="0" smtClean="0"/>
              <a:t>。</a:t>
            </a:r>
            <a:endParaRPr lang="en-US" altLang="zh-CN" sz="2000" u="sng" dirty="0" smtClean="0"/>
          </a:p>
          <a:p>
            <a:pPr marL="0" indent="0">
              <a:buNone/>
            </a:pPr>
            <a:r>
              <a:rPr lang="zh-CN" altLang="zh-CN" sz="2000" dirty="0" smtClean="0"/>
              <a:t>走上解脱道</a:t>
            </a:r>
            <a:r>
              <a:rPr lang="zh-CN" altLang="en-US" sz="2000" dirty="0" smtClean="0"/>
              <a:t>，</a:t>
            </a:r>
            <a:r>
              <a:rPr lang="zh-CN" altLang="zh-CN" sz="2000" dirty="0" smtClean="0"/>
              <a:t>每个人的情况</a:t>
            </a:r>
            <a:r>
              <a:rPr lang="zh-CN" altLang="en-US" sz="2000" dirty="0" smtClean="0"/>
              <a:t>是</a:t>
            </a:r>
            <a:r>
              <a:rPr lang="zh-CN" altLang="zh-CN" sz="2000" dirty="0" smtClean="0"/>
              <a:t>不一样</a:t>
            </a:r>
            <a:r>
              <a:rPr lang="zh-CN" altLang="en-US" sz="2000" dirty="0" smtClean="0"/>
              <a:t>的</a:t>
            </a:r>
            <a:r>
              <a:rPr lang="zh-CN" altLang="zh-CN" sz="2000" dirty="0" smtClean="0"/>
              <a:t>：</a:t>
            </a:r>
            <a:endParaRPr lang="en-US" altLang="zh-CN" sz="2000" dirty="0" smtClean="0"/>
          </a:p>
          <a:p>
            <a:pPr marL="0" indent="0">
              <a:buNone/>
            </a:pPr>
            <a:r>
              <a:rPr lang="zh-CN" altLang="zh-CN" sz="2000" dirty="0" smtClean="0"/>
              <a:t>1</a:t>
            </a:r>
            <a:r>
              <a:rPr lang="zh-CN" altLang="en-US" sz="2000" dirty="0" smtClean="0"/>
              <a:t>、</a:t>
            </a:r>
            <a:r>
              <a:rPr lang="zh-CN" altLang="zh-CN" sz="2000" dirty="0"/>
              <a:t>有些人听到了轮回的痛苦后就想解脱，不想</a:t>
            </a:r>
            <a:r>
              <a:rPr lang="zh-CN" altLang="zh-CN" sz="2000" dirty="0" smtClean="0"/>
              <a:t>再</a:t>
            </a:r>
            <a:r>
              <a:rPr lang="zh-CN" altLang="en-US" sz="2000" dirty="0" smtClean="0"/>
              <a:t>在</a:t>
            </a:r>
            <a:r>
              <a:rPr lang="zh-CN" altLang="zh-CN" sz="2000" dirty="0" smtClean="0"/>
              <a:t>轮回中。</a:t>
            </a:r>
            <a:endParaRPr lang="en-US" altLang="zh-CN" sz="2000" dirty="0" smtClean="0"/>
          </a:p>
          <a:p>
            <a:pPr marL="0" indent="0">
              <a:buNone/>
            </a:pPr>
            <a:r>
              <a:rPr lang="zh-CN" altLang="zh-CN" sz="2000" dirty="0" smtClean="0"/>
              <a:t>2</a:t>
            </a:r>
            <a:r>
              <a:rPr lang="zh-CN" altLang="en-US" sz="2000" dirty="0" smtClean="0"/>
              <a:t>、</a:t>
            </a:r>
            <a:r>
              <a:rPr lang="zh-CN" altLang="zh-CN" sz="2000" dirty="0"/>
              <a:t>有些人就是去思维这个解脱的利益，听到了它的功德与好处后就发现这个非常有意义，所以就要去寻求解脱，这样就走上解脱道。</a:t>
            </a:r>
            <a:r>
              <a:rPr lang="en-US" altLang="zh-CN" sz="2000" dirty="0"/>
              <a:t> </a:t>
            </a:r>
            <a:endParaRPr lang="en-US" altLang="zh-CN" sz="2000" dirty="0" smtClean="0"/>
          </a:p>
          <a:p>
            <a:pPr marL="0" indent="0">
              <a:buNone/>
            </a:pPr>
            <a:r>
              <a:rPr lang="zh-CN" altLang="zh-CN" sz="2000" dirty="0"/>
              <a:t>不管怎样，我们这一生一定要走向解脱，这个非常重要。有了这一点后就不一样了，虽然轮回很苦，但是短暂的、阶段性的、临时性的，它不是永久的，如果学佛</a:t>
            </a:r>
            <a:r>
              <a:rPr lang="zh-CN" altLang="zh-CN" sz="2000" dirty="0" smtClean="0"/>
              <a:t>修行</a:t>
            </a:r>
            <a:r>
              <a:rPr lang="zh-CN" altLang="en-US" sz="2000" dirty="0" smtClean="0"/>
              <a:t>，</a:t>
            </a:r>
            <a:r>
              <a:rPr lang="zh-CN" altLang="zh-CN" sz="2000" dirty="0" smtClean="0"/>
              <a:t>那么这些痛苦都可以断除</a:t>
            </a:r>
            <a:r>
              <a:rPr lang="zh-CN" altLang="zh-CN" sz="2000" dirty="0"/>
              <a:t>，消除了以后我们能够达到彼岸，也就是解脱。</a:t>
            </a:r>
            <a:r>
              <a:rPr lang="en-US" altLang="zh-CN" sz="2000" dirty="0"/>
              <a:t> </a:t>
            </a:r>
            <a:endParaRPr lang="en-US" altLang="zh-CN" sz="2000" dirty="0" smtClean="0"/>
          </a:p>
          <a:p>
            <a:pPr marL="0" indent="0">
              <a:buNone/>
            </a:pPr>
            <a:endParaRPr lang="zh-CN" altLang="en-US" sz="2400" dirty="0">
              <a:latin typeface="Heiti SC Light"/>
              <a:ea typeface="Heiti SC Light"/>
              <a:cs typeface="Heiti SC Light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66800" y="642595"/>
            <a:ext cx="10058400" cy="1027958"/>
          </a:xfrm>
        </p:spPr>
        <p:txBody>
          <a:bodyPr>
            <a:normAutofit/>
          </a:bodyPr>
          <a:lstStyle/>
          <a:p>
            <a:pPr algn="ctr"/>
            <a:r>
              <a:rPr lang="zh-CN" altLang="zh-CN" sz="3200" b="1" dirty="0">
                <a:latin typeface="Heiti SC Light"/>
                <a:ea typeface="Heiti SC Light"/>
                <a:cs typeface="Heiti SC Light"/>
              </a:rPr>
              <a:t>解脱的利益</a:t>
            </a:r>
            <a:r>
              <a:rPr lang="en-US" altLang="zh-CN" sz="3200" b="1" dirty="0">
                <a:latin typeface="Heiti SC Light"/>
                <a:ea typeface="Heiti SC Light"/>
                <a:cs typeface="Heiti SC Light"/>
              </a:rPr>
              <a:t> </a:t>
            </a:r>
            <a:endParaRPr kumimoji="1" lang="zh-CN" altLang="en-US" sz="3200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66800" y="2028528"/>
            <a:ext cx="10058400" cy="400651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CN" altLang="zh-CN" sz="2800" dirty="0"/>
              <a:t>三种解脱</a:t>
            </a:r>
            <a:r>
              <a:rPr lang="en-US" altLang="zh-CN" sz="2800" dirty="0"/>
              <a:t> </a:t>
            </a:r>
            <a:endParaRPr lang="en-US" altLang="zh-CN" sz="2800" dirty="0" smtClean="0"/>
          </a:p>
          <a:p>
            <a:pPr marL="342900" indent="-342900">
              <a:buFont typeface="+mj-lt"/>
              <a:buAutoNum type="arabicPeriod"/>
            </a:pPr>
            <a:r>
              <a:rPr lang="zh-CN" altLang="zh-CN" sz="2800" dirty="0"/>
              <a:t>当下的</a:t>
            </a:r>
            <a:r>
              <a:rPr lang="zh-CN" altLang="zh-CN" sz="2800" dirty="0" smtClean="0"/>
              <a:t>解脱</a:t>
            </a:r>
            <a:r>
              <a:rPr lang="en-US" altLang="zh-CN" sz="2800" dirty="0" smtClean="0"/>
              <a:t> </a:t>
            </a:r>
            <a:endParaRPr lang="en-US" altLang="zh-CN" sz="2800" dirty="0" smtClean="0"/>
          </a:p>
          <a:p>
            <a:pPr marL="0" indent="0">
              <a:buNone/>
            </a:pPr>
            <a:endParaRPr lang="en-US" altLang="zh-CN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zh-CN" altLang="zh-CN" sz="2800" dirty="0" smtClean="0"/>
              <a:t>中途的</a:t>
            </a:r>
            <a:r>
              <a:rPr lang="zh-CN" altLang="zh-CN" sz="2800" dirty="0"/>
              <a:t>解脱</a:t>
            </a:r>
            <a:r>
              <a:rPr lang="en-US" altLang="zh-CN" sz="2800" dirty="0"/>
              <a:t> </a:t>
            </a:r>
            <a:endParaRPr lang="en-US" altLang="zh-CN" sz="2800" dirty="0" smtClean="0"/>
          </a:p>
          <a:p>
            <a:pPr marL="0" indent="0">
              <a:buNone/>
            </a:pPr>
            <a:endParaRPr lang="en-US" altLang="zh-CN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zh-CN" altLang="zh-CN" sz="2800" dirty="0" smtClean="0"/>
              <a:t>终极</a:t>
            </a:r>
            <a:r>
              <a:rPr lang="zh-CN" altLang="zh-CN" sz="2800" dirty="0"/>
              <a:t>的解脱</a:t>
            </a:r>
            <a:r>
              <a:rPr lang="en-US" altLang="zh-CN" sz="2800" dirty="0"/>
              <a:t> </a:t>
            </a:r>
            <a:endParaRPr kumimoji="1" lang="zh-CN" altLang="en-US"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976819"/>
          </a:xfrm>
        </p:spPr>
        <p:txBody>
          <a:bodyPr>
            <a:normAutofit/>
          </a:bodyPr>
          <a:lstStyle/>
          <a:p>
            <a:pPr algn="ctr"/>
            <a:r>
              <a:rPr lang="zh-CN" altLang="zh-CN" sz="3200" b="1" dirty="0">
                <a:latin typeface="Heiti SC Light"/>
                <a:ea typeface="Heiti SC Light"/>
                <a:cs typeface="Heiti SC Light"/>
              </a:rPr>
              <a:t>三种</a:t>
            </a:r>
            <a:r>
              <a:rPr lang="zh-CN" altLang="zh-CN" sz="3200" b="1" dirty="0" smtClean="0">
                <a:latin typeface="Heiti SC Light"/>
                <a:ea typeface="Heiti SC Light"/>
                <a:cs typeface="Heiti SC Light"/>
              </a:rPr>
              <a:t>解脱</a:t>
            </a:r>
            <a:r>
              <a:rPr lang="en-US" altLang="zh-CN" sz="3200" b="1" dirty="0" smtClean="0">
                <a:latin typeface="Heiti SC Light"/>
                <a:ea typeface="Heiti SC Light"/>
                <a:cs typeface="Heiti SC Light"/>
              </a:rPr>
              <a:t> </a:t>
            </a:r>
            <a:r>
              <a:rPr lang="zh-CN" altLang="zh-CN" sz="3200" b="1" dirty="0" smtClean="0">
                <a:latin typeface="Heiti SC Light"/>
                <a:ea typeface="Heiti SC Light"/>
                <a:cs typeface="Heiti SC Light"/>
              </a:rPr>
              <a:t>（</a:t>
            </a:r>
            <a:r>
              <a:rPr lang="zh-CN" altLang="en-US" sz="3200" b="1" dirty="0" smtClean="0">
                <a:latin typeface="Heiti SC Light"/>
                <a:ea typeface="Heiti SC Light"/>
                <a:cs typeface="Heiti SC Light"/>
              </a:rPr>
              <a:t>一）</a:t>
            </a:r>
            <a:endParaRPr kumimoji="1" lang="zh-CN" altLang="en-US" sz="3200" b="1" dirty="0">
              <a:latin typeface="Heiti SC Light"/>
              <a:ea typeface="Heiti SC Light"/>
              <a:cs typeface="Heiti SC Light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66800" y="1858063"/>
            <a:ext cx="10058400" cy="4176977"/>
          </a:xfrm>
        </p:spPr>
        <p:txBody>
          <a:bodyPr>
            <a:normAutofit lnSpcReduction="10000"/>
          </a:bodyPr>
          <a:lstStyle/>
          <a:p>
            <a:pPr marL="342900" indent="-342900">
              <a:buFont typeface="+mj-lt"/>
              <a:buAutoNum type="arabicPeriod"/>
            </a:pPr>
            <a:r>
              <a:rPr lang="zh-CN" altLang="en-US" b="1" dirty="0" smtClean="0">
                <a:latin typeface="Heiti SC Light"/>
                <a:ea typeface="Heiti SC Light"/>
                <a:cs typeface="Heiti SC Light"/>
              </a:rPr>
              <a:t>当下的解脱</a:t>
            </a:r>
            <a:br>
              <a:rPr lang="en-US" altLang="zh-CN" sz="2800" b="1" dirty="0">
                <a:latin typeface="Heiti SC Light"/>
                <a:ea typeface="Heiti SC Light"/>
                <a:cs typeface="Heiti SC Light"/>
              </a:rPr>
            </a:br>
            <a:endParaRPr lang="en-US" altLang="zh-CN" b="1" u="sng" dirty="0" smtClean="0"/>
          </a:p>
          <a:p>
            <a:r>
              <a:rPr lang="zh-CN" altLang="zh-CN" dirty="0" smtClean="0"/>
              <a:t>修行过</a:t>
            </a:r>
            <a:r>
              <a:rPr lang="zh-CN" altLang="zh-CN" dirty="0"/>
              <a:t>程中我们每一个人虽然还没成佛，但是当下的解脱是我们可以亲身体会到的，是初学者的解脱</a:t>
            </a:r>
            <a:r>
              <a:rPr lang="en-US" altLang="zh-CN" dirty="0"/>
              <a:t> 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r>
              <a:rPr lang="zh-CN" altLang="zh-CN" dirty="0"/>
              <a:t>当下的解脱是什么？真正要解脱的不是我们的肉体，也不是我们的语言，</a:t>
            </a:r>
            <a:r>
              <a:rPr lang="zh-CN" altLang="zh-CN" dirty="0" smtClean="0"/>
              <a:t>而是我们</a:t>
            </a:r>
            <a:r>
              <a:rPr lang="zh-CN" altLang="zh-CN" dirty="0"/>
              <a:t>的意识，我们的内心。我们的内心解脱了，那么我们的身体、语言也就解脱了</a:t>
            </a:r>
            <a:r>
              <a:rPr lang="en-US" altLang="zh-CN" dirty="0"/>
              <a:t> 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r>
              <a:rPr lang="zh-CN" altLang="zh-CN" dirty="0"/>
              <a:t>我们的这个心（意识）现在为什么没有解脱呢？</a:t>
            </a:r>
            <a:r>
              <a:rPr lang="en-US" altLang="zh-CN" dirty="0"/>
              <a:t> </a:t>
            </a:r>
            <a:endParaRPr lang="en-US" altLang="zh-CN" dirty="0" smtClean="0"/>
          </a:p>
          <a:p>
            <a:r>
              <a:rPr lang="zh-CN" altLang="zh-CN" dirty="0"/>
              <a:t>因为两个东西把它控制住了，它没有办法释放出它的潜能，没办法解脱。这两个东西是什么</a:t>
            </a:r>
            <a:r>
              <a:rPr lang="zh-CN" altLang="zh-CN" dirty="0" smtClean="0"/>
              <a:t>？</a:t>
            </a:r>
            <a:endParaRPr lang="en-US" altLang="zh-CN" dirty="0" smtClean="0"/>
          </a:p>
          <a:p>
            <a:r>
              <a:rPr lang="zh-CN" altLang="zh-CN" dirty="0" smtClean="0"/>
              <a:t>第一</a:t>
            </a:r>
            <a:r>
              <a:rPr lang="zh-CN" altLang="zh-CN" dirty="0"/>
              <a:t>：无知愚昧，用佛教的话来讲就是无明</a:t>
            </a:r>
            <a:r>
              <a:rPr lang="zh-CN" altLang="zh-CN" dirty="0" smtClean="0"/>
              <a:t>。</a:t>
            </a:r>
            <a:endParaRPr lang="en-US" altLang="zh-CN" dirty="0" smtClean="0"/>
          </a:p>
          <a:p>
            <a:r>
              <a:rPr lang="zh-CN" altLang="zh-CN" dirty="0"/>
              <a:t>第二：自私。</a:t>
            </a:r>
            <a:r>
              <a:rPr lang="en-US" altLang="zh-CN" dirty="0"/>
              <a:t> </a:t>
            </a:r>
            <a:endParaRPr lang="en-US" altLang="zh-CN" dirty="0" smtClean="0"/>
          </a:p>
          <a:p>
            <a:r>
              <a:rPr lang="zh-CN" altLang="zh-CN" dirty="0"/>
              <a:t>当下要解脱的话</a:t>
            </a:r>
            <a:r>
              <a:rPr lang="zh-CN" altLang="zh-CN" dirty="0" smtClean="0"/>
              <a:t>，</a:t>
            </a:r>
            <a:r>
              <a:rPr lang="zh-CN" altLang="en-US" dirty="0" smtClean="0"/>
              <a:t>我们</a:t>
            </a:r>
            <a:r>
              <a:rPr lang="zh-CN" altLang="zh-CN" dirty="0" smtClean="0"/>
              <a:t>首先</a:t>
            </a:r>
            <a:r>
              <a:rPr lang="zh-CN" altLang="en-US" dirty="0" smtClean="0"/>
              <a:t>得</a:t>
            </a:r>
            <a:r>
              <a:rPr lang="zh-CN" altLang="zh-CN" dirty="0" smtClean="0"/>
              <a:t>去消灭这两个无</a:t>
            </a:r>
            <a:r>
              <a:rPr lang="zh-CN" altLang="zh-CN" dirty="0"/>
              <a:t>明与自私</a:t>
            </a:r>
            <a:r>
              <a:rPr lang="zh-CN" altLang="zh-CN" dirty="0" smtClean="0"/>
              <a:t>。</a:t>
            </a:r>
            <a:r>
              <a:rPr lang="zh-CN" altLang="zh-CN" dirty="0"/>
              <a:t>我们花了两年时间修了四前行</a:t>
            </a:r>
            <a:r>
              <a:rPr lang="zh-CN" altLang="zh-CN" dirty="0" smtClean="0"/>
              <a:t>，</a:t>
            </a:r>
            <a:r>
              <a:rPr lang="zh-CN" altLang="en-US" dirty="0" smtClean="0"/>
              <a:t>就是</a:t>
            </a:r>
            <a:r>
              <a:rPr lang="zh-CN" altLang="zh-CN" dirty="0" smtClean="0"/>
              <a:t>在不同程度上破坏了我们</a:t>
            </a:r>
            <a:r>
              <a:rPr lang="zh-CN" altLang="zh-CN" dirty="0"/>
              <a:t>的无知愚昧自私。</a:t>
            </a:r>
            <a:r>
              <a:rPr lang="en-US" altLang="zh-CN" dirty="0"/>
              <a:t> </a:t>
            </a:r>
            <a:r>
              <a:rPr lang="en-US" altLang="zh-CN" dirty="0" smtClean="0"/>
              <a:t>  </a:t>
            </a:r>
            <a:endParaRPr kumimoji="1" lang="zh-CN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66800" y="460254"/>
            <a:ext cx="10058400" cy="1022787"/>
          </a:xfrm>
        </p:spPr>
        <p:txBody>
          <a:bodyPr>
            <a:normAutofit/>
          </a:bodyPr>
          <a:lstStyle/>
          <a:p>
            <a:pPr algn="ctr"/>
            <a:r>
              <a:rPr lang="zh-CN" altLang="zh-CN" sz="3200" b="1" dirty="0">
                <a:latin typeface="Heiti SC Light"/>
                <a:ea typeface="Heiti SC Light"/>
                <a:cs typeface="Heiti SC Light"/>
              </a:rPr>
              <a:t>三种</a:t>
            </a:r>
            <a:r>
              <a:rPr lang="zh-CN" altLang="zh-CN" sz="3200" b="1" dirty="0" smtClean="0">
                <a:latin typeface="Heiti SC Light"/>
                <a:ea typeface="Heiti SC Light"/>
                <a:cs typeface="Heiti SC Light"/>
              </a:rPr>
              <a:t>解脱</a:t>
            </a:r>
            <a:r>
              <a:rPr lang="zh-CN" altLang="en-US" sz="3200" b="1" dirty="0" smtClean="0">
                <a:latin typeface="Heiti SC Light"/>
                <a:ea typeface="Heiti SC Light"/>
                <a:cs typeface="Heiti SC Light"/>
              </a:rPr>
              <a:t>（一）</a:t>
            </a:r>
            <a:r>
              <a:rPr lang="en-US" altLang="zh-CN" sz="3200" b="1" dirty="0" smtClean="0">
                <a:latin typeface="Heiti SC Light"/>
                <a:ea typeface="Heiti SC Light"/>
                <a:cs typeface="Heiti SC Light"/>
              </a:rPr>
              <a:t> </a:t>
            </a:r>
            <a:endParaRPr kumimoji="1" lang="zh-CN" altLang="en-US" sz="3200" dirty="0">
              <a:latin typeface="Heiti SC Light"/>
              <a:ea typeface="Heiti SC Light"/>
              <a:cs typeface="Heiti SC Light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66800" y="1943295"/>
            <a:ext cx="10058400" cy="4091745"/>
          </a:xfrm>
        </p:spPr>
        <p:txBody>
          <a:bodyPr/>
          <a:lstStyle/>
          <a:p>
            <a:pPr marL="0" indent="0" algn="ctr">
              <a:buNone/>
            </a:pPr>
            <a:r>
              <a:rPr kumimoji="1" lang="zh-CN" altLang="en-US" b="1" dirty="0" smtClean="0">
                <a:latin typeface="Heiti SC Light"/>
                <a:ea typeface="Heiti SC Light"/>
                <a:cs typeface="Heiti SC Light"/>
              </a:rPr>
              <a:t>当下的解脱</a:t>
            </a:r>
            <a:endParaRPr kumimoji="1" lang="en-US" altLang="zh-CN" b="1" dirty="0" smtClean="0">
              <a:latin typeface="Heiti SC Light"/>
              <a:ea typeface="Heiti SC Light"/>
              <a:cs typeface="Heiti SC Light"/>
            </a:endParaRPr>
          </a:p>
          <a:p>
            <a:pPr marL="0" indent="0">
              <a:buNone/>
            </a:pPr>
            <a:r>
              <a:rPr kumimoji="1" lang="zh-CN" altLang="en-US" dirty="0" smtClean="0">
                <a:latin typeface="+mn-ea"/>
                <a:cs typeface="Heiti SC Light"/>
              </a:rPr>
              <a:t>如果我们的烦恼减少了、生活变得轻松些了，我们的心得到了一点点自由，说明我们修行有成果，得到了部分解脱的利益。</a:t>
            </a:r>
            <a:r>
              <a:rPr lang="zh-CN" altLang="zh-CN" dirty="0"/>
              <a:t>我们修行人通过</a:t>
            </a:r>
            <a:r>
              <a:rPr lang="zh-CN" altLang="zh-CN" dirty="0" smtClean="0"/>
              <a:t>修行</a:t>
            </a:r>
            <a:r>
              <a:rPr lang="zh-CN" altLang="en-US" dirty="0" smtClean="0"/>
              <a:t>，</a:t>
            </a:r>
            <a:r>
              <a:rPr lang="zh-CN" altLang="zh-CN" dirty="0" smtClean="0"/>
              <a:t>无</a:t>
            </a:r>
            <a:r>
              <a:rPr lang="zh-CN" altLang="zh-CN" dirty="0"/>
              <a:t>数的执着逐渐逐渐每一天都要减少，这样以后我们的心就是每一天得到不同的新的</a:t>
            </a:r>
            <a:r>
              <a:rPr lang="zh-CN" altLang="zh-CN" dirty="0" smtClean="0"/>
              <a:t>解脱</a:t>
            </a:r>
            <a:r>
              <a:rPr lang="zh-CN" altLang="en-US" dirty="0" smtClean="0"/>
              <a:t>。</a:t>
            </a:r>
            <a:r>
              <a:rPr lang="zh-CN" altLang="zh-CN" dirty="0"/>
              <a:t>最后渐渐地就成佛了</a:t>
            </a:r>
            <a:r>
              <a:rPr lang="zh-CN" altLang="zh-CN" dirty="0" smtClean="0"/>
              <a:t>。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不过，</a:t>
            </a:r>
            <a:r>
              <a:rPr lang="zh-CN" altLang="zh-CN" dirty="0"/>
              <a:t>我们现在更加重要的还不是佛的解脱，最终的解脱，最终的解脱我们可以作为一个目标，但现在是不可能实现，现在要实现的是眼前的解脱，这个很重要，大家一定要去思考</a:t>
            </a:r>
            <a:r>
              <a:rPr lang="en-US" altLang="zh-CN" dirty="0"/>
              <a:t> 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zh-CN" dirty="0"/>
              <a:t>所以我们所有的修行人从一开始修行到最后修</a:t>
            </a:r>
            <a:r>
              <a:rPr lang="zh-CN" altLang="zh-CN" dirty="0" smtClean="0"/>
              <a:t>成功</a:t>
            </a:r>
            <a:r>
              <a:rPr lang="zh-CN" altLang="en-US" dirty="0" smtClean="0"/>
              <a:t>、</a:t>
            </a:r>
            <a:r>
              <a:rPr lang="zh-CN" altLang="zh-CN" dirty="0" smtClean="0"/>
              <a:t>就是成佛之间</a:t>
            </a:r>
            <a:r>
              <a:rPr lang="zh-CN" altLang="en-US" dirty="0" smtClean="0"/>
              <a:t>，</a:t>
            </a:r>
            <a:r>
              <a:rPr lang="zh-CN" altLang="zh-CN" dirty="0" smtClean="0"/>
              <a:t>我们随时随地都感觉</a:t>
            </a:r>
            <a:r>
              <a:rPr lang="zh-CN" altLang="zh-CN" dirty="0"/>
              <a:t>得到解脱的利益。我们每一天每一年都有解脱。如果没有当下的解脱那么我们不可能有最终的解脱。</a:t>
            </a:r>
            <a:r>
              <a:rPr lang="en-US" altLang="zh-CN" dirty="0"/>
              <a:t> 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 </a:t>
            </a:r>
            <a:endParaRPr kumimoji="1" lang="zh-CN" altLang="en-US" dirty="0">
              <a:latin typeface="+mn-ea"/>
              <a:cs typeface="Heiti SC Light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66800" y="485824"/>
            <a:ext cx="10058400" cy="988694"/>
          </a:xfrm>
        </p:spPr>
        <p:txBody>
          <a:bodyPr>
            <a:normAutofit/>
          </a:bodyPr>
          <a:lstStyle/>
          <a:p>
            <a:pPr algn="ctr"/>
            <a:r>
              <a:rPr lang="zh-CN" altLang="zh-CN" sz="3200" b="1" dirty="0">
                <a:latin typeface="Heiti SC Light"/>
                <a:ea typeface="Heiti SC Light"/>
                <a:cs typeface="Heiti SC Light"/>
              </a:rPr>
              <a:t>三种解脱</a:t>
            </a:r>
            <a:r>
              <a:rPr lang="zh-CN" altLang="en-US" sz="3200" b="1" dirty="0" smtClean="0">
                <a:latin typeface="Heiti SC Light"/>
                <a:ea typeface="Heiti SC Light"/>
                <a:cs typeface="Heiti SC Light"/>
              </a:rPr>
              <a:t>（二）</a:t>
            </a:r>
            <a:r>
              <a:rPr lang="en-US" altLang="zh-CN" sz="3200" b="1" dirty="0" smtClean="0">
                <a:latin typeface="Heiti SC Light"/>
                <a:ea typeface="Heiti SC Light"/>
                <a:cs typeface="Heiti SC Light"/>
              </a:rPr>
              <a:t> </a:t>
            </a:r>
            <a:endParaRPr kumimoji="1" lang="zh-CN" altLang="en-US" sz="3200" dirty="0">
              <a:latin typeface="Heiti SC Light"/>
              <a:ea typeface="Heiti SC Light"/>
              <a:cs typeface="Heiti SC Light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66800" y="1627936"/>
            <a:ext cx="10058400" cy="4407104"/>
          </a:xfrm>
        </p:spPr>
        <p:txBody>
          <a:bodyPr/>
          <a:lstStyle/>
          <a:p>
            <a:pPr marL="0" indent="0">
              <a:buNone/>
            </a:pPr>
            <a:r>
              <a:rPr lang="en-US" altLang="zh-CN" dirty="0" smtClean="0"/>
              <a:t>2</a:t>
            </a:r>
            <a:r>
              <a:rPr lang="zh-CN" altLang="en-US" dirty="0" smtClean="0"/>
              <a:t>、</a:t>
            </a:r>
            <a:r>
              <a:rPr lang="zh-CN" altLang="zh-CN" b="1" dirty="0">
                <a:latin typeface="Heiti SC Light"/>
                <a:ea typeface="Heiti SC Light"/>
                <a:cs typeface="Heiti SC Light"/>
              </a:rPr>
              <a:t>中途的解脱</a:t>
            </a:r>
            <a:endParaRPr lang="en-US" altLang="zh-CN" b="1" dirty="0" smtClean="0">
              <a:latin typeface="Heiti SC Light"/>
              <a:ea typeface="Heiti SC Light"/>
              <a:cs typeface="Heiti SC Light"/>
            </a:endParaRPr>
          </a:p>
          <a:p>
            <a:r>
              <a:rPr lang="zh-CN" altLang="zh-CN" dirty="0" smtClean="0"/>
              <a:t>中途的解脱是什么</a:t>
            </a:r>
            <a:r>
              <a:rPr lang="zh-CN" altLang="zh-CN" dirty="0"/>
              <a:t>？就是得到了菩萨的第一地的解脱。</a:t>
            </a:r>
            <a:r>
              <a:rPr lang="en-US" altLang="zh-CN" dirty="0"/>
              <a:t> </a:t>
            </a:r>
            <a:endParaRPr lang="en-US" altLang="zh-CN" dirty="0" smtClean="0"/>
          </a:p>
          <a:p>
            <a:r>
              <a:rPr lang="zh-CN" altLang="zh-CN" dirty="0"/>
              <a:t>《大乘经庄严论</a:t>
            </a:r>
            <a:r>
              <a:rPr lang="zh-CN" altLang="zh-CN" dirty="0" smtClean="0"/>
              <a:t>》</a:t>
            </a:r>
            <a:r>
              <a:rPr lang="zh-CN" altLang="zh-CN" dirty="0"/>
              <a:t>里面就讲到大乘佛教修行人的解脱的利益，它讲的是一地菩萨的解脱的利益，有四句话，我们用这个来给大家介绍中途的解脱的利益。《大乘经庄严论》里讲“观法如知幻，观生如入苑</a:t>
            </a:r>
            <a:r>
              <a:rPr lang="zh-CN" altLang="zh-CN" dirty="0" smtClean="0"/>
              <a:t>”。</a:t>
            </a:r>
            <a:r>
              <a:rPr lang="zh-CN" altLang="zh-CN" dirty="0"/>
              <a:t>法就是万事万物，观就是了解到，观法就是知道万事万物，“如知幻”就是知道了万事万物都是如梦如</a:t>
            </a:r>
            <a:r>
              <a:rPr lang="zh-CN" altLang="zh-CN" dirty="0" smtClean="0"/>
              <a:t>幻的；</a:t>
            </a:r>
            <a:r>
              <a:rPr lang="zh-CN" altLang="zh-CN" dirty="0"/>
              <a:t>第二句“观生如入苑”，“生”就是投生，因为一地菩萨他还没成佛，他还需要投生，但他对投生的态度是什么呢？“如入苑”，苑就是花园，</a:t>
            </a:r>
            <a:r>
              <a:rPr lang="en-US" altLang="zh-CN" dirty="0"/>
              <a:t> </a:t>
            </a:r>
            <a:r>
              <a:rPr lang="zh-CN" altLang="en-US" dirty="0" smtClean="0"/>
              <a:t>就如进入一个花园般的喜悦。</a:t>
            </a:r>
            <a:endParaRPr lang="en-US" altLang="zh-CN" dirty="0" smtClean="0"/>
          </a:p>
          <a:p>
            <a:r>
              <a:rPr lang="zh-CN" altLang="zh-CN" dirty="0"/>
              <a:t>一地和二地菩萨他是以愿力投生，他发愿有什么地方可以度众生他就投生到什么地方，他的投生实际上是去度众生</a:t>
            </a:r>
            <a:r>
              <a:rPr lang="en-US" altLang="zh-CN" dirty="0"/>
              <a:t> </a:t>
            </a:r>
            <a:r>
              <a:rPr lang="zh-CN" altLang="en-US" dirty="0" smtClean="0"/>
              <a:t>而不是随业力轮转。一地菩萨不惧怕生死轮回，这也就是解脱的利益。</a:t>
            </a:r>
            <a:endParaRPr lang="en-US" altLang="zh-CN" dirty="0" smtClean="0"/>
          </a:p>
          <a:p>
            <a:r>
              <a:rPr lang="zh-CN" altLang="zh-CN" dirty="0"/>
              <a:t>成功和失败不会给他带来任</a:t>
            </a:r>
            <a:r>
              <a:rPr lang="zh-CN" altLang="zh-CN" dirty="0" smtClean="0"/>
              <a:t>何的痛苦</a:t>
            </a:r>
            <a:r>
              <a:rPr lang="zh-CN" altLang="zh-CN" dirty="0"/>
              <a:t>、</a:t>
            </a:r>
            <a:r>
              <a:rPr lang="zh-CN" altLang="zh-CN" dirty="0" smtClean="0"/>
              <a:t>烦恼</a:t>
            </a:r>
            <a:r>
              <a:rPr lang="zh-CN" altLang="en-US" dirty="0" smtClean="0"/>
              <a:t>、</a:t>
            </a:r>
            <a:r>
              <a:rPr lang="zh-CN" altLang="zh-CN" dirty="0" smtClean="0"/>
              <a:t>恐惧</a:t>
            </a:r>
            <a:r>
              <a:rPr lang="zh-CN" altLang="zh-CN" dirty="0"/>
              <a:t>，因为他的心已经达到了非常非常高的</a:t>
            </a:r>
            <a:r>
              <a:rPr lang="zh-CN" altLang="zh-CN" dirty="0" smtClean="0"/>
              <a:t>境界</a:t>
            </a:r>
            <a:r>
              <a:rPr lang="zh-CN" altLang="en-US" dirty="0" smtClean="0"/>
              <a:t>。</a:t>
            </a:r>
            <a:r>
              <a:rPr lang="en-US" altLang="zh-CN" dirty="0" smtClean="0"/>
              <a:t> </a:t>
            </a:r>
            <a:endParaRPr kumimoji="1" lang="zh-CN" alt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66800" y="451732"/>
            <a:ext cx="10058400" cy="903461"/>
          </a:xfrm>
        </p:spPr>
        <p:txBody>
          <a:bodyPr>
            <a:normAutofit/>
          </a:bodyPr>
          <a:lstStyle/>
          <a:p>
            <a:pPr algn="ctr"/>
            <a:r>
              <a:rPr lang="zh-CN" altLang="zh-CN" sz="3200" b="1" dirty="0">
                <a:latin typeface="Heiti SC Light"/>
                <a:ea typeface="Heiti SC Light"/>
                <a:cs typeface="Heiti SC Light"/>
              </a:rPr>
              <a:t>三种解脱</a:t>
            </a:r>
            <a:r>
              <a:rPr lang="zh-CN" altLang="en-US" sz="3200" b="1" dirty="0">
                <a:latin typeface="Heiti SC Light"/>
                <a:ea typeface="Heiti SC Light"/>
                <a:cs typeface="Heiti SC Light"/>
              </a:rPr>
              <a:t>（二）</a:t>
            </a:r>
            <a:r>
              <a:rPr lang="en-US" altLang="zh-CN" sz="3200" b="1" dirty="0">
                <a:latin typeface="Heiti SC Light"/>
                <a:ea typeface="Heiti SC Light"/>
                <a:cs typeface="Heiti SC Light"/>
              </a:rPr>
              <a:t> </a:t>
            </a:r>
            <a:endParaRPr kumimoji="1" lang="zh-CN" altLang="en-US" sz="3200" dirty="0">
              <a:latin typeface="Heiti SC Light"/>
              <a:ea typeface="Heiti SC Light"/>
              <a:cs typeface="Heiti SC Light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 smtClean="0"/>
              <a:t>2</a:t>
            </a:r>
            <a:r>
              <a:rPr lang="zh-CN" altLang="en-US" dirty="0" smtClean="0"/>
              <a:t>、</a:t>
            </a:r>
            <a:r>
              <a:rPr lang="zh-CN" altLang="zh-CN" b="1" dirty="0" smtClean="0">
                <a:latin typeface="Heiti SC Light"/>
                <a:ea typeface="Heiti SC Light"/>
                <a:cs typeface="Heiti SC Light"/>
              </a:rPr>
              <a:t>中途的解脱</a:t>
            </a:r>
            <a:endParaRPr lang="en-US" altLang="zh-CN" b="1" dirty="0" smtClean="0">
              <a:latin typeface="Heiti SC Light"/>
              <a:ea typeface="Heiti SC Light"/>
              <a:cs typeface="Heiti SC Light"/>
            </a:endParaRPr>
          </a:p>
          <a:p>
            <a:endParaRPr lang="en-US" altLang="zh-CN" dirty="0" smtClean="0"/>
          </a:p>
          <a:p>
            <a:pPr marL="0" indent="0">
              <a:buNone/>
            </a:pPr>
            <a:r>
              <a:rPr lang="zh-CN" altLang="zh-CN" dirty="0" smtClean="0"/>
              <a:t>虽然一地菩萨还没有把一些烦恼</a:t>
            </a:r>
            <a:r>
              <a:rPr lang="zh-CN" altLang="zh-CN" dirty="0"/>
              <a:t>的种子断掉</a:t>
            </a:r>
            <a:r>
              <a:rPr lang="zh-CN" altLang="zh-CN" dirty="0" smtClean="0"/>
              <a:t>，但是这个种</a:t>
            </a:r>
            <a:r>
              <a:rPr lang="zh-CN" altLang="zh-CN" dirty="0"/>
              <a:t>子不会影响到他，烦恼痛苦威胁不到他。所以真正的从痛苦当中摆脱了，从此以后，他的意识所感受到的</a:t>
            </a:r>
            <a:r>
              <a:rPr lang="zh-CN" altLang="zh-CN" dirty="0" smtClean="0"/>
              <a:t>一切都</a:t>
            </a:r>
            <a:r>
              <a:rPr lang="zh-CN" altLang="zh-CN" dirty="0"/>
              <a:t>是幸福，他的感官所感受</a:t>
            </a:r>
            <a:r>
              <a:rPr lang="zh-CN" altLang="zh-CN" dirty="0" smtClean="0"/>
              <a:t>到的一切都是快乐</a:t>
            </a:r>
            <a:r>
              <a:rPr lang="zh-CN" altLang="zh-CN" dirty="0"/>
              <a:t>，一地以后他的所有身心的感受都转化为幸福快乐，这幸福快乐也不是我们现在感受到的这种有漏的幸福快乐，他是无漏的幸福快乐。所以一地菩萨他虽然还没成佛但在很大程度上获得了解脱</a:t>
            </a:r>
            <a:r>
              <a:rPr lang="en-US" altLang="zh-CN" dirty="0"/>
              <a:t> </a:t>
            </a:r>
            <a:r>
              <a:rPr lang="zh-CN" altLang="en-US" dirty="0" smtClean="0"/>
              <a:t>。</a:t>
            </a:r>
            <a:endParaRPr kumimoji="1" lang="zh-CN" alt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66800" y="451731"/>
            <a:ext cx="10058400" cy="997217"/>
          </a:xfrm>
        </p:spPr>
        <p:txBody>
          <a:bodyPr>
            <a:normAutofit/>
          </a:bodyPr>
          <a:lstStyle/>
          <a:p>
            <a:pPr algn="ctr"/>
            <a:r>
              <a:rPr lang="zh-CN" altLang="zh-CN" sz="3200" b="1" dirty="0">
                <a:latin typeface="Heiti SC Light"/>
                <a:ea typeface="Heiti SC Light"/>
                <a:cs typeface="Heiti SC Light"/>
              </a:rPr>
              <a:t>三种解脱</a:t>
            </a:r>
            <a:r>
              <a:rPr lang="zh-CN" altLang="en-US" sz="3200" b="1" dirty="0" smtClean="0">
                <a:latin typeface="Heiti SC Light"/>
                <a:ea typeface="Heiti SC Light"/>
                <a:cs typeface="Heiti SC Light"/>
              </a:rPr>
              <a:t>（三）</a:t>
            </a:r>
            <a:r>
              <a:rPr lang="en-US" altLang="zh-CN" sz="3200" b="1" dirty="0" smtClean="0">
                <a:latin typeface="Heiti SC Light"/>
                <a:ea typeface="Heiti SC Light"/>
                <a:cs typeface="Heiti SC Light"/>
              </a:rPr>
              <a:t> </a:t>
            </a:r>
            <a:endParaRPr kumimoji="1" lang="zh-CN" altLang="en-US" sz="3200" dirty="0">
              <a:latin typeface="Heiti SC Light"/>
              <a:ea typeface="Heiti SC Light"/>
              <a:cs typeface="Heiti SC Light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z="2000" b="1" dirty="0" smtClean="0">
                <a:latin typeface="Heiti SC Light"/>
                <a:ea typeface="Heiti SC Light"/>
                <a:cs typeface="Heiti SC Light"/>
              </a:rPr>
              <a:t>终极</a:t>
            </a:r>
            <a:r>
              <a:rPr lang="zh-CN" altLang="zh-CN" sz="2000" b="1" dirty="0" smtClean="0">
                <a:latin typeface="Heiti SC Light"/>
                <a:ea typeface="Heiti SC Light"/>
                <a:cs typeface="Heiti SC Light"/>
              </a:rPr>
              <a:t>解脱</a:t>
            </a:r>
            <a:endParaRPr lang="en-US" altLang="zh-CN" sz="2000" b="1" dirty="0" smtClean="0">
              <a:latin typeface="Heiti SC Light"/>
              <a:ea typeface="Heiti SC Light"/>
              <a:cs typeface="Heiti SC Light"/>
            </a:endParaRPr>
          </a:p>
          <a:p>
            <a:r>
              <a:rPr lang="zh-CN" altLang="en-US" dirty="0" smtClean="0">
                <a:latin typeface="+mn-ea"/>
                <a:cs typeface="Heiti SC Light"/>
              </a:rPr>
              <a:t>终极解脱</a:t>
            </a:r>
            <a:r>
              <a:rPr lang="zh-CN" altLang="zh-CN" dirty="0" smtClean="0">
                <a:latin typeface="+mn-ea"/>
                <a:cs typeface="Heiti SC Light"/>
              </a:rPr>
              <a:t>就是佛</a:t>
            </a:r>
            <a:r>
              <a:rPr lang="zh-CN" altLang="zh-CN" dirty="0">
                <a:latin typeface="+mn-ea"/>
                <a:cs typeface="Heiti SC Light"/>
              </a:rPr>
              <a:t>的果位</a:t>
            </a:r>
            <a:r>
              <a:rPr lang="en-US" altLang="zh-CN" dirty="0">
                <a:latin typeface="+mn-ea"/>
                <a:cs typeface="Heiti SC Light"/>
              </a:rPr>
              <a:t> </a:t>
            </a:r>
            <a:r>
              <a:rPr lang="zh-CN" altLang="en-US" dirty="0" smtClean="0">
                <a:latin typeface="+mn-ea"/>
                <a:cs typeface="Heiti SC Light"/>
              </a:rPr>
              <a:t>。</a:t>
            </a:r>
            <a:endParaRPr lang="en-US" altLang="zh-CN" dirty="0" smtClean="0">
              <a:latin typeface="+mn-ea"/>
              <a:cs typeface="Heiti SC Light"/>
            </a:endParaRPr>
          </a:p>
          <a:p>
            <a:endParaRPr lang="en-US" altLang="zh-CN" dirty="0" smtClean="0">
              <a:latin typeface="+mn-ea"/>
              <a:cs typeface="Heiti SC Light"/>
            </a:endParaRPr>
          </a:p>
          <a:p>
            <a:r>
              <a:rPr lang="zh-CN" altLang="zh-CN" u="sng" dirty="0"/>
              <a:t>成佛的利益是什么？</a:t>
            </a:r>
            <a:r>
              <a:rPr lang="en-US" altLang="zh-CN" u="sng" dirty="0"/>
              <a:t> </a:t>
            </a:r>
            <a:endParaRPr lang="en-US" altLang="zh-CN" u="sng" dirty="0" smtClean="0"/>
          </a:p>
          <a:p>
            <a:r>
              <a:rPr lang="zh-CN" altLang="zh-CN" dirty="0"/>
              <a:t>成了佛以后，可以帮助成千上万的人，而且是永恒</a:t>
            </a:r>
            <a:r>
              <a:rPr lang="zh-CN" altLang="zh-CN" dirty="0" smtClean="0"/>
              <a:t>地去利益众生</a:t>
            </a:r>
            <a:r>
              <a:rPr lang="zh-CN" altLang="zh-CN" dirty="0"/>
              <a:t>，可以度化无数的众生。这就是最后的解脱的利益</a:t>
            </a:r>
            <a:r>
              <a:rPr lang="zh-CN" altLang="zh-CN" dirty="0" smtClean="0"/>
              <a:t>。</a:t>
            </a:r>
            <a:r>
              <a:rPr lang="zh-CN" altLang="zh-CN" dirty="0"/>
              <a:t>佛度众生的事业永远都不会停止的，只要一成佛了以后，佛度化众生的事业是永远不会停止。</a:t>
            </a:r>
            <a:r>
              <a:rPr lang="en-US" altLang="zh-CN" dirty="0"/>
              <a:t> </a:t>
            </a:r>
            <a:endParaRPr lang="en-US" altLang="zh-CN" dirty="0" smtClean="0"/>
          </a:p>
          <a:p>
            <a:endParaRPr lang="en-US" altLang="zh-CN" dirty="0"/>
          </a:p>
          <a:p>
            <a:endParaRPr lang="en-US" altLang="zh-CN" u="sng" dirty="0" smtClean="0">
              <a:latin typeface="+mn-ea"/>
              <a:cs typeface="Heiti SC Light"/>
            </a:endParaRPr>
          </a:p>
          <a:p>
            <a:endParaRPr kumimoji="1" lang="zh-CN" altLang="en-US" b="1" dirty="0">
              <a:latin typeface="Heiti SC Light"/>
              <a:ea typeface="Heiti SC Light"/>
              <a:cs typeface="Heiti SC Light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087621"/>
          </a:xfrm>
        </p:spPr>
        <p:txBody>
          <a:bodyPr>
            <a:normAutofit/>
          </a:bodyPr>
          <a:lstStyle/>
          <a:p>
            <a:pPr algn="ctr"/>
            <a:r>
              <a:rPr lang="zh-CN" altLang="zh-CN" sz="3200" b="1" dirty="0">
                <a:latin typeface="Heiti SC Light"/>
                <a:ea typeface="Heiti SC Light"/>
                <a:cs typeface="Heiti SC Light"/>
              </a:rPr>
              <a:t>解脱的利益</a:t>
            </a:r>
            <a:r>
              <a:rPr lang="en-US" altLang="zh-CN" sz="3200" b="1" dirty="0">
                <a:latin typeface="Heiti SC Light"/>
                <a:ea typeface="Heiti SC Light"/>
                <a:cs typeface="Heiti SC Light"/>
              </a:rPr>
              <a:t> </a:t>
            </a:r>
            <a:endParaRPr kumimoji="1" lang="zh-CN" altLang="en-US" sz="3200" b="1" dirty="0">
              <a:latin typeface="Heiti SC Light"/>
              <a:ea typeface="Heiti SC Light"/>
              <a:cs typeface="Heiti SC Light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 dirty="0" smtClean="0"/>
              <a:t>走解脱道最重要的一步是出离心。</a:t>
            </a:r>
            <a:endParaRPr kumimoji="1" lang="en-US" altLang="zh-CN" dirty="0" smtClean="0"/>
          </a:p>
          <a:p>
            <a:r>
              <a:rPr lang="zh-CN" altLang="zh-CN" dirty="0" smtClean="0"/>
              <a:t>我们之前讲过学佛</a:t>
            </a:r>
            <a:r>
              <a:rPr lang="zh-CN" altLang="zh-CN" dirty="0"/>
              <a:t>的三个目标出离心、菩提心、证悟空性。这三个我们作为佛教徒这一生中一定要达到这个目标。如果大家觉得要求比较高，那出离心是一定要有的，连出离心都没有，那么我们这一生学了很多修了很多，我们在解脱</a:t>
            </a:r>
            <a:r>
              <a:rPr lang="zh-CN" altLang="zh-CN" dirty="0" smtClean="0"/>
              <a:t>道上一步都没有</a:t>
            </a:r>
            <a:r>
              <a:rPr lang="zh-CN" altLang="en-US" dirty="0" smtClean="0"/>
              <a:t>迈出</a:t>
            </a:r>
            <a:r>
              <a:rPr lang="en-US" altLang="zh-CN" dirty="0" smtClean="0"/>
              <a:t> </a:t>
            </a:r>
            <a:r>
              <a:rPr lang="zh-CN" altLang="en-US" dirty="0" smtClean="0"/>
              <a:t>，</a:t>
            </a:r>
            <a:r>
              <a:rPr lang="zh-CN" altLang="zh-CN" dirty="0" smtClean="0"/>
              <a:t>还</a:t>
            </a:r>
            <a:r>
              <a:rPr lang="zh-CN" altLang="zh-CN" dirty="0"/>
              <a:t>是在轮回当中</a:t>
            </a:r>
            <a:r>
              <a:rPr lang="en-US" altLang="zh-CN" dirty="0"/>
              <a:t> 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r>
              <a:rPr lang="zh-CN" altLang="zh-CN" dirty="0"/>
              <a:t>这一生我们无论如何要发起出离心</a:t>
            </a:r>
            <a:r>
              <a:rPr lang="en-US" altLang="zh-CN" dirty="0"/>
              <a:t> </a:t>
            </a:r>
            <a:r>
              <a:rPr lang="zh-CN" altLang="en-US" dirty="0" smtClean="0"/>
              <a:t>：</a:t>
            </a:r>
            <a:endParaRPr lang="en-US" altLang="zh-CN" dirty="0" smtClean="0"/>
          </a:p>
          <a:p>
            <a:r>
              <a:rPr lang="zh-CN" altLang="zh-CN" dirty="0"/>
              <a:t>第一：深深地体会到六道轮回的任何一个</a:t>
            </a:r>
            <a:r>
              <a:rPr lang="zh-CN" altLang="zh-CN" dirty="0" smtClean="0"/>
              <a:t>地方</a:t>
            </a:r>
            <a:r>
              <a:rPr lang="zh-CN" altLang="en-US" dirty="0" smtClean="0"/>
              <a:t>、</a:t>
            </a:r>
            <a:r>
              <a:rPr lang="zh-CN" altLang="zh-CN" dirty="0" smtClean="0"/>
              <a:t>任何一个角落都是各种各样</a:t>
            </a:r>
            <a:r>
              <a:rPr lang="zh-CN" altLang="zh-CN" dirty="0"/>
              <a:t>的痛苦、不顺利</a:t>
            </a:r>
            <a:r>
              <a:rPr lang="en-US" altLang="zh-CN" dirty="0"/>
              <a:t> 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r>
              <a:rPr lang="zh-CN" altLang="zh-CN" dirty="0"/>
              <a:t>第二：就是因为轮回中有这么多的痛苦，所以我不想再轮回，我一定要解脱</a:t>
            </a:r>
            <a:r>
              <a:rPr lang="zh-CN" altLang="zh-CN" dirty="0" smtClean="0"/>
              <a:t>。这个决心就叫作出</a:t>
            </a:r>
            <a:endParaRPr lang="en-US" altLang="zh-CN" dirty="0"/>
          </a:p>
          <a:p>
            <a:r>
              <a:rPr lang="en-US" altLang="zh-CN" dirty="0" smtClean="0"/>
              <a:t>            </a:t>
            </a:r>
            <a:r>
              <a:rPr lang="zh-CN" altLang="zh-CN" dirty="0" smtClean="0"/>
              <a:t>离</a:t>
            </a:r>
            <a:r>
              <a:rPr lang="zh-CN" altLang="zh-CN" dirty="0"/>
              <a:t>心</a:t>
            </a:r>
            <a:r>
              <a:rPr lang="en-US" altLang="zh-CN" dirty="0"/>
              <a:t> 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r>
              <a:rPr lang="zh-CN" altLang="zh-CN" dirty="0" smtClean="0"/>
              <a:t>大家一定要把这个出离心搞</a:t>
            </a:r>
            <a:r>
              <a:rPr lang="zh-CN" altLang="zh-CN" dirty="0"/>
              <a:t>定，否则的话我们没办法继续修五加行了，出离心确实不是很难，大家要努力。</a:t>
            </a:r>
            <a:endParaRPr lang="en-US" altLang="zh-CN" dirty="0"/>
          </a:p>
          <a:p>
            <a:endParaRPr kumimoji="1" lang="zh-CN" alt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1" lang="zh-CN" altLang="en-US" b="1" dirty="0" smtClean="0">
                <a:latin typeface="Heiti SC Light"/>
                <a:ea typeface="Heiti SC Light"/>
                <a:cs typeface="Heiti SC Light"/>
              </a:rPr>
              <a:t>问题讨论</a:t>
            </a:r>
            <a:endParaRPr kumimoji="1" lang="zh-CN" altLang="en-US" b="1" dirty="0">
              <a:latin typeface="Heiti SC Light"/>
              <a:ea typeface="Heiti SC Light"/>
              <a:cs typeface="Heiti SC Light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CN" sz="2400" b="1" dirty="0" smtClean="0">
                <a:latin typeface="Heiti SC Light"/>
                <a:ea typeface="Heiti SC Light"/>
                <a:cs typeface="Heiti SC Light"/>
              </a:rPr>
              <a:t>1</a:t>
            </a:r>
            <a:r>
              <a:rPr kumimoji="1" lang="zh-CN" altLang="en-US" sz="2400" b="1" dirty="0" smtClean="0">
                <a:latin typeface="Heiti SC Light"/>
                <a:ea typeface="Heiti SC Light"/>
                <a:cs typeface="Heiti SC Light"/>
              </a:rPr>
              <a:t>、三种解脱具体指的什么？</a:t>
            </a:r>
            <a:endParaRPr kumimoji="1" lang="en-US" altLang="zh-CN" sz="2400" b="1" dirty="0" smtClean="0">
              <a:latin typeface="Heiti SC Light"/>
              <a:ea typeface="Heiti SC Light"/>
              <a:cs typeface="Heiti SC Light"/>
            </a:endParaRPr>
          </a:p>
          <a:p>
            <a:endParaRPr kumimoji="1" lang="en-US" altLang="zh-CN" sz="2400" b="1" dirty="0" smtClean="0">
              <a:latin typeface="Heiti SC Light"/>
              <a:ea typeface="Heiti SC Light"/>
              <a:cs typeface="Heiti SC Light"/>
            </a:endParaRPr>
          </a:p>
          <a:p>
            <a:r>
              <a:rPr kumimoji="1" lang="zh-CN" altLang="zh-CN" sz="2400" b="1" dirty="0" smtClean="0">
                <a:latin typeface="Heiti SC Light"/>
                <a:ea typeface="Heiti SC Light"/>
                <a:cs typeface="Heiti SC Light"/>
              </a:rPr>
              <a:t>2</a:t>
            </a:r>
            <a:r>
              <a:rPr kumimoji="1" lang="zh-CN" altLang="en-US" sz="2400" b="1" dirty="0" smtClean="0">
                <a:latin typeface="Heiti SC Light"/>
                <a:ea typeface="Heiti SC Light"/>
                <a:cs typeface="Heiti SC Light"/>
              </a:rPr>
              <a:t>、三种解脱的利益分别是说明？</a:t>
            </a:r>
            <a:endParaRPr kumimoji="1" lang="en-US" altLang="zh-CN" sz="2400" b="1" dirty="0" smtClean="0">
              <a:latin typeface="Heiti SC Light"/>
              <a:ea typeface="Heiti SC Light"/>
              <a:cs typeface="Heiti SC Light"/>
            </a:endParaRPr>
          </a:p>
          <a:p>
            <a:endParaRPr kumimoji="1" lang="en-US" altLang="zh-CN" sz="2400" b="1" dirty="0">
              <a:latin typeface="Heiti SC Light"/>
              <a:ea typeface="Heiti SC Light"/>
              <a:cs typeface="Heiti SC Light"/>
            </a:endParaRPr>
          </a:p>
          <a:p>
            <a:r>
              <a:rPr kumimoji="1" lang="zh-CN" altLang="zh-CN" sz="2400" b="1" dirty="0" smtClean="0">
                <a:latin typeface="Heiti SC Light"/>
                <a:ea typeface="Heiti SC Light"/>
                <a:cs typeface="Heiti SC Light"/>
              </a:rPr>
              <a:t>3</a:t>
            </a:r>
            <a:r>
              <a:rPr kumimoji="1" lang="zh-CN" altLang="en-US" sz="2400" b="1" dirty="0" smtClean="0">
                <a:latin typeface="Heiti SC Light"/>
                <a:ea typeface="Heiti SC Light"/>
                <a:cs typeface="Heiti SC Light"/>
              </a:rPr>
              <a:t>、追求解脱最关键的一步是什么，你有吗？</a:t>
            </a:r>
            <a:endParaRPr kumimoji="1" lang="en-US" altLang="zh-CN" sz="2400" b="1" dirty="0" smtClean="0">
              <a:latin typeface="Heiti SC Light"/>
              <a:ea typeface="Heiti SC Light"/>
              <a:cs typeface="Heiti SC Light"/>
            </a:endParaRPr>
          </a:p>
          <a:p>
            <a:endParaRPr kumimoji="1" lang="en-US" altLang="zh-CN" sz="2400" b="1" dirty="0" smtClean="0">
              <a:latin typeface="Heiti SC Light"/>
              <a:ea typeface="Heiti SC Light"/>
              <a:cs typeface="Heiti SC Light"/>
            </a:endParaRPr>
          </a:p>
          <a:p>
            <a:r>
              <a:rPr kumimoji="1" lang="zh-CN" altLang="zh-CN" sz="2400" b="1" dirty="0">
                <a:latin typeface="Heiti SC Light"/>
                <a:ea typeface="Heiti SC Light"/>
                <a:cs typeface="Heiti SC Light"/>
              </a:rPr>
              <a:t>4</a:t>
            </a:r>
            <a:r>
              <a:rPr kumimoji="1" lang="zh-CN" altLang="en-US" sz="2400" b="1" dirty="0" smtClean="0">
                <a:latin typeface="Heiti SC Light"/>
                <a:ea typeface="Heiti SC Light"/>
                <a:cs typeface="Heiti SC Light"/>
              </a:rPr>
              <a:t>、我们修行到如今，想想自己有没有获得解脱的利益？举例说明</a:t>
            </a:r>
            <a:endParaRPr kumimoji="1" lang="en-US" altLang="zh-CN" sz="2400" b="1" dirty="0" smtClean="0">
              <a:latin typeface="Heiti SC Light"/>
              <a:ea typeface="Heiti SC Light"/>
              <a:cs typeface="Heiti SC Light"/>
            </a:endParaRPr>
          </a:p>
          <a:p>
            <a:endParaRPr kumimoji="1" lang="en-US" altLang="zh-CN" sz="2400" b="1" dirty="0" smtClean="0">
              <a:latin typeface="Heiti SC Light"/>
              <a:ea typeface="Heiti SC Light"/>
              <a:cs typeface="Heiti SC Light"/>
            </a:endParaRPr>
          </a:p>
          <a:p>
            <a:endParaRPr kumimoji="1" lang="en-US" altLang="zh-CN" dirty="0" smtClean="0"/>
          </a:p>
          <a:p>
            <a:endParaRPr kumimoji="1" lang="zh-CN" alt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共修一座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277374"/>
            <a:ext cx="9068586" cy="2039984"/>
          </a:xfrm>
        </p:spPr>
        <p:txBody>
          <a:bodyPr/>
          <a:lstStyle/>
          <a:p>
            <a:r>
              <a:rPr lang="zh-CN" altLang="en-US" sz="6000" b="1" dirty="0" smtClean="0">
                <a:latin typeface="Heiti SC Light"/>
                <a:ea typeface="Heiti SC Light"/>
                <a:cs typeface="Heiti SC Light"/>
              </a:rPr>
              <a:t>解脱的利益（</a:t>
            </a:r>
            <a:r>
              <a:rPr lang="en-US" altLang="zh-CN" sz="6000" b="1" dirty="0" smtClean="0">
                <a:latin typeface="Heiti SC Light"/>
                <a:ea typeface="Heiti SC Light"/>
                <a:cs typeface="Heiti SC Light"/>
              </a:rPr>
              <a:t>1</a:t>
            </a:r>
            <a:r>
              <a:rPr lang="zh-CN" altLang="en-US" sz="6000" b="1" dirty="0" smtClean="0">
                <a:latin typeface="Heiti SC Light"/>
                <a:ea typeface="Heiti SC Light"/>
                <a:cs typeface="Heiti SC Light"/>
              </a:rPr>
              <a:t>）</a:t>
            </a:r>
            <a:br>
              <a:rPr lang="en-CA" altLang="zh-CN" sz="6600" b="1" dirty="0">
                <a:latin typeface="Heiti SC Light"/>
                <a:ea typeface="Heiti SC Light"/>
                <a:cs typeface="Heiti SC Light"/>
              </a:rPr>
            </a:br>
            <a:br>
              <a:rPr lang="en-CA" altLang="zh-CN" sz="6600" b="1" dirty="0" smtClean="0">
                <a:latin typeface="Heiti SC Light"/>
                <a:ea typeface="Heiti SC Light"/>
                <a:cs typeface="Heiti SC Light"/>
              </a:rPr>
            </a:br>
            <a:r>
              <a:rPr lang="zh-CN" altLang="en-US" sz="2800" b="1" dirty="0" smtClean="0">
                <a:latin typeface="Heiti SC Light"/>
                <a:ea typeface="Heiti SC Light"/>
                <a:cs typeface="Heiti SC Light"/>
              </a:rPr>
              <a:t>慧灯禅修课视频</a:t>
            </a:r>
            <a:r>
              <a:rPr altLang="zh-CN" sz="2800" b="1" dirty="0" smtClean="0">
                <a:latin typeface="Heiti SC Light"/>
                <a:ea typeface="Heiti SC Light"/>
                <a:cs typeface="Heiti SC Light"/>
              </a:rPr>
              <a:t>1</a:t>
            </a:r>
            <a:r>
              <a:rPr lang="en-US" altLang="zh-CN" sz="2800" b="1" dirty="0" smtClean="0">
                <a:latin typeface="Heiti SC Light"/>
                <a:ea typeface="Heiti SC Light"/>
                <a:cs typeface="Heiti SC Light"/>
              </a:rPr>
              <a:t>9</a:t>
            </a:r>
            <a:endParaRPr altLang="zh-CN" sz="2800" b="1" dirty="0">
              <a:latin typeface="Heiti SC Light"/>
              <a:ea typeface="Heiti SC Light"/>
              <a:cs typeface="Heiti SC Ligh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6834" y="4317358"/>
            <a:ext cx="9294472" cy="1122743"/>
          </a:xfrm>
        </p:spPr>
        <p:txBody>
          <a:bodyPr>
            <a:normAutofit/>
          </a:bodyPr>
          <a:lstStyle/>
          <a:p>
            <a:endParaRPr lang="en-CA" altLang="en-US" dirty="0"/>
          </a:p>
          <a:p>
            <a:r>
              <a:rPr lang="en-US" altLang="en-US" sz="2200" dirty="0"/>
              <a:t>慧灯禅修二班</a:t>
            </a:r>
            <a:endParaRPr lang="en-CA" altLang="en-US" sz="2200" dirty="0"/>
          </a:p>
          <a:p>
            <a:r>
              <a:rPr lang="en-US" altLang="en-US" sz="2200" dirty="0"/>
              <a:t>2018-</a:t>
            </a:r>
            <a:r>
              <a:rPr lang="en-US" altLang="zh-CN" sz="2200" dirty="0"/>
              <a:t>11</a:t>
            </a:r>
            <a:r>
              <a:rPr lang="en-US" altLang="en-US" sz="2200" dirty="0"/>
              <a:t>-</a:t>
            </a:r>
            <a:r>
              <a:rPr lang="en-US" altLang="en-US" sz="2200" dirty="0" smtClean="0"/>
              <a:t>0</a:t>
            </a:r>
            <a:r>
              <a:rPr lang="en-US" altLang="zh-CN" sz="2200" dirty="0" smtClean="0"/>
              <a:t>9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 idx="4294967295"/>
          </p:nvPr>
        </p:nvSpPr>
        <p:spPr>
          <a:xfrm>
            <a:off x="1491915" y="952500"/>
            <a:ext cx="3866147" cy="531813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latin typeface="+mj-ea"/>
              </a:rPr>
              <a:t>回向偈</a:t>
            </a:r>
            <a:endParaRPr lang="en-US" sz="2800" b="1" dirty="0">
              <a:latin typeface="+mj-ea"/>
            </a:endParaRPr>
          </a:p>
        </p:txBody>
      </p:sp>
      <p:pic>
        <p:nvPicPr>
          <p:cNvPr id="16" name="Content Placeholder 15"/>
          <p:cNvPicPr>
            <a:picLocks noGrp="1" noChangeAspect="1"/>
          </p:cNvPicPr>
          <p:nvPr>
            <p:ph idx="4294967295"/>
          </p:nvPr>
        </p:nvPicPr>
        <p:blipFill>
          <a:blip r:embed="rId1"/>
          <a:stretch>
            <a:fillRect/>
          </a:stretch>
        </p:blipFill>
        <p:spPr>
          <a:xfrm>
            <a:off x="9534525" y="2257425"/>
            <a:ext cx="2657475" cy="2482850"/>
          </a:xfrm>
          <a:effectLst>
            <a:softEdge rad="635000"/>
          </a:effectLst>
        </p:spPr>
      </p:pic>
      <p:sp>
        <p:nvSpPr>
          <p:cNvPr id="9" name="Text Placeholder 8"/>
          <p:cNvSpPr>
            <a:spLocks noGrp="1"/>
          </p:cNvSpPr>
          <p:nvPr>
            <p:ph type="body" sz="half" idx="4294967295"/>
          </p:nvPr>
        </p:nvSpPr>
        <p:spPr>
          <a:xfrm>
            <a:off x="1491916" y="1944688"/>
            <a:ext cx="3866147" cy="40417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文殊师利勇猛智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普贤慧行亦复然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我今回向诸善根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随彼一切常修学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三世诸佛所称叹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如是最胜诸大愿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我今回向诸善根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为得普贤殊胜行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alphaModFix amt="85000"/>
          </a:blip>
          <a:stretch>
            <a:fillRect/>
          </a:stretch>
        </p:blipFill>
        <p:spPr>
          <a:xfrm>
            <a:off x="6545179" y="1484312"/>
            <a:ext cx="3737810" cy="424272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361235"/>
            <a:ext cx="9070848" cy="1643606"/>
          </a:xfrm>
        </p:spPr>
        <p:txBody>
          <a:bodyPr/>
          <a:lstStyle/>
          <a:p>
            <a:r>
              <a:rPr lang="zh-CN" altLang="en-US" sz="6000" dirty="0"/>
              <a:t>因果不虚修法总结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body" idx="1"/>
          </p:nvPr>
        </p:nvSpPr>
        <p:spPr>
          <a:xfrm>
            <a:off x="1563624" y="4340506"/>
            <a:ext cx="9070848" cy="810228"/>
          </a:xfrm>
        </p:spPr>
        <p:txBody>
          <a:bodyPr>
            <a:normAutofit/>
          </a:bodyPr>
          <a:lstStyle/>
          <a:p>
            <a:r>
              <a:rPr lang="zh-CN" altLang="en-US" sz="1800" dirty="0"/>
              <a:t>慧灯禅修课视频</a:t>
            </a:r>
            <a:r>
              <a:rPr lang="en-US" altLang="zh-CN" sz="1800" dirty="0"/>
              <a:t>18</a:t>
            </a:r>
            <a:endParaRPr lang="en-US" altLang="zh-CN" sz="1800" dirty="0"/>
          </a:p>
          <a:p>
            <a:r>
              <a:rPr lang="zh-CN" altLang="en-US" sz="1800" dirty="0"/>
              <a:t>（根据</a:t>
            </a:r>
            <a:r>
              <a:rPr lang="zh-CN" sz="1800" dirty="0"/>
              <a:t>视频</a:t>
            </a:r>
            <a:r>
              <a:rPr lang="zh-CN" altLang="en-US" sz="1800" dirty="0"/>
              <a:t>整理 若有疏漏错谬 诚心忏悔） </a:t>
            </a:r>
            <a:endParaRPr lang="en-CA" altLang="en-US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1030147"/>
            <a:ext cx="10058400" cy="821801"/>
          </a:xfrm>
        </p:spPr>
        <p:txBody>
          <a:bodyPr>
            <a:normAutofit/>
          </a:bodyPr>
          <a:lstStyle/>
          <a:p>
            <a:r>
              <a:rPr lang="zh-CN" altLang="en-US" sz="4400" dirty="0"/>
              <a:t>本课要点：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2400" dirty="0"/>
              <a:t>一、自我观察，回答三个问题</a:t>
            </a:r>
            <a:endParaRPr lang="zh-CN" altLang="en-US" sz="2400" dirty="0"/>
          </a:p>
          <a:p>
            <a:pPr marL="0" indent="0">
              <a:buFont typeface="+mj-lt"/>
              <a:buNone/>
            </a:pPr>
            <a:r>
              <a:rPr lang="zh-CN" altLang="en-US" sz="2400" dirty="0"/>
              <a:t>二、四个加行总的结果</a:t>
            </a:r>
            <a:endParaRPr lang="en-CA" altLang="zh-CN" sz="2400" dirty="0"/>
          </a:p>
          <a:p>
            <a:pPr marL="0" indent="0">
              <a:buNone/>
            </a:pPr>
            <a:r>
              <a:rPr lang="zh-CN" altLang="en-US" sz="2400" dirty="0"/>
              <a:t>三、再再强调基础和次第</a:t>
            </a:r>
            <a:endParaRPr lang="en-CA" altLang="zh-CN" sz="2400" dirty="0"/>
          </a:p>
          <a:p>
            <a:pPr marL="0" indent="0">
              <a:buNone/>
            </a:pPr>
            <a:r>
              <a:rPr lang="zh-CN" altLang="en-US" sz="2400" dirty="0"/>
              <a:t>四、一切都是业的结果补充</a:t>
            </a:r>
            <a:r>
              <a:rPr lang="en-US" altLang="zh-CN" sz="2400" dirty="0"/>
              <a:t>--</a:t>
            </a:r>
            <a:r>
              <a:rPr lang="zh-CN" altLang="en-US" sz="2400" dirty="0"/>
              <a:t>日常修学指导</a:t>
            </a:r>
            <a:endParaRPr lang="zh-CN" alt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1030147"/>
            <a:ext cx="10058400" cy="821801"/>
          </a:xfrm>
        </p:spPr>
        <p:txBody>
          <a:bodyPr>
            <a:normAutofit/>
          </a:bodyPr>
          <a:lstStyle/>
          <a:p>
            <a:r>
              <a:rPr lang="zh-CN" altLang="en-US" sz="4400">
                <a:sym typeface="+mn-ea"/>
              </a:rPr>
              <a:t>一、自我观察，回答三个问题</a:t>
            </a:r>
            <a:endParaRPr lang="zh-CN" alt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165" y="1851025"/>
            <a:ext cx="10059035" cy="41840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2400" dirty="0"/>
              <a:t>修行质量更重要！自我观察！</a:t>
            </a:r>
            <a:endParaRPr lang="zh-CN" altLang="en-US" sz="2400" dirty="0"/>
          </a:p>
          <a:p>
            <a:pPr marL="0" indent="0">
              <a:buNone/>
            </a:pPr>
            <a:endParaRPr lang="zh-CN" altLang="en-US" sz="2400" dirty="0"/>
          </a:p>
          <a:p>
            <a:pPr marL="457200" indent="-457200">
              <a:buFont typeface="+mj-lt"/>
              <a:buAutoNum type="arabicPeriod"/>
            </a:pPr>
            <a:r>
              <a:rPr lang="zh-CN" altLang="en-US" sz="2400" b="1" dirty="0"/>
              <a:t>放下了什么？</a:t>
            </a:r>
            <a:r>
              <a:rPr lang="zh-CN" altLang="en-US" sz="2400" dirty="0"/>
              <a:t> </a:t>
            </a:r>
            <a:endParaRPr lang="zh-CN" altLang="en-US" sz="2400" dirty="0"/>
          </a:p>
          <a:p>
            <a:pPr marL="457200" lvl="1" indent="0">
              <a:buFont typeface="+mj-lt"/>
              <a:buNone/>
            </a:pPr>
            <a:r>
              <a:rPr lang="en-US" altLang="zh-CN" sz="2130" dirty="0"/>
              <a:t>* </a:t>
            </a:r>
            <a:r>
              <a:rPr lang="zh-CN" altLang="en-US" sz="2130" dirty="0"/>
              <a:t>生存的目标是否转移</a:t>
            </a:r>
            <a:r>
              <a:rPr lang="en-US" altLang="zh-CN" sz="2130" dirty="0"/>
              <a:t>--</a:t>
            </a:r>
            <a:r>
              <a:rPr lang="zh-CN" altLang="en-US" sz="2130" dirty="0"/>
              <a:t>从内心深刻的能够区分生存的方式和生存的意义</a:t>
            </a:r>
            <a:endParaRPr lang="zh-CN" altLang="en-US" sz="2130" dirty="0"/>
          </a:p>
          <a:p>
            <a:pPr marL="457200" lvl="1" indent="0">
              <a:buFont typeface="+mj-lt"/>
              <a:buNone/>
            </a:pPr>
            <a:r>
              <a:rPr lang="en-US" altLang="zh-CN" sz="2130" dirty="0"/>
              <a:t>* </a:t>
            </a:r>
            <a:r>
              <a:rPr lang="zh-CN" altLang="en-US" sz="2130" dirty="0"/>
              <a:t>是否放下了一些东西</a:t>
            </a:r>
            <a:endParaRPr lang="zh-CN" altLang="en-US" sz="2130" dirty="0"/>
          </a:p>
          <a:p>
            <a:pPr marL="457200" indent="-457200">
              <a:buFont typeface="+mj-lt"/>
              <a:buAutoNum type="arabicPeriod" startAt="2"/>
            </a:pPr>
            <a:r>
              <a:rPr lang="zh-CN" altLang="en-US" sz="2400" b="1" dirty="0"/>
              <a:t>得到了什么？</a:t>
            </a:r>
            <a:endParaRPr lang="zh-CN" altLang="en-US" sz="2400" dirty="0"/>
          </a:p>
          <a:p>
            <a:pPr marL="914400" lvl="1" indent="-457200">
              <a:buNone/>
            </a:pPr>
            <a:r>
              <a:rPr lang="en-US" altLang="zh-CN" sz="2130" dirty="0"/>
              <a:t>* </a:t>
            </a:r>
            <a:r>
              <a:rPr lang="zh-CN" altLang="en-US" sz="2130" dirty="0"/>
              <a:t>是否得到智慧与慈悲心？</a:t>
            </a:r>
            <a:endParaRPr lang="zh-CN" altLang="en-US" sz="2130" dirty="0"/>
          </a:p>
          <a:p>
            <a:pPr lvl="0" indent="-457200">
              <a:buNone/>
            </a:pPr>
            <a:r>
              <a:rPr lang="en-US" altLang="zh-CN" sz="2395" dirty="0"/>
              <a:t>3.   </a:t>
            </a:r>
            <a:r>
              <a:rPr lang="zh-CN" altLang="en-US" sz="2700" b="1" dirty="0"/>
              <a:t>改变了什么？</a:t>
            </a:r>
            <a:endParaRPr lang="zh-CN" altLang="en-US" sz="2700" dirty="0"/>
          </a:p>
          <a:p>
            <a:pPr marL="457200" lvl="1" indent="0">
              <a:buFont typeface="+mj-lt"/>
              <a:buNone/>
            </a:pPr>
            <a:r>
              <a:rPr lang="en-US" altLang="zh-CN" sz="2130" dirty="0"/>
              <a:t>* </a:t>
            </a:r>
            <a:r>
              <a:rPr lang="zh-CN" altLang="en-US" sz="2130" dirty="0"/>
              <a:t>是否更懂得</a:t>
            </a:r>
            <a:r>
              <a:rPr lang="zh-CN" altLang="en-US" sz="2125" dirty="0">
                <a:sym typeface="+mn-ea"/>
              </a:rPr>
              <a:t>关心理解</a:t>
            </a:r>
            <a:r>
              <a:rPr lang="zh-CN" altLang="en-US" sz="2130" dirty="0"/>
              <a:t>他人等等，是否内心有真实的转变</a:t>
            </a:r>
            <a:endParaRPr lang="zh-CN" altLang="en-US" sz="213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975" y="626287"/>
            <a:ext cx="10058400" cy="821801"/>
          </a:xfrm>
        </p:spPr>
        <p:txBody>
          <a:bodyPr>
            <a:normAutofit/>
          </a:bodyPr>
          <a:lstStyle/>
          <a:p>
            <a:r>
              <a:rPr lang="zh-CN" altLang="en-US" sz="4400">
                <a:sym typeface="+mn-ea"/>
              </a:rPr>
              <a:t>二、四个加行总的结果</a:t>
            </a:r>
            <a:endParaRPr lang="zh-CN" alt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165" y="1653540"/>
            <a:ext cx="10059035" cy="4620895"/>
          </a:xfrm>
        </p:spPr>
        <p:txBody>
          <a:bodyPr>
            <a:normAutofit lnSpcReduction="10000"/>
          </a:bodyPr>
          <a:lstStyle/>
          <a:p>
            <a:pPr marL="457200" indent="-457200">
              <a:buAutoNum type="arabicPeriod"/>
            </a:pPr>
            <a:r>
              <a:rPr lang="zh-CN" altLang="en-US" sz="2400" b="1" dirty="0"/>
              <a:t>自我总结学佛的成就</a:t>
            </a:r>
            <a:r>
              <a:rPr lang="zh-CN" altLang="en-US" sz="2400" dirty="0"/>
              <a:t>：回顾两年以来修行情况，前后对比（家庭作业）</a:t>
            </a:r>
            <a:endParaRPr lang="zh-CN" altLang="en-US" sz="24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zh-CN" altLang="en-US" sz="2130" dirty="0"/>
              <a:t> 四加行是否需要重修，需要自己检查自己的情况，自己决定</a:t>
            </a:r>
            <a:endParaRPr lang="zh-CN" altLang="en-US" sz="213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zh-CN" altLang="en-US" sz="2130" dirty="0"/>
              <a:t>修学内容逐步的落实到生活中，逐步改变以前的观念，重新树立新的三观</a:t>
            </a:r>
            <a:endParaRPr lang="zh-CN" altLang="en-US" sz="213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zh-CN" altLang="en-US" sz="2400" dirty="0">
                <a:sym typeface="+mn-ea"/>
              </a:rPr>
              <a:t> 自我观察修法</a:t>
            </a:r>
            <a:r>
              <a:rPr lang="en-US" altLang="zh-CN" sz="2400" dirty="0">
                <a:sym typeface="+mn-ea"/>
              </a:rPr>
              <a:t>--</a:t>
            </a:r>
            <a:r>
              <a:rPr lang="zh-CN" altLang="en-US" sz="2400" dirty="0">
                <a:sym typeface="+mn-ea"/>
              </a:rPr>
              <a:t>基础扎实非常非常重要</a:t>
            </a:r>
            <a:endParaRPr lang="zh-CN" altLang="en-US" sz="2130" dirty="0">
              <a:sym typeface="+mn-ea"/>
            </a:endParaRPr>
          </a:p>
          <a:p>
            <a:pPr marL="274320" lvl="1" indent="0">
              <a:buFont typeface="Arial" panose="020B0604020202020204" pitchFamily="34" charset="0"/>
              <a:buNone/>
            </a:pPr>
            <a:endParaRPr lang="zh-CN" altLang="en-US" sz="24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zh-CN" sz="2400" dirty="0"/>
              <a:t>2.    </a:t>
            </a:r>
            <a:r>
              <a:rPr lang="zh-CN" altLang="en-US" sz="2400" b="1" dirty="0"/>
              <a:t>四加行总的标准结果</a:t>
            </a:r>
            <a:r>
              <a:rPr lang="zh-CN" altLang="en-US" sz="2400" dirty="0"/>
              <a:t>：</a:t>
            </a:r>
            <a:r>
              <a:rPr lang="zh-CN" altLang="en-US" sz="2400" dirty="0">
                <a:solidFill>
                  <a:srgbClr val="FF0000"/>
                </a:solidFill>
              </a:rPr>
              <a:t>生起真实的出离心</a:t>
            </a:r>
            <a:endParaRPr lang="zh-CN" altLang="en-US" sz="24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zh-CN" altLang="en-US" sz="2130" dirty="0"/>
              <a:t>深深体会到人生短暂、此生是唯一的机会，认为轮回中各处都充满了痛苦与烦恼，所以发起一定要从这个当中解脱，不但让自己解脱，更要令天下所有的众生解脱，摆脱轮回中的烦恼与痛苦的</a:t>
            </a:r>
            <a:r>
              <a:rPr lang="zh-CN" altLang="en-US" sz="2130" b="1" dirty="0">
                <a:solidFill>
                  <a:schemeClr val="tx1"/>
                </a:solidFill>
              </a:rPr>
              <a:t>坚定决心</a:t>
            </a:r>
            <a:endParaRPr lang="zh-CN" altLang="en-US" sz="2130" dirty="0">
              <a:solidFill>
                <a:srgbClr val="FF0000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zh-CN" altLang="en-US" sz="2130" dirty="0"/>
              <a:t>若达到这样的标准，四前行就修行成功了，就不再需要专修四加行啦（当然无常和轮回过患还是应该经常单独观修），除非出现了出离心的衰退。</a:t>
            </a:r>
            <a:endParaRPr lang="zh-CN" altLang="en-US" sz="213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zh-CN" altLang="en-US" sz="2130" b="1" dirty="0">
                <a:solidFill>
                  <a:srgbClr val="FF0000"/>
                </a:solidFill>
              </a:rPr>
              <a:t>自己观察自己是否有资格继续修五加行，自己按照上述标准自己决定</a:t>
            </a:r>
            <a:r>
              <a:rPr lang="zh-CN" altLang="en-US" sz="2130" dirty="0"/>
              <a:t>！</a:t>
            </a:r>
            <a:endParaRPr lang="zh-CN" altLang="en-US" sz="213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975" y="626287"/>
            <a:ext cx="10058400" cy="821801"/>
          </a:xfrm>
        </p:spPr>
        <p:txBody>
          <a:bodyPr>
            <a:normAutofit/>
          </a:bodyPr>
          <a:lstStyle/>
          <a:p>
            <a:r>
              <a:rPr lang="zh-CN" altLang="en-US" sz="4400">
                <a:sym typeface="+mn-ea"/>
              </a:rPr>
              <a:t>三、再再强调基础和次第</a:t>
            </a:r>
            <a:endParaRPr lang="zh-CN" alt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165" y="1653540"/>
            <a:ext cx="10059035" cy="4808220"/>
          </a:xfrm>
        </p:spPr>
        <p:txBody>
          <a:bodyPr>
            <a:normAutofit fontScale="900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zh-CN" altLang="en-US" sz="2400" dirty="0"/>
              <a:t> 没有做好基础的修法，没有办法修大圆满！不要着急，先打好基础！</a:t>
            </a:r>
            <a:endParaRPr lang="zh-CN" altLang="en-US" sz="2400" dirty="0"/>
          </a:p>
          <a:p>
            <a:pPr marL="0" indent="0">
              <a:buFont typeface="Arial" panose="020B0604020202020204" pitchFamily="34" charset="0"/>
              <a:buNone/>
            </a:pPr>
            <a:endParaRPr lang="zh-CN" alt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zh-CN" altLang="en-US" sz="2400" dirty="0"/>
              <a:t>传统上来说，基础（根基）不牢固之时，最好连密法的书都不要看，（听都最好不要听）因为仅看到听到字句内心没有任何收获和感受的话，真正要修持的时候，可能会停留在文字层面，没有办法深入，因此会对修行产生不利的影响</a:t>
            </a:r>
            <a:r>
              <a:rPr lang="en-US" altLang="zh-CN" sz="2400" dirty="0"/>
              <a:t>--</a:t>
            </a:r>
            <a:r>
              <a:rPr lang="zh-CN" altLang="en-US" sz="2400" dirty="0"/>
              <a:t>根基必须成熟以后才能修学高法！！切记！切忌！</a:t>
            </a:r>
            <a:endParaRPr lang="zh-CN" altLang="en-US" sz="2400" dirty="0"/>
          </a:p>
          <a:p>
            <a:pPr marL="0" indent="0">
              <a:buFont typeface="Arial" panose="020B0604020202020204" pitchFamily="34" charset="0"/>
              <a:buNone/>
            </a:pPr>
            <a:endParaRPr lang="zh-CN" alt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zh-CN" altLang="en-US" sz="2400" dirty="0"/>
              <a:t>现在什么都不知道是最好的！目前最重要是先修完加行！将来根基成熟之时可能只要几句话，就能产生内心深刻的感受</a:t>
            </a:r>
            <a:r>
              <a:rPr lang="en-US" altLang="zh-CN" sz="2400" dirty="0"/>
              <a:t>--</a:t>
            </a:r>
            <a:r>
              <a:rPr lang="zh-CN" altLang="en-US" sz="2400" dirty="0"/>
              <a:t>恍然大悟！（大圆满、大手印、禅宗的开悟方式就是如此！）</a:t>
            </a:r>
            <a:endParaRPr lang="zh-CN" altLang="en-US" sz="2400" dirty="0"/>
          </a:p>
          <a:p>
            <a:pPr marL="0" indent="0">
              <a:buFont typeface="Arial" panose="020B0604020202020204" pitchFamily="34" charset="0"/>
              <a:buNone/>
            </a:pPr>
            <a:endParaRPr lang="zh-CN" altLang="en-US" sz="24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zh-CN" altLang="en-US" sz="2000" dirty="0"/>
              <a:t>个人分享：所谓</a:t>
            </a:r>
            <a:r>
              <a:rPr lang="en-US" altLang="zh-CN" sz="2000" dirty="0"/>
              <a:t>“</a:t>
            </a:r>
            <a:r>
              <a:rPr lang="zh-CN" altLang="en-US" sz="2000" dirty="0"/>
              <a:t>依教奉行</a:t>
            </a:r>
            <a:r>
              <a:rPr lang="en-US" altLang="zh-CN" sz="2000" dirty="0"/>
              <a:t>”</a:t>
            </a:r>
            <a:r>
              <a:rPr lang="zh-CN" altLang="en-US" sz="2000" dirty="0"/>
              <a:t>，就是按照上师的教导一字一言的认真行持</a:t>
            </a:r>
            <a:r>
              <a:rPr lang="en-US" altLang="zh-CN" sz="2000" dirty="0"/>
              <a:t>--</a:t>
            </a:r>
            <a:r>
              <a:rPr lang="zh-CN" altLang="en-US" sz="2000" dirty="0"/>
              <a:t>就像如果要治病一定要按照医生的药方认真服药，该忌口的要忌口、按时按量的吃药，才能逐渐恢复健康。上师是具德上师，弟子也要努力成为具格的法器，这样才能具足因缘，真正走上解脱道！</a:t>
            </a:r>
            <a:endParaRPr lang="zh-CN" alt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8850" y="493395"/>
            <a:ext cx="10042525" cy="954405"/>
          </a:xfrm>
        </p:spPr>
        <p:txBody>
          <a:bodyPr>
            <a:normAutofit fontScale="90000"/>
          </a:bodyPr>
          <a:lstStyle/>
          <a:p>
            <a:r>
              <a:rPr lang="zh-CN" altLang="en-US" sz="4400">
                <a:sym typeface="+mn-ea"/>
              </a:rPr>
              <a:t>四、一切都是业的结果补充</a:t>
            </a:r>
            <a:r>
              <a:rPr altLang="zh-CN" sz="4400">
                <a:sym typeface="+mn-ea"/>
              </a:rPr>
              <a:t>--</a:t>
            </a:r>
            <a:r>
              <a:rPr lang="zh-CN" altLang="en-US" sz="4400">
                <a:sym typeface="+mn-ea"/>
              </a:rPr>
              <a:t>日常修学指导</a:t>
            </a:r>
            <a:endParaRPr lang="zh-CN" alt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6445" y="1448435"/>
            <a:ext cx="10942320" cy="5425440"/>
          </a:xfrm>
        </p:spPr>
        <p:txBody>
          <a:bodyPr>
            <a:normAutofit fontScale="925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zh-CN" altLang="en-US" sz="2400" dirty="0"/>
              <a:t> 因果不虚修法的四个结果是否达到：</a:t>
            </a:r>
            <a:r>
              <a:rPr lang="zh-CN" altLang="en-US" sz="2400" b="1" dirty="0"/>
              <a:t>是否坚定不移地相信善恶因果</a:t>
            </a:r>
            <a:r>
              <a:rPr lang="zh-CN" altLang="en-US" sz="2400" dirty="0"/>
              <a:t>，在行为上会很谨慎的取舍，不会任意忽略任何微小的善业与恶业</a:t>
            </a:r>
            <a:endParaRPr lang="zh-CN" altLang="en-US" sz="2400" dirty="0"/>
          </a:p>
          <a:p>
            <a:pPr lvl="1">
              <a:buFont typeface="Wingdings" panose="05000000000000000000" charset="0"/>
              <a:buChar char="Ø"/>
            </a:pPr>
            <a:r>
              <a:rPr lang="zh-CN" altLang="en-US" sz="2130" dirty="0"/>
              <a:t>问自己是否真心相信因果存在，如果不够坚信，应该进一步去问追问理由，观察理由是否成立</a:t>
            </a:r>
            <a:r>
              <a:rPr lang="en-US" altLang="zh-CN" sz="2130" dirty="0"/>
              <a:t>=&gt; </a:t>
            </a:r>
            <a:r>
              <a:rPr lang="zh-CN" altLang="en-US" sz="2130" dirty="0"/>
              <a:t>找到不信的根源，进一步通过修学去解决</a:t>
            </a:r>
            <a:endParaRPr lang="zh-CN" alt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zh-CN" altLang="en-US" sz="2000" b="1" dirty="0"/>
              <a:t>日常修学</a:t>
            </a:r>
            <a:r>
              <a:rPr lang="zh-CN" altLang="en-US" sz="2400" dirty="0"/>
              <a:t>：</a:t>
            </a:r>
            <a:endParaRPr lang="zh-CN" altLang="en-US" sz="2400" dirty="0"/>
          </a:p>
          <a:p>
            <a:pPr lvl="1">
              <a:buFont typeface="Wingdings" panose="05000000000000000000" charset="0"/>
              <a:buChar char="Ø"/>
            </a:pPr>
            <a:r>
              <a:rPr lang="zh-CN" altLang="en-US" sz="2130" dirty="0"/>
              <a:t>不要熬夜也不要睡懒觉</a:t>
            </a:r>
            <a:endParaRPr lang="zh-CN" altLang="en-US" sz="1890" dirty="0"/>
          </a:p>
          <a:p>
            <a:pPr lvl="1">
              <a:buFont typeface="Wingdings" panose="05000000000000000000" charset="0"/>
              <a:buChar char="Ø"/>
            </a:pPr>
            <a:r>
              <a:rPr lang="zh-CN" altLang="en-US" sz="2130" dirty="0"/>
              <a:t>每天早上醒后</a:t>
            </a:r>
            <a:endParaRPr lang="zh-CN" altLang="en-US" sz="2130" dirty="0"/>
          </a:p>
          <a:p>
            <a:pPr lvl="2">
              <a:buFont typeface="Arial" panose="020B0604020202020204" pitchFamily="34" charset="0"/>
              <a:buChar char="•"/>
            </a:pPr>
            <a:r>
              <a:rPr lang="zh-CN" altLang="en-US" sz="1860" dirty="0"/>
              <a:t>坐起来静静思考昨日梦境内容，如果有杀盗淫妄等罪业说明内心中的习气太重，所以应该忏悔；在</a:t>
            </a:r>
            <a:r>
              <a:rPr lang="zh-CN" altLang="en-US" sz="1860" dirty="0">
                <a:sym typeface="+mn-ea"/>
              </a:rPr>
              <a:t>未说话之前念诵</a:t>
            </a:r>
            <a:r>
              <a:rPr lang="en-US" altLang="zh-CN" sz="1860" dirty="0">
                <a:sym typeface="+mn-ea"/>
              </a:rPr>
              <a:t>21</a:t>
            </a:r>
            <a:r>
              <a:rPr lang="zh-CN" altLang="en-US" sz="1860" dirty="0">
                <a:sym typeface="+mn-ea"/>
              </a:rPr>
              <a:t>遍百字明；</a:t>
            </a:r>
            <a:endParaRPr lang="zh-CN" altLang="en-US" sz="1860" dirty="0"/>
          </a:p>
          <a:p>
            <a:pPr lvl="2">
              <a:buFont typeface="Arial" panose="020B0604020202020204" pitchFamily="34" charset="0"/>
              <a:buChar char="•"/>
            </a:pPr>
            <a:r>
              <a:rPr lang="zh-CN" altLang="en-US" sz="1860" dirty="0"/>
              <a:t>更重要的是好好发心当天一定要尽量行善断恶；</a:t>
            </a:r>
            <a:endParaRPr lang="zh-CN" altLang="en-US" sz="1860" dirty="0"/>
          </a:p>
          <a:p>
            <a:pPr lvl="2">
              <a:buFont typeface="Arial" panose="020B0604020202020204" pitchFamily="34" charset="0"/>
              <a:buChar char="•"/>
            </a:pPr>
            <a:r>
              <a:rPr lang="zh-CN" altLang="en-US" sz="1860" dirty="0"/>
              <a:t>最好受菩萨戒</a:t>
            </a:r>
            <a:r>
              <a:rPr lang="en-US" altLang="zh-CN" sz="1860" dirty="0"/>
              <a:t>--</a:t>
            </a:r>
            <a:r>
              <a:rPr lang="zh-CN" altLang="en-US" sz="1860" dirty="0"/>
              <a:t>通过皈依发心的仪轨来发心；</a:t>
            </a:r>
            <a:endParaRPr lang="zh-CN" altLang="en-US" sz="1860" dirty="0"/>
          </a:p>
          <a:p>
            <a:pPr lvl="2">
              <a:buFont typeface="Arial" panose="020B0604020202020204" pitchFamily="34" charset="0"/>
              <a:buChar char="•"/>
            </a:pPr>
            <a:endParaRPr lang="zh-CN" altLang="en-US" sz="1860" dirty="0"/>
          </a:p>
          <a:p>
            <a:pPr lvl="1">
              <a:buFont typeface="Wingdings" panose="05000000000000000000" charset="0"/>
              <a:buChar char="Ø"/>
            </a:pPr>
            <a:r>
              <a:rPr lang="zh-CN" altLang="en-US" sz="2130" dirty="0"/>
              <a:t>每天晚上睡觉前，观察一天当中所做作为：</a:t>
            </a:r>
            <a:endParaRPr lang="zh-CN" altLang="en-US" sz="2130" dirty="0"/>
          </a:p>
          <a:p>
            <a:pPr lvl="2">
              <a:buFont typeface="Arial" panose="020B0604020202020204" pitchFamily="34" charset="0"/>
              <a:buChar char="•"/>
            </a:pPr>
            <a:r>
              <a:rPr lang="zh-CN" altLang="en-US" sz="1860" dirty="0"/>
              <a:t>告诉自己今天不对的地方，明天一定要改善：发愿发心</a:t>
            </a:r>
            <a:endParaRPr lang="zh-CN" altLang="en-US" sz="1860" dirty="0"/>
          </a:p>
          <a:p>
            <a:pPr lvl="2">
              <a:buFont typeface="Arial" panose="020B0604020202020204" pitchFamily="34" charset="0"/>
              <a:buChar char="•"/>
            </a:pPr>
            <a:r>
              <a:rPr lang="zh-CN" altLang="en-US" sz="1860" dirty="0"/>
              <a:t>看看是否虚度人生，有没有做有意义的事情？策励自己更加努力！</a:t>
            </a:r>
            <a:endParaRPr lang="zh-CN" altLang="en-US" sz="1860" dirty="0"/>
          </a:p>
          <a:p>
            <a:pPr lvl="2">
              <a:buFont typeface="Arial" panose="020B0604020202020204" pitchFamily="34" charset="0"/>
              <a:buChar char="•"/>
            </a:pPr>
            <a:r>
              <a:rPr lang="zh-CN" altLang="en-US" sz="1860" dirty="0"/>
              <a:t>深刻检视内心中是否时刻具足出离心和菩提心！念咒、磕头等善行不能仅仅停留在表面上！</a:t>
            </a:r>
            <a:endParaRPr lang="zh-CN" altLang="en-US" sz="1860" dirty="0"/>
          </a:p>
          <a:p>
            <a:pPr marL="0" lvl="0" indent="0">
              <a:buFont typeface="Arial" panose="020B0604020202020204" pitchFamily="34" charset="0"/>
              <a:buNone/>
            </a:pPr>
            <a:r>
              <a:rPr lang="zh-CN" altLang="en-US" sz="2395" b="1" dirty="0"/>
              <a:t>尽量每一天都过得有意义，做对自己对他人有益的善事：多多的努力串习慈悲心等身口意善业！力争临终时无惧无悔！</a:t>
            </a:r>
            <a:endParaRPr lang="zh-CN" altLang="en-US" sz="2395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altLang="zh-CN" sz="6600" b="1" dirty="0" smtClean="0">
                <a:latin typeface="Heiti SC Light"/>
                <a:ea typeface="Heiti SC Light"/>
                <a:cs typeface="Heiti SC Light"/>
              </a:rPr>
            </a:br>
            <a:r>
              <a:rPr lang="zh-CN" altLang="en-US" sz="6600" b="1" dirty="0" smtClean="0">
                <a:latin typeface="Heiti SC Light"/>
                <a:ea typeface="Heiti SC Light"/>
                <a:cs typeface="Heiti SC Light"/>
              </a:rPr>
              <a:t>解脱的利益</a:t>
            </a:r>
            <a:br>
              <a:rPr lang="en-US" altLang="zh-CN" sz="6600" b="1" dirty="0" smtClean="0">
                <a:latin typeface="Heiti SC Light"/>
                <a:ea typeface="Heiti SC Light"/>
                <a:cs typeface="Heiti SC Light"/>
              </a:rPr>
            </a:br>
            <a:br>
              <a:rPr lang="en-US" altLang="zh-CN" sz="6600" b="1" dirty="0" smtClean="0">
                <a:latin typeface="Heiti SC Light"/>
                <a:ea typeface="Heiti SC Light"/>
                <a:cs typeface="Heiti SC Light"/>
              </a:rPr>
            </a:br>
            <a:r>
              <a:rPr lang="zh-CN" altLang="en-US" sz="2000" dirty="0" smtClean="0">
                <a:latin typeface="+mn-ea"/>
                <a:cs typeface="Heiti SC Light"/>
              </a:rPr>
              <a:t>慧灯禅修课视频</a:t>
            </a:r>
            <a:r>
              <a:rPr lang="en-US" altLang="zh-CN" sz="2000" dirty="0" smtClean="0">
                <a:latin typeface="+mn-ea"/>
                <a:cs typeface="Heiti SC Light"/>
              </a:rPr>
              <a:t>19</a:t>
            </a:r>
            <a:br>
              <a:rPr lang="en-US" altLang="zh-CN" sz="2000" dirty="0" smtClean="0">
                <a:latin typeface="+mn-ea"/>
                <a:cs typeface="Heiti SC Light"/>
              </a:rPr>
            </a:br>
            <a:br>
              <a:rPr lang="en-US" altLang="zh-CN" sz="2000" dirty="0" smtClean="0">
                <a:latin typeface="+mn-ea"/>
                <a:cs typeface="Heiti SC Light"/>
              </a:rPr>
            </a:br>
            <a:endParaRPr lang="en-US" sz="2000" dirty="0">
              <a:latin typeface="+mn-ea"/>
              <a:cs typeface="Heiti SC Light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zh-CN" dirty="0">
                <a:latin typeface="+mn-ea"/>
                <a:cs typeface="Heiti SC Light"/>
              </a:rPr>
              <a:t>（</a:t>
            </a:r>
            <a:r>
              <a:rPr lang="zh-CN" altLang="en-US" dirty="0">
                <a:latin typeface="+mn-ea"/>
                <a:cs typeface="Heiti SC Light"/>
              </a:rPr>
              <a:t>根据视频整理</a:t>
            </a:r>
            <a:r>
              <a:rPr lang="en-US" altLang="zh-CN" dirty="0">
                <a:latin typeface="+mn-ea"/>
                <a:cs typeface="Heiti SC Light"/>
              </a:rPr>
              <a:t> </a:t>
            </a:r>
            <a:r>
              <a:rPr lang="zh-CN" altLang="en-US" dirty="0">
                <a:latin typeface="+mn-ea"/>
                <a:cs typeface="Heiti SC Light"/>
              </a:rPr>
              <a:t>如有疏漏错谬</a:t>
            </a:r>
            <a:r>
              <a:rPr lang="en-US" altLang="zh-CN" dirty="0">
                <a:latin typeface="+mn-ea"/>
                <a:cs typeface="Heiti SC Light"/>
              </a:rPr>
              <a:t> </a:t>
            </a:r>
            <a:r>
              <a:rPr lang="zh-CN" altLang="en-US" dirty="0">
                <a:latin typeface="+mn-ea"/>
                <a:cs typeface="Heiti SC Light"/>
              </a:rPr>
              <a:t>诚心忏悔）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736059"/>
      </a:dk2>
      <a:lt2>
        <a:srgbClr val="E7E0C7"/>
      </a:lt2>
      <a:accent1>
        <a:srgbClr val="92B0C8"/>
      </a:accent1>
      <a:accent2>
        <a:srgbClr val="E37C3D"/>
      </a:accent2>
      <a:accent3>
        <a:srgbClr val="A5AB81"/>
      </a:accent3>
      <a:accent4>
        <a:srgbClr val="E9B635"/>
      </a:accent4>
      <a:accent5>
        <a:srgbClr val="7BA79D"/>
      </a:accent5>
      <a:accent6>
        <a:srgbClr val="968C8C"/>
      </a:accent6>
      <a:hlink>
        <a:srgbClr val="F7A115"/>
      </a:hlink>
      <a:folHlink>
        <a:srgbClr val="969696"/>
      </a:folHlink>
    </a:clrScheme>
    <a:fontScheme name="Savon">
      <a:majorFont>
        <a:latin typeface="Garamond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aramond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{E47054B2-005C-5B4C-B500-9243F8059589}tf10001067</Template>
  <TotalTime>0</TotalTime>
  <Words>3515</Words>
  <Application>WPS 演示</Application>
  <PresentationFormat>自定义</PresentationFormat>
  <Paragraphs>185</Paragraphs>
  <Slides>20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20</vt:i4>
      </vt:variant>
    </vt:vector>
  </HeadingPairs>
  <TitlesOfParts>
    <vt:vector size="31" baseType="lpstr">
      <vt:lpstr>Arial</vt:lpstr>
      <vt:lpstr>宋体</vt:lpstr>
      <vt:lpstr>Wingdings</vt:lpstr>
      <vt:lpstr>Garamond</vt:lpstr>
      <vt:lpstr>华文隶书</vt:lpstr>
      <vt:lpstr>Heiti SC Light</vt:lpstr>
      <vt:lpstr>Wingdings</vt:lpstr>
      <vt:lpstr>微软雅黑</vt:lpstr>
      <vt:lpstr>Arial Unicode MS</vt:lpstr>
      <vt:lpstr>Calibri</vt:lpstr>
      <vt:lpstr>Savon</vt:lpstr>
      <vt:lpstr>发心偈</vt:lpstr>
      <vt:lpstr>解脱的利益（1）  慧灯禅修课视频19</vt:lpstr>
      <vt:lpstr>因果不虚修法总结</vt:lpstr>
      <vt:lpstr>本课要点：</vt:lpstr>
      <vt:lpstr>一、自我观察，回答三个问题</vt:lpstr>
      <vt:lpstr>二、四个加行总的结果</vt:lpstr>
      <vt:lpstr>三、再再强调基础和次第</vt:lpstr>
      <vt:lpstr>四、一切都是业的结果补充--日常修学指导</vt:lpstr>
      <vt:lpstr> 解脱的利益  慧灯禅修课视频19  </vt:lpstr>
      <vt:lpstr>解脱的利益 </vt:lpstr>
      <vt:lpstr>解脱的利益 </vt:lpstr>
      <vt:lpstr>三种解脱 （一）</vt:lpstr>
      <vt:lpstr>三种解脱（一） </vt:lpstr>
      <vt:lpstr>三种解脱（二） </vt:lpstr>
      <vt:lpstr>三种解脱（二） </vt:lpstr>
      <vt:lpstr>三种解脱（三） </vt:lpstr>
      <vt:lpstr>解脱的利益 </vt:lpstr>
      <vt:lpstr>问题讨论</vt:lpstr>
      <vt:lpstr>共修一座</vt:lpstr>
      <vt:lpstr>回向偈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发心偈</dc:title>
  <dc:creator>Microsoft Office User</dc:creator>
  <cp:lastModifiedBy>赵娟</cp:lastModifiedBy>
  <cp:revision>80</cp:revision>
  <dcterms:created xsi:type="dcterms:W3CDTF">2018-10-04T19:59:00Z</dcterms:created>
  <dcterms:modified xsi:type="dcterms:W3CDTF">2018-11-10T04:31:18Z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RubyTemplateID">
    <vt:lpwstr>13</vt:lpwstr>
  </property>
  <property fmtid="{D5CDD505-2E9C-101B-9397-08002B2CF9AE}" pid="3" name="KSOProductBuildVer">
    <vt:lpwstr>2052-10.1.0.7668</vt:lpwstr>
  </property>
</Properties>
</file>