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2"/>
    <p:sldId id="277" r:id="rId3"/>
    <p:sldId id="273" r:id="rId4"/>
    <p:sldId id="465" r:id="rId5"/>
    <p:sldId id="466" r:id="rId6"/>
    <p:sldId id="467" r:id="rId7"/>
    <p:sldId id="469" r:id="rId8"/>
    <p:sldId id="471" r:id="rId9"/>
    <p:sldId id="475" r:id="rId10"/>
    <p:sldId id="476" r:id="rId11"/>
    <p:sldId id="477" r:id="rId12"/>
    <p:sldId id="478" r:id="rId13"/>
    <p:sldId id="479" r:id="rId14"/>
    <p:sldId id="480" r:id="rId15"/>
    <p:sldId id="481" r:id="rId16"/>
    <p:sldId id="482" r:id="rId17"/>
    <p:sldId id="483" r:id="rId18"/>
    <p:sldId id="484" r:id="rId19"/>
    <p:sldId id="486" r:id="rId20"/>
    <p:sldId id="487" r:id="rId21"/>
    <p:sldId id="488" r:id="rId22"/>
    <p:sldId id="489" r:id="rId23"/>
    <p:sldId id="490" r:id="rId24"/>
    <p:sldId id="470" r:id="rId25"/>
    <p:sldId id="462" r:id="rId26"/>
    <p:sldId id="274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/>
    <p:restoredTop sz="94690"/>
  </p:normalViewPr>
  <p:slideViewPr>
    <p:cSldViewPr snapToGrid="0" snapToObjects="1">
      <p:cViewPr varScale="1">
        <p:scale>
          <a:sx n="117" d="100"/>
          <a:sy n="117" d="100"/>
        </p:scale>
        <p:origin x="-84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  <a:t>3/17/2020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3/17/2020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3/17/2020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3/17/2020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3/17/2020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请大家发无上殊胜的菩提心！</a:t>
            </a: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再谈出离心标准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76605" y="1730375"/>
            <a:ext cx="10348595" cy="4305300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 smtClean="0"/>
              <a:t>1</a:t>
            </a:r>
            <a:r>
              <a:rPr kumimoji="1" lang="zh-CN" altLang="en-US" dirty="0" smtClean="0"/>
              <a:t>、高标准与低标准的出离心</a:t>
            </a:r>
          </a:p>
          <a:p>
            <a:pPr lvl="1"/>
            <a:r>
              <a:rPr kumimoji="1" lang="zh-CN" altLang="en-US" dirty="0" smtClean="0"/>
              <a:t>高标准是《三主要道》所要求的</a:t>
            </a:r>
            <a:r>
              <a:rPr kumimoji="1" lang="en-US" altLang="zh-CN" dirty="0" smtClean="0"/>
              <a:t>“时时刻刻、随时随地，除了深度睡眠以外，都有标准的出离心”</a:t>
            </a:r>
          </a:p>
          <a:p>
            <a:pPr lvl="1"/>
            <a:r>
              <a:rPr kumimoji="1" lang="zh-CN" altLang="en-US" dirty="0" smtClean="0"/>
              <a:t>低标准是</a:t>
            </a:r>
            <a:r>
              <a:rPr kumimoji="1" lang="en-US" altLang="zh-CN" dirty="0" smtClean="0"/>
              <a:t>“在静下来打坐观察思维时，有这样的出离心——下定决心要走上解脱道，不想再轮回”</a:t>
            </a:r>
          </a:p>
          <a:p>
            <a:pPr marL="0" indent="0">
              <a:buNone/>
            </a:pPr>
            <a:r>
              <a:rPr lang="zh-CN" altLang="en-US" dirty="0" smtClean="0"/>
              <a:t>     重要教言：修行要一步一步地修，前一步没有修好，后面的修法就会受到影响，不会修得很标准。前面的修法修好了，就能成为后面修法的基础，这样每一步都有好的结果。</a:t>
            </a:r>
          </a:p>
          <a:p>
            <a:endParaRPr lang="zh-CN" altLang="en-US" dirty="0" smtClean="0"/>
          </a:p>
          <a:p>
            <a:pPr marL="0" indent="0">
              <a:buNone/>
            </a:pPr>
            <a:r>
              <a:rPr lang="en-US" altLang="zh-CN" dirty="0"/>
              <a:t>2</a:t>
            </a:r>
            <a:r>
              <a:rPr lang="zh-CN" altLang="en-US" dirty="0"/>
              <a:t>、出离心有两个标准：</a:t>
            </a:r>
          </a:p>
          <a:p>
            <a:pPr lvl="1"/>
            <a:r>
              <a:rPr lang="en-US" altLang="zh-CN" dirty="0"/>
              <a:t>第一个标准：深深体会到，六道轮回充满各种痛苦，即使有一些幸福，也是短暂的，故而不想再流转轮回。既然今世遇到了大乘佛法，我们一定要解脱、成就，即使以后再次来到人间，都是为了度化众生，是有使命、有目的地回来</a:t>
            </a:r>
            <a:r>
              <a:rPr lang="zh-CN" altLang="en-US" dirty="0"/>
              <a:t>！</a:t>
            </a:r>
          </a:p>
          <a:p>
            <a:pPr lvl="1"/>
            <a:r>
              <a:rPr lang="zh-CN" altLang="en-US" dirty="0"/>
              <a:t>第二个标准，是发誓一定要成佛。</a:t>
            </a:r>
          </a:p>
          <a:p>
            <a:pPr marL="0" lvl="0" indent="0">
              <a:buNone/>
            </a:pPr>
            <a:r>
              <a:rPr lang="zh-CN" altLang="en-US" dirty="0"/>
              <a:t>      重要教言：以前世的福报，我们遇到了大乘佛法，如果我们以后再回来的时候，全部都忘了，那就太可怕了。所以，我们一定要追求解脱！当修到一定程度时，就来去自如没问题了。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依止善知识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76605" y="1730375"/>
            <a:ext cx="10348595" cy="43053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en-US" altLang="zh-CN" dirty="0" smtClean="0"/>
              <a:t>1</a:t>
            </a:r>
            <a:r>
              <a:rPr kumimoji="1" lang="zh-CN" altLang="en-US" dirty="0" smtClean="0"/>
              <a:t>、准备走解脱道的时候，首要的条件就是依止善知识：</a:t>
            </a:r>
          </a:p>
          <a:p>
            <a:pPr marL="0" indent="0">
              <a:buNone/>
            </a:pPr>
            <a:r>
              <a:rPr kumimoji="1" lang="zh-CN" altLang="en-US" dirty="0" smtClean="0"/>
              <a:t>      有了善知识，我们就能在解脱道上顺顺利利地走下去！</a:t>
            </a:r>
          </a:p>
          <a:p>
            <a:pPr marL="0" indent="0">
              <a:buNone/>
            </a:pPr>
            <a:endParaRPr lang="zh-CN" altLang="en-US" dirty="0" smtClean="0"/>
          </a:p>
          <a:p>
            <a:pPr marL="0" indent="0">
              <a:buNone/>
            </a:pPr>
            <a:r>
              <a:rPr lang="en-US" altLang="zh-CN" dirty="0"/>
              <a:t>2</a:t>
            </a:r>
            <a:r>
              <a:rPr lang="zh-CN" altLang="en-US" dirty="0"/>
              <a:t>、依止善知识的三个步骤：（</a:t>
            </a:r>
            <a:r>
              <a:rPr lang="zh-CN" altLang="en-US" dirty="0">
                <a:sym typeface="+mn-ea"/>
              </a:rPr>
              <a:t>《大圆满前行引导文》中，将依止善知识的过程，分为三个阶段：</a:t>
            </a:r>
            <a:r>
              <a:rPr lang="zh-CN" altLang="en-US" dirty="0"/>
              <a:t>）</a:t>
            </a:r>
          </a:p>
          <a:p>
            <a:pPr lvl="1"/>
            <a:r>
              <a:rPr lang="zh-CN" altLang="en-US" sz="1800" dirty="0"/>
              <a:t>第一个步骤，是观察上师。</a:t>
            </a:r>
          </a:p>
          <a:p>
            <a:pPr lvl="1"/>
            <a:r>
              <a:rPr lang="zh-CN" altLang="en-US" sz="1800" dirty="0"/>
              <a:t>第二个步骤，是在找到标准的善知识以后，以什么样的方式去依止，什么叫做依止善知识。</a:t>
            </a:r>
          </a:p>
          <a:p>
            <a:pPr lvl="1"/>
            <a:r>
              <a:rPr lang="zh-CN" altLang="en-US" sz="1800" dirty="0"/>
              <a:t>第三个步骤，是依止正行。修学上师的意——出离心、慈悲心与空性慧，随学上师的行——弘扬佛法、闻思修行。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09549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依止善知识</a:t>
            </a:r>
            <a:r>
              <a:rPr kumimoji="1" altLang="zh-CN" sz="3200" b="1">
                <a:latin typeface="Heiti SC Light"/>
                <a:ea typeface="Heiti SC Light"/>
                <a:cs typeface="Heiti SC Light"/>
                <a:sym typeface="+mn-ea"/>
              </a:rPr>
              <a:t>--</a:t>
            </a:r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第一步：观察上师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8505" y="1265555"/>
            <a:ext cx="10774045" cy="4770120"/>
          </a:xfrm>
        </p:spPr>
        <p:txBody>
          <a:bodyPr>
            <a:normAutofit fontScale="90000" lnSpcReduction="10000"/>
          </a:bodyPr>
          <a:lstStyle/>
          <a:p>
            <a:pPr marL="0" indent="0">
              <a:buNone/>
            </a:pPr>
            <a:r>
              <a:rPr lang="zh-CN" altLang="en-US" sz="2000" dirty="0"/>
              <a:t>警惕：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与善知识相反的，是恶知识，他们会以各种形象出现，</a:t>
            </a:r>
            <a:r>
              <a:rPr lang="en-US" altLang="zh-CN" sz="2000" dirty="0"/>
              <a:t>“</a:t>
            </a:r>
            <a:r>
              <a:rPr lang="zh-CN" altLang="en-US" sz="2000" dirty="0"/>
              <a:t>上师</a:t>
            </a:r>
            <a:r>
              <a:rPr lang="en-US" altLang="zh-CN" sz="2000" dirty="0"/>
              <a:t>”</a:t>
            </a:r>
            <a:r>
              <a:rPr lang="zh-CN" altLang="en-US" sz="2000" dirty="0"/>
              <a:t>、</a:t>
            </a:r>
            <a:r>
              <a:rPr lang="en-US" altLang="zh-CN" sz="2000" dirty="0"/>
              <a:t>“</a:t>
            </a:r>
            <a:r>
              <a:rPr lang="zh-CN" altLang="en-US" sz="2000" dirty="0"/>
              <a:t>朋友</a:t>
            </a:r>
            <a:r>
              <a:rPr lang="en-US" altLang="zh-CN" sz="2000" dirty="0"/>
              <a:t>”</a:t>
            </a:r>
            <a:r>
              <a:rPr lang="zh-CN" altLang="en-US" sz="2000" dirty="0"/>
              <a:t>、</a:t>
            </a:r>
            <a:r>
              <a:rPr lang="en-US" altLang="zh-CN" sz="2000" dirty="0"/>
              <a:t>“</a:t>
            </a:r>
            <a:r>
              <a:rPr lang="zh-CN" altLang="en-US" sz="2000" dirty="0"/>
              <a:t>亲友</a:t>
            </a:r>
            <a:r>
              <a:rPr lang="en-US" altLang="zh-CN" sz="2000" dirty="0"/>
              <a:t>”</a:t>
            </a:r>
            <a:r>
              <a:rPr lang="zh-CN" altLang="en-US" sz="2000" dirty="0"/>
              <a:t>等等，让我们去造恶业，或以佛法的名义去做一些追逐世俗名利、杀盗淫妄等伎俩。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有些人表面看起来很伟大，看似有一些神通，能够算命、打卦等等，帮我们解决一些生活上的问题和难题，但最后却让我们不但在修行上没有收获，反而违背了解脱正法。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>
                <a:sym typeface="+mn-ea"/>
              </a:rPr>
              <a:t>前世依止有邪见的人，今世会容易遇到恶知识。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>
                <a:sym typeface="+mn-ea"/>
              </a:rPr>
              <a:t>如今有很多形象上的善知识，加之我们都是初学者，没有能力去分辨，再被洗脑之后，反而会认为不如法的是如法，听不进别人的劝告，反而越滑越远，那就太可惜了。</a:t>
            </a:r>
          </a:p>
          <a:p>
            <a:pPr marL="0" indent="0">
              <a:buFont typeface="+mj-ea"/>
              <a:buNone/>
            </a:pPr>
            <a:endParaRPr lang="zh-CN" altLang="en-US" sz="2000" dirty="0">
              <a:sym typeface="+mn-ea"/>
            </a:endParaRPr>
          </a:p>
          <a:p>
            <a:pPr marL="0" indent="0">
              <a:buFont typeface="+mj-ea"/>
              <a:buNone/>
            </a:pPr>
            <a:r>
              <a:rPr lang="zh-CN" altLang="en-US" sz="2000" dirty="0"/>
              <a:t>重要教言：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000" dirty="0"/>
              <a:t>寻找善知识，是修行非常重要的条件，能不能找到标准的善知识，取决于我们的</a:t>
            </a:r>
            <a:r>
              <a:rPr lang="zh-CN" altLang="en-US" sz="2000" b="1" dirty="0"/>
              <a:t>福报  </a:t>
            </a:r>
            <a:r>
              <a:rPr lang="zh-CN" altLang="en-US" sz="2000" dirty="0"/>
              <a:t>（脑补画面：哈哈哈哈哈哈哈，让笑声再飘荡一会儿，喇嘛钦！！）</a:t>
            </a:r>
            <a:endParaRPr lang="zh-CN" alt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000" dirty="0"/>
              <a:t>想修解脱道，想按照次第一步步修，善知识就特别重要。尤其是遇到高级的修法，如果没有上师的引导和加持，内在的证悟是不可能获得的。书本、文字语言不起任何作用，全靠上师加持。如果没有善知识，根本无法修行，所以我们务必要观察。</a:t>
            </a:r>
          </a:p>
          <a:p>
            <a:pPr>
              <a:buFont typeface="Arial" panose="020B0604020202020204" pitchFamily="34" charset="0"/>
              <a:buChar char="•"/>
            </a:pPr>
            <a:endParaRPr lang="zh-CN" altLang="en-US" sz="2000" dirty="0"/>
          </a:p>
          <a:p>
            <a:pPr marL="0" indent="0">
              <a:buNone/>
            </a:pPr>
            <a:endParaRPr lang="zh-CN" alt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1860" y="37081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依止善知识</a:t>
            </a:r>
            <a:r>
              <a:rPr kumimoji="1" altLang="zh-CN" sz="3200" b="1" dirty="0">
                <a:latin typeface="Heiti SC Light"/>
                <a:ea typeface="Heiti SC Light"/>
                <a:cs typeface="Heiti SC Light"/>
              </a:rPr>
              <a:t>--</a:t>
            </a:r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第一步：观察上师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8505" y="1265555"/>
            <a:ext cx="10774045" cy="4770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000" dirty="0"/>
              <a:t>观察的方法：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佛教讲依法不依人，要依止对方，首先要看对方是否有教法——懂不懂佛理；和证法——是否有戒定慧。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依止上师的原则，是依法不依人。法，就是懂不懂三藏十二部经典与密乘续部的教义。有没有菩萨戒、密乘戒，有没有禅定，有没有智慧。如果都具备，就可以依止为上师。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小乘、大乘和密乘，各有自己上师的标准，大家可以参考《大圆满前行引导文》中的相关内容。其中讲了十二个条件。其中每个条件，都有高标准和低标准。</a:t>
            </a:r>
          </a:p>
          <a:p>
            <a:pPr lvl="1">
              <a:buFont typeface="Arial" panose="020B0604020202020204" pitchFamily="34" charset="0"/>
              <a:buChar char="•"/>
            </a:pPr>
            <a:endParaRPr lang="zh-CN" altLang="en-US" sz="1775" dirty="0"/>
          </a:p>
          <a:p>
            <a:pPr marL="457200" indent="-457200">
              <a:buFont typeface="+mj-ea"/>
              <a:buAutoNum type="circleNumDbPlain"/>
            </a:pPr>
            <a:endParaRPr lang="zh-CN" altLang="en-US" sz="2000" dirty="0"/>
          </a:p>
          <a:p>
            <a:pPr marL="457200" indent="-457200">
              <a:buFont typeface="+mj-ea"/>
              <a:buAutoNum type="circleNumDbPlain"/>
            </a:pPr>
            <a:endParaRPr lang="zh-CN" alt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09549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依止善知识</a:t>
            </a:r>
            <a:r>
              <a:rPr kumimoji="1" altLang="zh-CN" sz="3200" b="1">
                <a:latin typeface="Heiti SC Light"/>
                <a:ea typeface="Heiti SC Light"/>
                <a:cs typeface="Heiti SC Light"/>
                <a:sym typeface="+mn-ea"/>
              </a:rPr>
              <a:t>--</a:t>
            </a:r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第一步：观察上师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8505" y="1265555"/>
            <a:ext cx="10774045" cy="51384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400" dirty="0"/>
              <a:t>《大圆满前行引导文》中上师的标准（中等偏上的密法上师的标准）：</a:t>
            </a:r>
            <a:endParaRPr lang="zh-CN" altLang="en-US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1800" dirty="0"/>
              <a:t>一、成熟相续：获得不间断成熟的灌顶。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1800" dirty="0"/>
              <a:t>二、持守净戒：没有违犯灌顶时的誓言和戒律。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1800" dirty="0"/>
              <a:t>三、调柔寂静：烦恼及分别念微弱。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1800" dirty="0"/>
              <a:t>四、精通显密：精通金刚乘基道果一切续部的教义。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1800" dirty="0"/>
              <a:t>五、念修圆满：面见本尊，念修之相已经圆满。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1800" dirty="0"/>
              <a:t>六、解脱相续：已经现量证悟实相。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1800" dirty="0"/>
              <a:t>七、一心利他：大悲心遍满。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1800" dirty="0"/>
              <a:t>八、极少琐事：已经断除对现世世间的贪执，不像普通人那样去追逐现世的名利。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1800" dirty="0"/>
              <a:t>九、精进修持：为出轮回，为来世精进修持正法。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1800" dirty="0"/>
              <a:t>十、厌离世俗：现见轮回痛苦，具强烈出离心，并以此劝戒他人修持。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1800" dirty="0"/>
              <a:t>十一、摄受弟子：以各种善巧方便调伏弟子。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1800" dirty="0"/>
              <a:t>十二、具加持力：依照上师言教行持，具清净传承加持力。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09549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依止善知识</a:t>
            </a:r>
            <a:r>
              <a:rPr kumimoji="1" altLang="zh-CN" sz="3200" b="1">
                <a:latin typeface="Heiti SC Light"/>
                <a:ea typeface="Heiti SC Light"/>
                <a:cs typeface="Heiti SC Light"/>
                <a:sym typeface="+mn-ea"/>
              </a:rPr>
              <a:t>--</a:t>
            </a:r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第一步：观察上师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8505" y="1265555"/>
            <a:ext cx="10774045" cy="51384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zh-CN" alt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000" dirty="0"/>
              <a:t>简而言之，作为上师，应该有真实的出离心，无伪的菩提心与证悟的见解。</a:t>
            </a:r>
          </a:p>
          <a:p>
            <a:pPr>
              <a:buFont typeface="Arial" panose="020B0604020202020204" pitchFamily="34" charset="0"/>
              <a:buChar char="•"/>
            </a:pPr>
            <a:endParaRPr lang="zh-CN" alt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000" dirty="0"/>
              <a:t>最低的标准，作为一个大乘善知识：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2000" dirty="0"/>
              <a:t>首先，必须要有真实无伪的世俗菩提心。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2000" dirty="0"/>
              <a:t>第二，必须是开悟明心见性的人，如果自己都没有开悟，就不可能让别人开悟。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2000" dirty="0"/>
              <a:t>第三，是有善巧方便，能够让别人也具有出离心、菩提心等等。</a:t>
            </a:r>
          </a:p>
          <a:p>
            <a:pPr lvl="1">
              <a:buFont typeface="Arial" panose="020B0604020202020204" pitchFamily="34" charset="0"/>
              <a:buChar char="•"/>
            </a:pPr>
            <a:endParaRPr lang="zh-CN" altLang="en-US" sz="20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zh-CN" altLang="en-US" sz="2000" dirty="0"/>
              <a:t>在观察之前，一定要阅读《大圆满前行引导文》和《大圆满心性休息》，其中讲了很多依止上师的注意事项。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09549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依止善知识</a:t>
            </a:r>
            <a:r>
              <a:rPr kumimoji="1" altLang="zh-CN" sz="3200" b="1">
                <a:latin typeface="Heiti SC Light"/>
                <a:ea typeface="Heiti SC Light"/>
                <a:cs typeface="Heiti SC Light"/>
                <a:sym typeface="+mn-ea"/>
              </a:rPr>
              <a:t>--</a:t>
            </a:r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第二步：如何依止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8505" y="1265555"/>
            <a:ext cx="10774045" cy="51384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zh-CN" alt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000" dirty="0"/>
              <a:t>学习《华严经·入法界品》第三十九之十八中，讲到一些依止善知识的内容：（以下部分摘录）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>
                <a:sym typeface="+mn-ea"/>
              </a:rPr>
              <a:t>如何依止善知识：</a:t>
            </a:r>
            <a:endParaRPr lang="zh-CN" altLang="en-US" sz="2000" dirty="0"/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善男子，汝求善知识，不应疲倦：我们依止善知识的时候，不要觉得辛苦、疲倦，就像密勒日巴依止马尔巴上师的时候那样，再累再苦都要依止。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见善知识，勿生厌足：见善知识的时候，不要认为麻烦、辛苦就不见了；也不要因为见过一次就足够了，不再去见、不再去听、也不再问问题。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请问善知识，勿惮劳苦：向善知识请教求法的时候，不要怕辛苦。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亲近善知识，勿怀退转：跟着善知识学习闻思的时候，善知识要求我们闻思修行，布置了一些功课时，我们不要因为做不到而退转。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供养善知识，不应休息：以自己的能力帮善知识做一些事情的时候，如提供一些弘法利生的帮助，发心做义工等等，也是供养善知识时，不要间断。这里的休息不是说一点都不休息。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受善知识教，不应倒错：我们听善知识的教言时，不应该错误理解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09549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依止善知识</a:t>
            </a:r>
            <a:r>
              <a:rPr kumimoji="1" altLang="zh-CN" sz="3200" b="1">
                <a:latin typeface="Heiti SC Light"/>
                <a:ea typeface="Heiti SC Light"/>
                <a:cs typeface="Heiti SC Light"/>
                <a:sym typeface="+mn-ea"/>
              </a:rPr>
              <a:t>--</a:t>
            </a:r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第二步：如何依止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8505" y="1265555"/>
            <a:ext cx="10774045" cy="51384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zh-CN" alt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000" dirty="0"/>
              <a:t>学习《华严经·入法界品》第三十九之十八中，讲到一些依止善知识的内容：（以下部分摘录）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/>
              <a:t>如何依止善知识：</a:t>
            </a:r>
          </a:p>
          <a:p>
            <a:pPr marL="457200" indent="-457200">
              <a:buFont typeface="+mj-ea"/>
              <a:buAutoNum type="circleNumDbPlain" startAt="6"/>
            </a:pPr>
            <a:r>
              <a:rPr lang="zh-CN" altLang="en-US" sz="2000" dirty="0"/>
              <a:t>学善知识行，不应疑惑：学习善知识的行为时，不应该心生疑惑</a:t>
            </a:r>
          </a:p>
          <a:p>
            <a:pPr marL="457200" indent="-457200">
              <a:buFont typeface="+mj-ea"/>
              <a:buAutoNum type="circleNumDbPlain" startAt="6"/>
            </a:pPr>
            <a:r>
              <a:rPr lang="zh-CN" altLang="en-US" sz="2000" dirty="0"/>
              <a:t>闻善知识演说出离门，不应犹豫：出离门是指，能从轮回中出离的方法。比如四加行、五加行、出离心、菩提心、证悟空性的智慧，都叫出离门。善知识讲解脱的方法时，不能犹豫。</a:t>
            </a:r>
          </a:p>
          <a:p>
            <a:pPr marL="457200" indent="-457200">
              <a:buFont typeface="+mj-ea"/>
              <a:buAutoNum type="circleNumDbPlain" startAt="6"/>
            </a:pPr>
            <a:r>
              <a:rPr lang="zh-CN" altLang="en-US" sz="2000" dirty="0"/>
              <a:t>见善知识随烦恼行，勿生嫌怪：真正的善知识在度化众生的时候，会和我们通常的标准有所不同，不要有感到奇怪的想法</a:t>
            </a:r>
          </a:p>
          <a:p>
            <a:pPr marL="457200" indent="-457200">
              <a:buFont typeface="+mj-ea"/>
              <a:buAutoNum type="circleNumDbPlain" startAt="6"/>
            </a:pPr>
            <a:r>
              <a:rPr lang="zh-CN" altLang="en-US" sz="2000" dirty="0"/>
              <a:t>于善知识所生深信尊敬心，不应变改。</a:t>
            </a:r>
          </a:p>
          <a:p>
            <a:pPr marL="457200" indent="-457200">
              <a:buFont typeface="+mj-ea"/>
              <a:buAutoNum type="circleNumDbPlain" startAt="6"/>
            </a:pPr>
            <a:r>
              <a:rPr lang="zh-CN" altLang="en-US" sz="2000" dirty="0"/>
              <a:t>对善知识生起恭敬心以后，不应改变。</a:t>
            </a:r>
          </a:p>
          <a:p>
            <a:pPr marL="0" indent="0">
              <a:buFont typeface="+mj-ea"/>
              <a:buNone/>
            </a:pPr>
            <a:r>
              <a:rPr lang="en-US" altLang="zh-CN" sz="2000" dirty="0"/>
              <a:t>......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09549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依止善知识</a:t>
            </a:r>
            <a:r>
              <a:rPr kumimoji="1" altLang="zh-CN" sz="3200" b="1">
                <a:latin typeface="Heiti SC Light"/>
                <a:ea typeface="Heiti SC Light"/>
                <a:cs typeface="Heiti SC Light"/>
                <a:sym typeface="+mn-ea"/>
              </a:rPr>
              <a:t>--</a:t>
            </a:r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第二步：如何依止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8505" y="1265555"/>
            <a:ext cx="10774045" cy="5138420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zh-CN" altLang="en-US" sz="2000" dirty="0"/>
              <a:t>学习《华严经·入法界品》第三十九之十八中，讲到一些依止善知识的内容：（以下部分摘录）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zh-CN" altLang="en-US" sz="2000" dirty="0">
                <a:sym typeface="+mn-ea"/>
              </a:rPr>
              <a:t>依止善知识为何如此重要：</a:t>
            </a:r>
            <a:endParaRPr lang="zh-CN" altLang="en-US" sz="2000" dirty="0"/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何以故？善男子，菩萨因善知识，听闻一切菩萨诸行：作为一个菩萨，能够听到大乘佛教所有的教义，都是因为善知识。如果没有善知识，我们无法听到大乘佛法，也无法听闻到一切菩萨的行为。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成就一切菩萨功德：因为善知识，成就一切菩萨的功德。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出生一切菩萨大愿：我们发愿也好，发菩提心，还有《普贤行愿品》中讲到的大乘佛教各种各样的愿，都是因为善知识。没有善知识，我们不会知道如何发愿。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引发一切菩萨善根：我们学了三殊胜，又因为有三殊胜，所有的善偶成为菩萨的善根。如果没有善知识，我们怎么知道要如此发心、如此回向呢？正因为有了善知识，我们才知道应该行怎样的善根。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积集一切菩萨助道：我们积累资粮的时候，也就是因为有了善知识，才懂得积累福资粮。</a:t>
            </a:r>
          </a:p>
          <a:p>
            <a:pPr marL="0" indent="0">
              <a:buFont typeface="+mj-ea"/>
              <a:buNone/>
            </a:pPr>
            <a:r>
              <a:rPr lang="en-US" altLang="zh-CN" sz="2000" dirty="0"/>
              <a:t>......</a:t>
            </a:r>
          </a:p>
          <a:p>
            <a:pPr marL="0" indent="0">
              <a:buFont typeface="+mj-ea"/>
              <a:buNone/>
            </a:pPr>
            <a:r>
              <a:rPr lang="en-US" altLang="zh-CN" sz="2000" dirty="0"/>
              <a:t>总而言之，我们闻思修、戒定慧的所有功德，都是因为善知识。有了善知识，我们才懂得持戒、禅定、修智慧，因为有了善知识，我们才懂得闻、思、修，正因为善知识如此重要，所以我们依止善知识不应感到疲倦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09549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依止善知识</a:t>
            </a:r>
            <a:r>
              <a:rPr kumimoji="1" altLang="zh-CN" sz="3200" b="1">
                <a:latin typeface="Heiti SC Light"/>
                <a:ea typeface="Heiti SC Light"/>
                <a:cs typeface="Heiti SC Light"/>
                <a:sym typeface="+mn-ea"/>
              </a:rPr>
              <a:t>--</a:t>
            </a:r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第二步：如何依止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8505" y="1265555"/>
            <a:ext cx="10774045" cy="5138420"/>
          </a:xfrm>
        </p:spPr>
        <p:txBody>
          <a:bodyPr>
            <a:normAutofit lnSpcReduction="20000"/>
          </a:bodyPr>
          <a:lstStyle/>
          <a:p>
            <a:pPr marL="0" indent="0">
              <a:buNone/>
            </a:pPr>
            <a:r>
              <a:rPr lang="zh-CN" altLang="en-US" sz="2000" dirty="0"/>
              <a:t>学习《华严经·入法界品》第三十九之十八中，讲到一些依止善知识的内容：（以下部分摘录）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zh-CN" altLang="en-US" sz="2000" dirty="0">
                <a:sym typeface="+mn-ea"/>
              </a:rPr>
              <a:t>善知识的功德：</a:t>
            </a:r>
            <a:endParaRPr lang="zh-CN" altLang="en-US" sz="2000" dirty="0"/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善男子，菩萨由善知识任持，不堕恶趣：如果有善知识摄受，我们不会堕入恶趣。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由善知识摄受，不退大乘：如果有善知识摄受我们，我们不会从大乘佛法退转。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由善知识护念，不毁犯菩萨戒：护念的意思是，善知识常常保护、垂念我们，这样我们才不会毁掉菩萨戒。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由善知识守护，不随逐恶知识：恶知识，是让我们离开闻思修、戒定慧、菩提心等善行的人。不管是亲人还是朋友，都叫恶知识。如果没有善知识的守护，我们有可能跟着恶知识走。这是善知识如此重要的原因。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善男子，善知识者，如慈母，出生佛种故：我们之所以出生在人间，是因为慈悲的母亲，因为有了善知识，我们才能出生为佛种。虽然母亲让我们成人，但是却没有让我们成为佛种。善知识让我们发慈悲心、菩提心，我们才能再出生于佛种，所以，善知识像慈母一般。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altLang="zh-CN" sz="2000" dirty="0"/>
              <a:t>如慈父，广大利益故</a:t>
            </a:r>
            <a:r>
              <a:rPr lang="zh-CN" altLang="en-US" sz="2000" dirty="0"/>
              <a:t>：在修行的道路上，善知识对我们有很大帮助，像慈悲的父亲一样。</a:t>
            </a: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如乳母，守护不令作恶故：善知识像乳母一般守护我们，不让我们作杀、盗、淫、妄等恶业</a:t>
            </a:r>
          </a:p>
          <a:p>
            <a:pPr marL="0" indent="0">
              <a:buFont typeface="+mj-ea"/>
              <a:buNone/>
            </a:pPr>
            <a:r>
              <a:rPr lang="en-US" altLang="zh-CN" sz="2000" dirty="0"/>
              <a:t>.......</a:t>
            </a:r>
            <a:r>
              <a:rPr lang="zh-CN" altLang="en-US" sz="2000" dirty="0"/>
              <a:t>后面的内容很类似，请自学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277374"/>
            <a:ext cx="9068586" cy="2039984"/>
          </a:xfrm>
        </p:spPr>
        <p:txBody>
          <a:bodyPr/>
          <a:lstStyle/>
          <a:p>
            <a:r>
              <a:rPr lang="zh-CN" altLang="en-US" sz="6000" b="1" dirty="0" smtClean="0">
                <a:latin typeface="Heiti SC Light"/>
                <a:ea typeface="Heiti SC Light"/>
                <a:cs typeface="Heiti SC Light"/>
              </a:rPr>
              <a:t>依止上师</a:t>
            </a:r>
            <a:r>
              <a:rPr lang="en-CA" altLang="zh-CN" sz="6600" b="1" dirty="0">
                <a:latin typeface="Heiti SC Light"/>
                <a:ea typeface="Heiti SC Light"/>
                <a:cs typeface="Heiti SC Light"/>
              </a:rPr>
              <a:t/>
            </a:r>
            <a:br>
              <a:rPr lang="en-CA" altLang="zh-CN" sz="6600" b="1" dirty="0">
                <a:latin typeface="Heiti SC Light"/>
                <a:ea typeface="Heiti SC Light"/>
                <a:cs typeface="Heiti SC Light"/>
              </a:rPr>
            </a:br>
            <a:r>
              <a:rPr lang="en-CA" altLang="zh-CN" sz="6600" b="1" dirty="0" smtClean="0">
                <a:latin typeface="Heiti SC Light"/>
                <a:ea typeface="Heiti SC Light"/>
                <a:cs typeface="Heiti SC Light"/>
              </a:rPr>
              <a:t/>
            </a:r>
            <a:br>
              <a:rPr lang="en-CA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800" b="1" dirty="0" smtClean="0">
                <a:latin typeface="Heiti SC Light"/>
                <a:ea typeface="Heiti SC Light"/>
                <a:cs typeface="Heiti SC Light"/>
              </a:rPr>
              <a:t>慧灯禅修课视频</a:t>
            </a:r>
            <a:r>
              <a:rPr altLang="zh-CN" sz="2800" b="1" dirty="0" smtClean="0">
                <a:latin typeface="Heiti SC Light"/>
                <a:ea typeface="Heiti SC Light"/>
                <a:cs typeface="Heiti SC Light"/>
              </a:rPr>
              <a:t>20</a:t>
            </a:r>
            <a:endParaRPr altLang="zh-CN" sz="28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/>
              <a:t>2018-</a:t>
            </a:r>
            <a:r>
              <a:rPr lang="en-US" altLang="zh-CN" sz="2200" dirty="0"/>
              <a:t>11</a:t>
            </a:r>
            <a:r>
              <a:rPr lang="en-US" altLang="en-US" sz="2200" dirty="0"/>
              <a:t>-</a:t>
            </a:r>
            <a:r>
              <a:rPr lang="en-US" altLang="en-US" sz="2200" dirty="0" smtClean="0"/>
              <a:t>16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09549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依止善知识</a:t>
            </a:r>
            <a:r>
              <a:rPr kumimoji="1" altLang="zh-CN" sz="3200" b="1">
                <a:latin typeface="Heiti SC Light"/>
                <a:ea typeface="Heiti SC Light"/>
                <a:cs typeface="Heiti SC Light"/>
                <a:sym typeface="+mn-ea"/>
              </a:rPr>
              <a:t>--</a:t>
            </a:r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第二步：如何依止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8505" y="1265555"/>
            <a:ext cx="10774045" cy="51384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2000" dirty="0"/>
              <a:t>学习《华严经·入法界品》第三十九之十八中，讲到一些依止善知识的内容：（以下部分摘录）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zh-CN" altLang="en-US" sz="2000" dirty="0">
                <a:sym typeface="+mn-ea"/>
              </a:rPr>
              <a:t>依止过程中，具体应该怎样做：</a:t>
            </a:r>
            <a:endParaRPr lang="zh-CN" altLang="en-US" sz="2000" dirty="0"/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复次，善男子，汝承事一切善知识，应发如大地心，荷负重任无疲倦故：依止善知识的时候应该发大地一样的心 。人类、动物、植物、建筑物……所有的这些，都依靠大地存在，大地承载这么多重量没有丝毫怨言。同样，我们依止善知识时，要承侍善知识的一切善事情，像当年米勒日巴大师依止马尔巴上师时那样，承受再大的压力、再多的事情都要不疲倦做地去做。</a:t>
            </a:r>
          </a:p>
          <a:p>
            <a:pPr marL="457200" indent="-457200">
              <a:buFont typeface="+mj-ea"/>
              <a:buAutoNum type="circleNumDbPlain"/>
            </a:pPr>
            <a:endParaRPr lang="zh-CN" altLang="en-US" sz="2000" dirty="0"/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 dirty="0"/>
              <a:t>复次，善男子，汝应于自身生病苦想，于善知识生医王想，于所说法生良药想，于所修行生除病想：如果有善知识摄受我们，我们不会从大乘佛法退转：你要把自己当作病人，把善知识当作高明的医生，善知识给我们讲的法当做良药。听了善知识的法后，把修行当做治病。</a:t>
            </a:r>
          </a:p>
          <a:p>
            <a:pPr marL="0" indent="0">
              <a:buFont typeface="+mj-ea"/>
              <a:buNone/>
            </a:pPr>
            <a:endParaRPr lang="zh-CN" altLang="en-US" sz="2000" dirty="0"/>
          </a:p>
          <a:p>
            <a:pPr marL="0" indent="0">
              <a:buFont typeface="+mj-ea"/>
              <a:buNone/>
            </a:pPr>
            <a:r>
              <a:rPr lang="en-US" altLang="zh-CN" sz="2000" dirty="0"/>
              <a:t>......</a:t>
            </a:r>
            <a:endParaRPr lang="zh-CN" altLang="en-US" sz="2000" dirty="0"/>
          </a:p>
          <a:p>
            <a:pPr marL="0" indent="0">
              <a:buFont typeface="+mj-ea"/>
              <a:buNone/>
            </a:pPr>
            <a:endParaRPr lang="zh-CN" altLang="en-US" sz="2000" dirty="0"/>
          </a:p>
          <a:p>
            <a:pPr marL="0" indent="0">
              <a:buFont typeface="+mj-ea"/>
              <a:buNone/>
            </a:pPr>
            <a:endParaRPr lang="zh-CN" altLang="en-US" sz="2000" dirty="0"/>
          </a:p>
          <a:p>
            <a:pPr marL="457200" indent="-457200">
              <a:buFont typeface="+mj-ea"/>
              <a:buAutoNum type="circleNumDbPlain"/>
            </a:pPr>
            <a:endParaRPr lang="zh-CN" altLang="en-US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09549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依止善知识</a:t>
            </a:r>
            <a:r>
              <a:rPr kumimoji="1" altLang="zh-CN" sz="3200" b="1">
                <a:latin typeface="Heiti SC Light"/>
                <a:ea typeface="Heiti SC Light"/>
                <a:cs typeface="Heiti SC Light"/>
                <a:sym typeface="+mn-ea"/>
              </a:rPr>
              <a:t>--</a:t>
            </a:r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第二步：如何依止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8505" y="1265555"/>
            <a:ext cx="10774045" cy="5138420"/>
          </a:xfrm>
        </p:spPr>
        <p:txBody>
          <a:bodyPr>
            <a:normAutofit lnSpcReduction="10000"/>
          </a:bodyPr>
          <a:lstStyle/>
          <a:p>
            <a:pPr marL="0" indent="0">
              <a:buFont typeface="+mj-ea"/>
              <a:buNone/>
            </a:pPr>
            <a:r>
              <a:rPr lang="zh-CN" altLang="en-US" sz="2000" b="1" dirty="0"/>
              <a:t>重要教言</a:t>
            </a:r>
            <a:r>
              <a:rPr lang="zh-CN" altLang="en-US" sz="2000" dirty="0"/>
              <a:t>：</a:t>
            </a:r>
          </a:p>
          <a:p>
            <a:pPr marL="0" indent="0">
              <a:buFont typeface="+mj-ea"/>
              <a:buNone/>
            </a:pPr>
            <a:endParaRPr lang="zh-CN" altLang="en-US" sz="2000" dirty="0"/>
          </a:p>
          <a:p>
            <a:r>
              <a:rPr lang="zh-CN" altLang="en-US" sz="2000" dirty="0"/>
              <a:t>《华严经》的内容要好好学习。</a:t>
            </a:r>
            <a:r>
              <a:rPr lang="zh-CN" altLang="en-US" sz="2000" dirty="0">
                <a:sym typeface="+mn-ea"/>
              </a:rPr>
              <a:t>《华严经》的内容都是佛亲口说的。</a:t>
            </a:r>
            <a:r>
              <a:rPr lang="zh-CN" altLang="en-US" sz="2000" dirty="0"/>
              <a:t>这些讲的都是依止上师的方法，藏传佛教讲依止上师时，都引用了《华严经》中的内容。我们直接在这当中学习，应该就会明白。</a:t>
            </a:r>
          </a:p>
          <a:p>
            <a:endParaRPr lang="zh-CN" altLang="en-US" sz="2000" dirty="0"/>
          </a:p>
          <a:p>
            <a:r>
              <a:rPr lang="zh-CN" altLang="en-US" sz="2000" dirty="0"/>
              <a:t>我们知道如何发愿，都是因为听了善知识的教导，这一切都来自于善知识。没有善知识，我们的路无法走，证悟以后，没有善知识也可以自己修，但在此之前我们需要善知识。</a:t>
            </a:r>
          </a:p>
          <a:p>
            <a:endParaRPr lang="zh-CN" altLang="en-US" sz="2000" dirty="0"/>
          </a:p>
          <a:p>
            <a:r>
              <a:rPr lang="zh-CN" altLang="en-US" sz="2000" b="1" dirty="0"/>
              <a:t>依止上师最好的方法，就是上师让我们修的法自己要去修</a:t>
            </a:r>
            <a:r>
              <a:rPr lang="zh-CN" altLang="en-US" sz="2000" dirty="0"/>
              <a:t>。三种供养中，最上等的供养是法供养。如果我们依止了非常优秀的上师，不闻思修行，通过其他世俗的手段去依止，没有任何意义。</a:t>
            </a:r>
          </a:p>
          <a:p>
            <a:pPr marL="0" indent="0">
              <a:buFont typeface="+mj-ea"/>
              <a:buNone/>
            </a:pPr>
            <a:endParaRPr lang="zh-CN" altLang="en-US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09549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依止善知识</a:t>
            </a:r>
            <a:r>
              <a:rPr kumimoji="1" altLang="zh-CN" sz="3200" b="1">
                <a:latin typeface="Heiti SC Light"/>
                <a:ea typeface="Heiti SC Light"/>
                <a:cs typeface="Heiti SC Light"/>
                <a:sym typeface="+mn-ea"/>
              </a:rPr>
              <a:t>--</a:t>
            </a:r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第三步：修学善知识的意行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8505" y="1265555"/>
            <a:ext cx="10774045" cy="5138420"/>
          </a:xfrm>
        </p:spPr>
        <p:txBody>
          <a:bodyPr>
            <a:normAutofit fontScale="90000" lnSpcReduction="20000"/>
          </a:bodyPr>
          <a:lstStyle/>
          <a:p>
            <a:pPr marL="0" indent="0">
              <a:buFont typeface="+mj-ea"/>
              <a:buNone/>
            </a:pPr>
            <a:endParaRPr lang="zh-CN" altLang="en-US" sz="2000" dirty="0"/>
          </a:p>
          <a:p>
            <a:r>
              <a:rPr lang="zh-CN" altLang="en-US" sz="2000" dirty="0"/>
              <a:t>善知识有慈悲心，我们就要向善知识的慈悲心学习，得到与善知识一样慈悲心。</a:t>
            </a:r>
          </a:p>
          <a:p>
            <a:endParaRPr lang="zh-CN" altLang="en-US" sz="2000" dirty="0"/>
          </a:p>
          <a:p>
            <a:r>
              <a:rPr lang="zh-CN" altLang="en-US" sz="2000" dirty="0"/>
              <a:t>善知识如果证悟了智慧，我们也要向善知识的智慧学习。</a:t>
            </a:r>
          </a:p>
          <a:p>
            <a:endParaRPr lang="zh-CN" altLang="en-US" sz="2000" dirty="0"/>
          </a:p>
          <a:p>
            <a:r>
              <a:rPr lang="zh-CN" altLang="en-US" sz="2000" dirty="0"/>
              <a:t>在善知识身上要得到的不是世俗的东西，而是法，法就是“教”和“证”。教，就是闻思修；证就是戒定慧。我们依止上师的目的就是为了得到戒定慧，听闻佛法、思考佛法的教义，如果我们依止了某位善知识，既有闻思修，也得到了戒定慧，我们就达到了依止善知识的目的，圆满了自己的心愿。</a:t>
            </a:r>
          </a:p>
          <a:p>
            <a:endParaRPr lang="zh-CN" altLang="en-US" sz="2000" dirty="0"/>
          </a:p>
          <a:p>
            <a:r>
              <a:rPr lang="zh-CN" altLang="en-US" sz="2000" dirty="0"/>
              <a:t>要知道依止上师最终是要修学上师的意行——意，就是出离心、菩提心、证悟空性的智慧；行就是弘法利生、六波罗蜜多的行为。</a:t>
            </a:r>
          </a:p>
          <a:p>
            <a:endParaRPr lang="zh-CN" altLang="en-US" sz="2000" dirty="0"/>
          </a:p>
          <a:p>
            <a:r>
              <a:rPr lang="zh-CN" altLang="en-US" sz="2000" dirty="0"/>
              <a:t>最后证悟的时候，需要上师的加持，否则根本没有办法证悟，所以我们需要找到有加持的上师。如果上师没有加持，只是一位非常普通的人，而我们有非常虔诚的信心，也会有一些功德，这不是上师好，而是我们的信心带来的一些收获。但是上师没有加持，我们再虔诚也得不到很大的成就。所以我们必须找到有加持的上师。（脑补画面：哈哈哈哈哈，大笑五秒钟，转成微笑，幸福二十秒以后，满满的感恩之情中泪光闪动。。呜呜呜。。。感恩上师慈悲摄受！！喇嘛钦！喇嘛钦！喇嘛钦！！）</a:t>
            </a:r>
          </a:p>
          <a:p>
            <a:pPr marL="0" indent="0">
              <a:buFont typeface="+mj-ea"/>
              <a:buNone/>
            </a:pPr>
            <a:endParaRPr lang="zh-CN" altLang="en-US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09549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依止善知识小结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8505" y="1265555"/>
            <a:ext cx="10774045" cy="5138420"/>
          </a:xfrm>
        </p:spPr>
        <p:txBody>
          <a:bodyPr>
            <a:normAutofit/>
          </a:bodyPr>
          <a:lstStyle/>
          <a:p>
            <a:pPr marL="0" indent="0">
              <a:buFont typeface="+mj-ea"/>
              <a:buNone/>
            </a:pPr>
            <a:endParaRPr lang="zh-CN" altLang="en-US" sz="2000" dirty="0"/>
          </a:p>
          <a:p>
            <a:r>
              <a:rPr lang="zh-CN" altLang="en-US" sz="2000" dirty="0"/>
              <a:t>像过去的佛菩萨学习，向善知识学习，他们怎么做，我们也怎么做，这才是依止善知识的目的。</a:t>
            </a:r>
          </a:p>
          <a:p>
            <a:endParaRPr lang="zh-CN" altLang="en-US" sz="2000" dirty="0"/>
          </a:p>
          <a:p>
            <a:r>
              <a:rPr lang="zh-CN" altLang="en-US" sz="2000" dirty="0"/>
              <a:t>如果依止了一位上师，只是让你修庙，或者几十个人去朝山，或者做火供、荟供……自以为是学佛，但实际上却不一定是在学佛。</a:t>
            </a:r>
          </a:p>
          <a:p>
            <a:endParaRPr lang="zh-CN" altLang="en-US" sz="2000" dirty="0"/>
          </a:p>
          <a:p>
            <a:r>
              <a:rPr lang="zh-CN" altLang="en-US" sz="2000" dirty="0"/>
              <a:t>依止善知识是自学内容，不需要上座观修，上师建议的学习以下资料中相关内容：</a:t>
            </a:r>
          </a:p>
          <a:p>
            <a:pPr marL="617220" lvl="1" indent="-342900">
              <a:buFont typeface="+mj-ea"/>
              <a:buAutoNum type="circleNumDbPlain"/>
            </a:pPr>
            <a:r>
              <a:rPr lang="zh-CN" altLang="en-US" sz="1775" dirty="0"/>
              <a:t>《大圆满前行·普贤上师言教》</a:t>
            </a:r>
          </a:p>
          <a:p>
            <a:pPr marL="617220" lvl="1" indent="-342900">
              <a:buFont typeface="+mj-ea"/>
              <a:buAutoNum type="circleNumDbPlain"/>
            </a:pPr>
            <a:r>
              <a:rPr lang="zh-CN" altLang="en-US" sz="1775" dirty="0"/>
              <a:t>《慧灯之光》</a:t>
            </a:r>
          </a:p>
          <a:p>
            <a:pPr marL="617220" lvl="1" indent="-342900">
              <a:buFont typeface="+mj-ea"/>
              <a:buAutoNum type="circleNumDbPlain"/>
            </a:pPr>
            <a:r>
              <a:rPr lang="zh-CN" altLang="en-US" sz="1775" dirty="0"/>
              <a:t>《大圆满心性休息》</a:t>
            </a:r>
          </a:p>
          <a:p>
            <a:pPr marL="617220" lvl="1" indent="-342900">
              <a:buFont typeface="+mj-ea"/>
              <a:buAutoNum type="circleNumDbPlain"/>
            </a:pPr>
            <a:r>
              <a:rPr lang="zh-CN" altLang="en-US" sz="1775" dirty="0"/>
              <a:t>《华严经》（佛说的依止善知识这么重要，而不是某位高僧大德或者某位学着所说说的。所以我们要认真要的学一下《华严经》中讲的依止善知识的重要性）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zh-CN" altLang="en-US" b="1" dirty="0" smtClean="0">
                <a:latin typeface="Heiti SC Light"/>
                <a:ea typeface="Heiti SC Light"/>
                <a:cs typeface="Heiti SC Light"/>
              </a:rPr>
              <a:t>问题讨论（解脱利益修法交流）</a:t>
            </a:r>
            <a:endParaRPr kumimoji="1" lang="zh-CN" altLang="en-US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sz="2400" b="1" dirty="0" smtClean="0">
                <a:latin typeface="Heiti SC Light"/>
                <a:ea typeface="Heiti SC Light"/>
                <a:cs typeface="Heiti SC Light"/>
              </a:rPr>
              <a:t>1</a:t>
            </a:r>
            <a:r>
              <a:rPr kumimoji="1" lang="zh-CN" altLang="en-US" sz="2400" b="1" dirty="0" smtClean="0">
                <a:latin typeface="Heiti SC Light"/>
                <a:ea typeface="Heiti SC Light"/>
                <a:cs typeface="Heiti SC Light"/>
              </a:rPr>
              <a:t>、请分享一下此修法的观修思路？</a:t>
            </a:r>
            <a:endParaRPr kumimoji="1" lang="en-US" altLang="zh-CN" sz="2400" b="1" dirty="0" smtClean="0">
              <a:latin typeface="Heiti SC Light"/>
              <a:ea typeface="Heiti SC Light"/>
              <a:cs typeface="Heiti SC Light"/>
            </a:endParaRPr>
          </a:p>
          <a:p>
            <a:pPr marL="0" indent="0">
              <a:buNone/>
            </a:pPr>
            <a:endParaRPr kumimoji="1" lang="en-US" altLang="zh-CN" sz="2400" b="1" dirty="0" smtClean="0">
              <a:latin typeface="Heiti SC Light"/>
              <a:ea typeface="Heiti SC Light"/>
              <a:cs typeface="Heiti SC Light"/>
            </a:endParaRPr>
          </a:p>
          <a:p>
            <a:r>
              <a:rPr kumimoji="1" lang="zh-CN" altLang="zh-CN" sz="2400" b="1" dirty="0" smtClean="0">
                <a:latin typeface="Heiti SC Light"/>
                <a:ea typeface="Heiti SC Light"/>
                <a:cs typeface="Heiti SC Light"/>
              </a:rPr>
              <a:t>2</a:t>
            </a:r>
            <a:r>
              <a:rPr kumimoji="1" lang="zh-CN" altLang="en-US" sz="2400" b="1" dirty="0" smtClean="0">
                <a:latin typeface="Heiti SC Light"/>
                <a:ea typeface="Heiti SC Light"/>
                <a:cs typeface="Heiti SC Light"/>
              </a:rPr>
              <a:t>、当前解脱中的体会最深的是什么？或者说有什么体会？</a:t>
            </a:r>
            <a:endParaRPr kumimoji="1" lang="en-US" altLang="zh-CN" sz="2400" b="1" dirty="0" smtClean="0">
              <a:latin typeface="Heiti SC Light"/>
              <a:ea typeface="Heiti SC Light"/>
              <a:cs typeface="Heiti SC Light"/>
            </a:endParaRPr>
          </a:p>
          <a:p>
            <a:endParaRPr kumimoji="1" lang="en-US" altLang="zh-CN" sz="2400" b="1" dirty="0">
              <a:latin typeface="Heiti SC Light"/>
              <a:ea typeface="Heiti SC Light"/>
              <a:cs typeface="Heiti SC Light"/>
            </a:endParaRPr>
          </a:p>
          <a:p>
            <a:r>
              <a:rPr kumimoji="1" lang="zh-CN" altLang="zh-CN" sz="2400" b="1" dirty="0" smtClean="0">
                <a:latin typeface="Heiti SC Light"/>
                <a:ea typeface="Heiti SC Light"/>
                <a:cs typeface="Heiti SC Light"/>
              </a:rPr>
              <a:t>3</a:t>
            </a:r>
            <a:r>
              <a:rPr kumimoji="1" lang="zh-CN" altLang="en-US" sz="2400" b="1" dirty="0" smtClean="0">
                <a:latin typeface="Heiti SC Light"/>
                <a:ea typeface="Heiti SC Light"/>
                <a:cs typeface="Heiti SC Light"/>
              </a:rPr>
              <a:t>、谈谈您自己的出离心生起的过程？</a:t>
            </a:r>
            <a:endParaRPr kumimoji="1" lang="en-US" altLang="zh-CN" sz="2400" b="1" dirty="0" smtClean="0">
              <a:latin typeface="Heiti SC Light"/>
              <a:ea typeface="Heiti SC Light"/>
              <a:cs typeface="Heiti SC Light"/>
            </a:endParaRPr>
          </a:p>
          <a:p>
            <a:endParaRPr kumimoji="1" lang="en-US" altLang="zh-CN" sz="2400" b="1" dirty="0" smtClean="0">
              <a:latin typeface="Heiti SC Light"/>
              <a:ea typeface="Heiti SC Light"/>
              <a:cs typeface="Heiti SC Light"/>
            </a:endParaRPr>
          </a:p>
          <a:p>
            <a:r>
              <a:rPr kumimoji="1" lang="zh-CN" altLang="zh-CN" sz="2400" b="1" dirty="0">
                <a:latin typeface="Heiti SC Light"/>
                <a:ea typeface="Heiti SC Light"/>
                <a:cs typeface="Heiti SC Light"/>
              </a:rPr>
              <a:t>4</a:t>
            </a:r>
            <a:r>
              <a:rPr kumimoji="1" lang="zh-CN" altLang="en-US" sz="2400" b="1" dirty="0" smtClean="0">
                <a:latin typeface="Heiti SC Light"/>
                <a:ea typeface="Heiti SC Light"/>
                <a:cs typeface="Heiti SC Light"/>
              </a:rPr>
              <a:t>、反观自心，您是否有信心和愿力完成五加行以及禅修班的课程呢？（相约</a:t>
            </a:r>
            <a:r>
              <a:rPr kumimoji="1" lang="en-US" altLang="zh-CN" sz="2400" b="1" dirty="0" smtClean="0">
                <a:latin typeface="Heiti SC Light"/>
                <a:ea typeface="Heiti SC Light"/>
                <a:cs typeface="Heiti SC Light"/>
              </a:rPr>
              <a:t>2018-12-03 </a:t>
            </a:r>
            <a:r>
              <a:rPr kumimoji="1" lang="zh-CN" altLang="en-US" sz="2400" b="1" dirty="0" smtClean="0">
                <a:latin typeface="Heiti SC Light"/>
                <a:ea typeface="Heiti SC Light"/>
                <a:cs typeface="Heiti SC Light"/>
              </a:rPr>
              <a:t>道场共修一起发愿哦）</a:t>
            </a:r>
            <a:endParaRPr kumimoji="1" lang="en-US" altLang="zh-CN" sz="2400" b="1" dirty="0" smtClean="0">
              <a:latin typeface="Heiti SC Light"/>
              <a:ea typeface="Heiti SC Light"/>
              <a:cs typeface="Heiti SC Light"/>
            </a:endParaRPr>
          </a:p>
          <a:p>
            <a:endParaRPr kumimoji="1" lang="en-US" altLang="zh-CN" sz="2400" b="1" dirty="0" smtClean="0">
              <a:latin typeface="Heiti SC Light"/>
              <a:ea typeface="Heiti SC Light"/>
              <a:cs typeface="Heiti SC Light"/>
            </a:endParaRPr>
          </a:p>
          <a:p>
            <a:endParaRPr kumimoji="1" lang="en-US" altLang="zh-CN" dirty="0" smtClean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alphaModFix amt="85000"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  <a:t/>
            </a:r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  <a:t>解脱的利益回顾</a:t>
            </a:r>
            <a: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  <a:t/>
            </a:r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  <a:t/>
            </a:r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000" dirty="0" smtClean="0">
                <a:latin typeface="+mn-ea"/>
                <a:cs typeface="Heiti SC Light"/>
              </a:rPr>
              <a:t>慧灯禅修课视频</a:t>
            </a:r>
            <a:r>
              <a:rPr lang="en-US" altLang="zh-CN" sz="2000" dirty="0" smtClean="0">
                <a:latin typeface="+mn-ea"/>
                <a:cs typeface="Heiti SC Light"/>
              </a:rPr>
              <a:t>19</a:t>
            </a:r>
            <a:br>
              <a:rPr lang="en-US" altLang="zh-CN" sz="2000" dirty="0" smtClean="0">
                <a:latin typeface="+mn-ea"/>
                <a:cs typeface="Heiti SC Light"/>
              </a:rPr>
            </a:br>
            <a:r>
              <a:rPr lang="en-US" altLang="zh-CN" sz="2000" dirty="0" smtClean="0">
                <a:latin typeface="+mn-ea"/>
                <a:cs typeface="Heiti SC Light"/>
              </a:rPr>
              <a:t/>
            </a:r>
            <a:br>
              <a:rPr lang="en-US" altLang="zh-CN" sz="2000" dirty="0" smtClean="0">
                <a:latin typeface="+mn-ea"/>
                <a:cs typeface="Heiti SC Light"/>
              </a:rPr>
            </a:br>
            <a:endParaRPr lang="en-US" sz="2000" dirty="0">
              <a:latin typeface="+mn-ea"/>
              <a:cs typeface="Heiti SC Ligh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zh-CN" dirty="0">
                <a:latin typeface="+mn-ea"/>
                <a:cs typeface="Heiti SC Light"/>
              </a:rPr>
              <a:t>（</a:t>
            </a:r>
            <a:r>
              <a:rPr lang="zh-CN" altLang="en-US" dirty="0">
                <a:latin typeface="+mn-ea"/>
                <a:cs typeface="Heiti SC Light"/>
              </a:rPr>
              <a:t>根据视频整理</a:t>
            </a:r>
            <a:r>
              <a:rPr lang="en-US" altLang="zh-CN" dirty="0">
                <a:latin typeface="+mn-ea"/>
                <a:cs typeface="Heiti SC Light"/>
              </a:rPr>
              <a:t> </a:t>
            </a:r>
            <a:r>
              <a:rPr lang="zh-CN" altLang="en-US" dirty="0">
                <a:latin typeface="+mn-ea"/>
                <a:cs typeface="Heiti SC Light"/>
              </a:rPr>
              <a:t>如有疏漏错谬</a:t>
            </a:r>
            <a:r>
              <a:rPr lang="en-US" altLang="zh-CN" dirty="0">
                <a:latin typeface="+mn-ea"/>
                <a:cs typeface="Heiti SC Light"/>
              </a:rPr>
              <a:t> </a:t>
            </a:r>
            <a:r>
              <a:rPr lang="zh-CN" altLang="en-US" dirty="0">
                <a:latin typeface="+mn-ea"/>
                <a:cs typeface="Heiti SC Light"/>
              </a:rPr>
              <a:t>诚心忏悔）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76819"/>
          </a:xfrm>
        </p:spPr>
        <p:txBody>
          <a:bodyPr>
            <a:normAutofit/>
          </a:bodyPr>
          <a:lstStyle/>
          <a:p>
            <a:pPr algn="ctr"/>
            <a:r>
              <a:rPr lang="zh-CN" altLang="zh-CN" sz="3200" b="1" dirty="0">
                <a:latin typeface="Heiti SC Light"/>
                <a:ea typeface="Heiti SC Light"/>
                <a:cs typeface="Heiti SC Light"/>
              </a:rPr>
              <a:t>三种</a:t>
            </a:r>
            <a:r>
              <a:rPr lang="zh-CN" altLang="zh-CN" sz="3200" b="1" dirty="0" smtClean="0">
                <a:latin typeface="Heiti SC Light"/>
                <a:ea typeface="Heiti SC Light"/>
                <a:cs typeface="Heiti SC Light"/>
              </a:rPr>
              <a:t>解脱</a:t>
            </a:r>
            <a:r>
              <a:rPr lang="en-US" altLang="zh-CN" sz="3200" b="1" dirty="0" smtClean="0">
                <a:latin typeface="Heiti SC Light"/>
                <a:ea typeface="Heiti SC Light"/>
                <a:cs typeface="Heiti SC Light"/>
              </a:rPr>
              <a:t> </a:t>
            </a:r>
            <a:r>
              <a:rPr lang="zh-CN" altLang="zh-CN" sz="3200" b="1" dirty="0" smtClean="0">
                <a:latin typeface="Heiti SC Light"/>
                <a:ea typeface="Heiti SC Light"/>
                <a:cs typeface="Heiti SC Light"/>
              </a:rPr>
              <a:t>（</a:t>
            </a:r>
            <a:r>
              <a:rPr lang="zh-CN" altLang="en-US" sz="3200" b="1" dirty="0" smtClean="0">
                <a:latin typeface="Heiti SC Light"/>
                <a:ea typeface="Heiti SC Light"/>
                <a:cs typeface="Heiti SC Light"/>
              </a:rPr>
              <a:t>一）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1858063"/>
            <a:ext cx="10058400" cy="4176977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b="1" dirty="0" smtClean="0">
                <a:latin typeface="Heiti SC Light"/>
                <a:ea typeface="Heiti SC Light"/>
                <a:cs typeface="Heiti SC Light"/>
              </a:rPr>
              <a:t>当下的解脱</a:t>
            </a:r>
            <a:r>
              <a:rPr lang="en-US" altLang="zh-CN" sz="2800" b="1" dirty="0">
                <a:latin typeface="Heiti SC Light"/>
                <a:ea typeface="Heiti SC Light"/>
                <a:cs typeface="Heiti SC Light"/>
              </a:rPr>
              <a:t/>
            </a:r>
            <a:br>
              <a:rPr lang="en-US" altLang="zh-CN" sz="2800" b="1" dirty="0">
                <a:latin typeface="Heiti SC Light"/>
                <a:ea typeface="Heiti SC Light"/>
                <a:cs typeface="Heiti SC Light"/>
              </a:rPr>
            </a:br>
            <a:endParaRPr lang="en-US" altLang="zh-CN" b="1" u="sng" dirty="0" smtClean="0"/>
          </a:p>
          <a:p>
            <a:r>
              <a:rPr lang="zh-CN" altLang="zh-CN" dirty="0" smtClean="0"/>
              <a:t>修行过</a:t>
            </a:r>
            <a:r>
              <a:rPr lang="zh-CN" altLang="zh-CN" dirty="0"/>
              <a:t>程中我们每一个人虽然还没成佛，但是当下的解脱是我们可以亲身体会到的，是初学者的解脱</a:t>
            </a:r>
            <a:r>
              <a:rPr lang="en-US" altLang="zh-CN" dirty="0"/>
              <a:t> 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zh-CN" dirty="0"/>
              <a:t>当下的解脱是什么？真正要解脱的不是我们的肉体，也不是我们的语言，</a:t>
            </a:r>
            <a:r>
              <a:rPr lang="zh-CN" altLang="zh-CN" dirty="0" smtClean="0"/>
              <a:t>而是我们</a:t>
            </a:r>
            <a:r>
              <a:rPr lang="zh-CN" altLang="zh-CN" dirty="0"/>
              <a:t>的意识，我们的内心。我们的内心解脱了，那么我们的身体、语言也就解脱了</a:t>
            </a:r>
            <a:r>
              <a:rPr lang="en-US" altLang="zh-CN" dirty="0"/>
              <a:t> 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zh-CN" dirty="0"/>
              <a:t>我们的这个心（意识）现在为什么没有解脱呢？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r>
              <a:rPr lang="zh-CN" altLang="zh-CN" dirty="0"/>
              <a:t>因为两个东西把它控制住了，它没有办法释放出它的潜能，没办法解脱。这两个东西是什么</a:t>
            </a:r>
            <a:r>
              <a:rPr lang="zh-CN" altLang="zh-CN" dirty="0" smtClean="0"/>
              <a:t>？</a:t>
            </a:r>
            <a:endParaRPr lang="en-US" altLang="zh-CN" dirty="0" smtClean="0"/>
          </a:p>
          <a:p>
            <a:pPr lvl="1"/>
            <a:r>
              <a:rPr lang="zh-CN" altLang="zh-CN" dirty="0" smtClean="0"/>
              <a:t>第一</a:t>
            </a:r>
            <a:r>
              <a:rPr lang="zh-CN" altLang="zh-CN" dirty="0"/>
              <a:t>：无知愚昧，用佛教的话来讲就是无明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lvl="1"/>
            <a:r>
              <a:rPr lang="zh-CN" altLang="zh-CN" dirty="0"/>
              <a:t>第二：自私。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r>
              <a:rPr lang="zh-CN" altLang="zh-CN" dirty="0"/>
              <a:t>当下要解脱的话</a:t>
            </a:r>
            <a:r>
              <a:rPr lang="zh-CN" altLang="zh-CN" dirty="0" smtClean="0"/>
              <a:t>，</a:t>
            </a:r>
            <a:r>
              <a:rPr lang="zh-CN" altLang="en-US" dirty="0" smtClean="0"/>
              <a:t>我们</a:t>
            </a:r>
            <a:r>
              <a:rPr lang="zh-CN" altLang="zh-CN" dirty="0" smtClean="0"/>
              <a:t>首先</a:t>
            </a:r>
            <a:r>
              <a:rPr lang="zh-CN" altLang="en-US" dirty="0" smtClean="0"/>
              <a:t>得</a:t>
            </a:r>
            <a:r>
              <a:rPr lang="zh-CN" altLang="zh-CN" dirty="0" smtClean="0"/>
              <a:t>去消灭这两个无</a:t>
            </a:r>
            <a:r>
              <a:rPr lang="zh-CN" altLang="zh-CN" dirty="0"/>
              <a:t>明与自私</a:t>
            </a:r>
            <a:r>
              <a:rPr lang="zh-CN" altLang="zh-CN" dirty="0" smtClean="0"/>
              <a:t>。</a:t>
            </a:r>
            <a:r>
              <a:rPr lang="zh-CN" altLang="zh-CN" dirty="0"/>
              <a:t>我们花了两年时间修了四前行</a:t>
            </a:r>
            <a:r>
              <a:rPr lang="zh-CN" altLang="zh-CN" dirty="0" smtClean="0"/>
              <a:t>，</a:t>
            </a:r>
            <a:r>
              <a:rPr lang="zh-CN" altLang="en-US" dirty="0" smtClean="0"/>
              <a:t>就是</a:t>
            </a:r>
            <a:r>
              <a:rPr lang="zh-CN" altLang="zh-CN" dirty="0" smtClean="0"/>
              <a:t>在不同程度上破坏了我们</a:t>
            </a:r>
            <a:r>
              <a:rPr lang="zh-CN" altLang="zh-CN" dirty="0"/>
              <a:t>的无知愚昧自私。</a:t>
            </a: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endParaRPr kumimoji="1"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60254"/>
            <a:ext cx="10058400" cy="1022787"/>
          </a:xfrm>
        </p:spPr>
        <p:txBody>
          <a:bodyPr>
            <a:normAutofit/>
          </a:bodyPr>
          <a:lstStyle/>
          <a:p>
            <a:pPr algn="ctr"/>
            <a:r>
              <a:rPr lang="zh-CN" altLang="zh-CN" sz="3200" b="1" dirty="0">
                <a:latin typeface="Heiti SC Light"/>
                <a:ea typeface="Heiti SC Light"/>
                <a:cs typeface="Heiti SC Light"/>
              </a:rPr>
              <a:t>三种</a:t>
            </a:r>
            <a:r>
              <a:rPr lang="zh-CN" altLang="zh-CN" sz="3200" b="1" dirty="0" smtClean="0">
                <a:latin typeface="Heiti SC Light"/>
                <a:ea typeface="Heiti SC Light"/>
                <a:cs typeface="Heiti SC Light"/>
              </a:rPr>
              <a:t>解脱</a:t>
            </a:r>
            <a:r>
              <a:rPr lang="zh-CN" altLang="en-US" sz="3200" b="1" dirty="0" smtClean="0">
                <a:latin typeface="Heiti SC Light"/>
                <a:ea typeface="Heiti SC Light"/>
                <a:cs typeface="Heiti SC Light"/>
              </a:rPr>
              <a:t>（一）</a:t>
            </a:r>
            <a:r>
              <a:rPr lang="en-US" altLang="zh-CN" sz="3200" b="1" dirty="0" smtClean="0">
                <a:latin typeface="Heiti SC Light"/>
                <a:ea typeface="Heiti SC Light"/>
                <a:cs typeface="Heiti SC Light"/>
              </a:rPr>
              <a:t> </a:t>
            </a:r>
            <a:endParaRPr kumimoji="1" lang="zh-CN" altLang="en-US" sz="3200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1943295"/>
            <a:ext cx="10058400" cy="4091745"/>
          </a:xfrm>
        </p:spPr>
        <p:txBody>
          <a:bodyPr/>
          <a:lstStyle/>
          <a:p>
            <a:pPr marL="0" indent="0" algn="l">
              <a:buNone/>
            </a:pPr>
            <a:r>
              <a:rPr kumimoji="1" lang="en-US" altLang="zh-CN" b="1" dirty="0" smtClean="0">
                <a:latin typeface="Heiti SC Light"/>
                <a:ea typeface="Heiti SC Light"/>
                <a:cs typeface="Heiti SC Light"/>
              </a:rPr>
              <a:t>1</a:t>
            </a:r>
            <a:r>
              <a:rPr kumimoji="1" lang="zh-CN" altLang="en-US" b="1" dirty="0" smtClean="0">
                <a:latin typeface="Heiti SC Light"/>
                <a:ea typeface="Heiti SC Light"/>
                <a:cs typeface="Heiti SC Light"/>
              </a:rPr>
              <a:t>、当下的解脱</a:t>
            </a:r>
            <a:endParaRPr kumimoji="1" lang="en-US" altLang="zh-CN" b="1" dirty="0" smtClean="0">
              <a:latin typeface="Heiti SC Light"/>
              <a:ea typeface="Heiti SC Light"/>
              <a:cs typeface="Heiti SC Ligh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kumimoji="1" lang="zh-CN" altLang="en-US" dirty="0" smtClean="0">
                <a:latin typeface="+mn-ea"/>
                <a:cs typeface="Heiti SC Light"/>
              </a:rPr>
              <a:t>如果我们的烦恼减少了、生活变得轻松些了，我们的心得到了一点点自由，说明我们修行有成果，得到了部分解脱的利益。</a:t>
            </a:r>
            <a:r>
              <a:rPr lang="zh-CN" altLang="zh-CN" dirty="0"/>
              <a:t>我们修行人通过</a:t>
            </a:r>
            <a:r>
              <a:rPr lang="zh-CN" altLang="zh-CN" dirty="0" smtClean="0"/>
              <a:t>修行</a:t>
            </a:r>
            <a:r>
              <a:rPr lang="zh-CN" altLang="en-US" dirty="0" smtClean="0"/>
              <a:t>，</a:t>
            </a:r>
            <a:r>
              <a:rPr lang="zh-CN" altLang="zh-CN" dirty="0" smtClean="0"/>
              <a:t>无</a:t>
            </a:r>
            <a:r>
              <a:rPr lang="zh-CN" altLang="zh-CN" dirty="0"/>
              <a:t>数的执着逐渐逐渐每一天都要减少，这样以后我们的心就是每一天得到不同的新的</a:t>
            </a:r>
            <a:r>
              <a:rPr lang="zh-CN" altLang="zh-CN" dirty="0" smtClean="0"/>
              <a:t>解脱</a:t>
            </a:r>
            <a:r>
              <a:rPr lang="zh-CN" altLang="en-US" dirty="0" smtClean="0"/>
              <a:t>。</a:t>
            </a:r>
            <a:r>
              <a:rPr lang="zh-CN" altLang="zh-CN" dirty="0"/>
              <a:t>最后渐渐地就成佛了</a:t>
            </a:r>
            <a:r>
              <a:rPr lang="zh-CN" altLang="zh-CN" dirty="0" smtClean="0"/>
              <a:t>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dirty="0" smtClean="0"/>
              <a:t>不过，</a:t>
            </a:r>
            <a:r>
              <a:rPr lang="zh-CN" altLang="zh-CN" dirty="0"/>
              <a:t>我们现在更加重要的还不是佛的解脱，最终的解脱，最终的解脱我们可以作为一个目标，但现在是不可能实现，现在要实现的是眼前的解脱，这个很重要，大家一定要去思考</a:t>
            </a:r>
            <a:r>
              <a:rPr lang="en-US" altLang="zh-CN" dirty="0"/>
              <a:t> </a:t>
            </a:r>
            <a:r>
              <a:rPr lang="zh-CN" altLang="en-US" dirty="0" smtClean="0"/>
              <a:t>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CN" altLang="zh-CN" dirty="0"/>
              <a:t>所以我们所有的修行人从一开始修行到最后修</a:t>
            </a:r>
            <a:r>
              <a:rPr lang="zh-CN" altLang="zh-CN" dirty="0" smtClean="0"/>
              <a:t>成功</a:t>
            </a:r>
            <a:r>
              <a:rPr lang="zh-CN" altLang="en-US" dirty="0" smtClean="0"/>
              <a:t>、</a:t>
            </a:r>
            <a:r>
              <a:rPr lang="zh-CN" altLang="zh-CN" dirty="0" smtClean="0"/>
              <a:t>就是成佛之间</a:t>
            </a:r>
            <a:r>
              <a:rPr lang="zh-CN" altLang="en-US" dirty="0" smtClean="0"/>
              <a:t>，</a:t>
            </a:r>
            <a:r>
              <a:rPr lang="zh-CN" altLang="zh-CN" dirty="0" smtClean="0"/>
              <a:t>我们随时随地都感觉</a:t>
            </a:r>
            <a:r>
              <a:rPr lang="zh-CN" altLang="zh-CN" dirty="0"/>
              <a:t>得到解脱的利益。我们每一天每一年都有解脱。如果没有当下的解脱那么我们不可能有最终的解脱。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</a:t>
            </a:r>
            <a:endParaRPr kumimoji="1" lang="zh-CN" altLang="en-US" dirty="0">
              <a:latin typeface="+mn-ea"/>
              <a:cs typeface="Heiti SC Ligh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85824"/>
            <a:ext cx="10058400" cy="988694"/>
          </a:xfrm>
        </p:spPr>
        <p:txBody>
          <a:bodyPr>
            <a:normAutofit/>
          </a:bodyPr>
          <a:lstStyle/>
          <a:p>
            <a:pPr algn="ctr"/>
            <a:r>
              <a:rPr lang="zh-CN" altLang="zh-CN" sz="3200" b="1" dirty="0">
                <a:latin typeface="Heiti SC Light"/>
                <a:ea typeface="Heiti SC Light"/>
                <a:cs typeface="Heiti SC Light"/>
              </a:rPr>
              <a:t>三种解脱</a:t>
            </a:r>
            <a:r>
              <a:rPr lang="zh-CN" altLang="en-US" sz="3200" b="1" dirty="0" smtClean="0">
                <a:latin typeface="Heiti SC Light"/>
                <a:ea typeface="Heiti SC Light"/>
                <a:cs typeface="Heiti SC Light"/>
              </a:rPr>
              <a:t>（二）</a:t>
            </a:r>
            <a:r>
              <a:rPr lang="en-US" altLang="zh-CN" sz="3200" b="1" dirty="0" smtClean="0">
                <a:latin typeface="Heiti SC Light"/>
                <a:ea typeface="Heiti SC Light"/>
                <a:cs typeface="Heiti SC Light"/>
              </a:rPr>
              <a:t> </a:t>
            </a:r>
            <a:endParaRPr kumimoji="1" lang="zh-CN" altLang="en-US" sz="3200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1627936"/>
            <a:ext cx="10058400" cy="4407104"/>
          </a:xfrm>
        </p:spPr>
        <p:txBody>
          <a:bodyPr>
            <a:normAutofit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zh-CN" altLang="zh-CN" b="1" dirty="0">
                <a:latin typeface="Heiti SC Light"/>
                <a:ea typeface="Heiti SC Light"/>
                <a:cs typeface="Heiti SC Light"/>
              </a:rPr>
              <a:t>中途的解脱</a:t>
            </a:r>
            <a:endParaRPr lang="en-US" altLang="zh-CN" b="1" dirty="0" smtClean="0">
              <a:latin typeface="Heiti SC Light"/>
              <a:ea typeface="Heiti SC Light"/>
              <a:cs typeface="Heiti SC Light"/>
            </a:endParaRPr>
          </a:p>
          <a:p>
            <a:r>
              <a:rPr lang="zh-CN" altLang="zh-CN" dirty="0" smtClean="0"/>
              <a:t>中途的解脱是什么</a:t>
            </a:r>
            <a:r>
              <a:rPr lang="zh-CN" altLang="zh-CN" dirty="0"/>
              <a:t>？就是得到了菩萨的第一地的解脱。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r>
              <a:rPr lang="zh-CN" altLang="zh-CN" dirty="0"/>
              <a:t>《大乘经庄严论</a:t>
            </a:r>
            <a:r>
              <a:rPr lang="zh-CN" altLang="zh-CN" dirty="0" smtClean="0"/>
              <a:t>》</a:t>
            </a:r>
            <a:r>
              <a:rPr lang="zh-CN" altLang="zh-CN" dirty="0"/>
              <a:t>里面就讲到大乘佛教修行人的解脱的利益，它讲的是一地菩萨的解脱的利益，有四句话，我们用这个来给大家介绍中途的解脱的利益。《大乘经庄严论》里讲“观法如知幻，观生如入苑</a:t>
            </a:r>
            <a:r>
              <a:rPr lang="zh-CN" altLang="zh-CN" dirty="0" smtClean="0"/>
              <a:t>”。</a:t>
            </a:r>
            <a:r>
              <a:rPr lang="zh-CN" altLang="zh-CN" dirty="0"/>
              <a:t>法就是万事万物，观就是了解到，观法就是知道万事万物，“如知幻”就是知道了万事万物都是如梦如</a:t>
            </a:r>
            <a:r>
              <a:rPr lang="zh-CN" altLang="zh-CN" dirty="0" smtClean="0"/>
              <a:t>幻的；</a:t>
            </a:r>
            <a:r>
              <a:rPr lang="zh-CN" altLang="zh-CN" dirty="0"/>
              <a:t>第二句“观生如入苑”，“生”就是投生，因为一地菩萨他还没成佛，他还需要投生，但他对投生的态度是什么呢？“如入苑”，苑就是花园，</a:t>
            </a:r>
            <a:r>
              <a:rPr lang="en-US" altLang="zh-CN" dirty="0"/>
              <a:t> </a:t>
            </a:r>
            <a:r>
              <a:rPr lang="zh-CN" altLang="en-US" dirty="0" smtClean="0"/>
              <a:t>就如进入一个花园般的喜悦。</a:t>
            </a:r>
            <a:endParaRPr lang="en-US" altLang="zh-CN" dirty="0" smtClean="0"/>
          </a:p>
          <a:p>
            <a:r>
              <a:rPr lang="zh-CN" altLang="zh-CN" dirty="0"/>
              <a:t>一地和二地菩萨他是以愿力投生，他发愿有什么地方可以度众生他就投生到什么地方，他的投生实际上是去度众生</a:t>
            </a:r>
            <a:r>
              <a:rPr lang="en-US" altLang="zh-CN" dirty="0"/>
              <a:t> </a:t>
            </a:r>
            <a:r>
              <a:rPr lang="zh-CN" altLang="en-US" dirty="0" smtClean="0"/>
              <a:t>而不是随业力轮转。一地菩萨不惧怕生死轮回，这也就是解脱的利益。</a:t>
            </a:r>
            <a:endParaRPr lang="en-US" altLang="zh-CN" dirty="0" smtClean="0"/>
          </a:p>
          <a:p>
            <a:r>
              <a:rPr lang="zh-CN" altLang="zh-CN" dirty="0"/>
              <a:t>成功和失败不会给他带来任</a:t>
            </a:r>
            <a:r>
              <a:rPr lang="zh-CN" altLang="zh-CN" dirty="0" smtClean="0"/>
              <a:t>何的痛苦</a:t>
            </a:r>
            <a:r>
              <a:rPr lang="zh-CN" altLang="zh-CN" dirty="0"/>
              <a:t>、</a:t>
            </a:r>
            <a:r>
              <a:rPr lang="zh-CN" altLang="zh-CN" dirty="0" smtClean="0"/>
              <a:t>烦恼</a:t>
            </a:r>
            <a:r>
              <a:rPr lang="zh-CN" altLang="en-US" dirty="0" smtClean="0"/>
              <a:t>、</a:t>
            </a:r>
            <a:r>
              <a:rPr lang="zh-CN" altLang="zh-CN" dirty="0" smtClean="0"/>
              <a:t>恐惧</a:t>
            </a:r>
            <a:r>
              <a:rPr lang="zh-CN" altLang="zh-CN" dirty="0"/>
              <a:t>，因为他的心已经达到了非常非常高的</a:t>
            </a:r>
            <a:r>
              <a:rPr lang="zh-CN" altLang="zh-CN" dirty="0" smtClean="0"/>
              <a:t>境界</a:t>
            </a:r>
            <a:r>
              <a:rPr lang="zh-CN" altLang="en-US" dirty="0" smtClean="0"/>
              <a:t>。</a:t>
            </a:r>
            <a:r>
              <a:rPr lang="en-US" altLang="zh-CN" dirty="0" smtClean="0"/>
              <a:t> </a:t>
            </a:r>
          </a:p>
          <a:p>
            <a:r>
              <a:rPr lang="zh-CN" altLang="zh-CN" dirty="0" smtClean="0">
                <a:sym typeface="+mn-ea"/>
              </a:rPr>
              <a:t>虽然一地菩萨还没有把一些烦恼</a:t>
            </a:r>
            <a:r>
              <a:rPr lang="zh-CN" altLang="zh-CN" dirty="0">
                <a:sym typeface="+mn-ea"/>
              </a:rPr>
              <a:t>的种子断掉</a:t>
            </a:r>
            <a:r>
              <a:rPr lang="zh-CN" altLang="zh-CN" dirty="0" smtClean="0">
                <a:sym typeface="+mn-ea"/>
              </a:rPr>
              <a:t>，但是这个种</a:t>
            </a:r>
            <a:r>
              <a:rPr lang="zh-CN" altLang="zh-CN" dirty="0">
                <a:sym typeface="+mn-ea"/>
              </a:rPr>
              <a:t>子不会影响到他，烦恼痛苦威胁不到他。所以真正的从痛苦当中摆脱了，从此以后，他的意识所感受到的</a:t>
            </a:r>
            <a:r>
              <a:rPr lang="zh-CN" altLang="zh-CN" dirty="0" smtClean="0">
                <a:sym typeface="+mn-ea"/>
              </a:rPr>
              <a:t>一切都</a:t>
            </a:r>
            <a:r>
              <a:rPr lang="zh-CN" altLang="zh-CN" dirty="0">
                <a:sym typeface="+mn-ea"/>
              </a:rPr>
              <a:t>是幸福，他的感官所感受</a:t>
            </a:r>
            <a:r>
              <a:rPr lang="zh-CN" altLang="zh-CN" dirty="0" smtClean="0">
                <a:sym typeface="+mn-ea"/>
              </a:rPr>
              <a:t>到的一切都是快乐</a:t>
            </a:r>
            <a:r>
              <a:rPr lang="zh-CN" altLang="zh-CN" dirty="0">
                <a:sym typeface="+mn-ea"/>
              </a:rPr>
              <a:t>，一地以后他的所有身心的感受都转化为幸福快乐，这幸福快乐也不是我们现在感受到的这种有漏的幸福快乐，他是无漏的幸福快乐。所以一地菩萨他虽然还没成佛但在很大程度上获得了解脱</a:t>
            </a:r>
            <a:r>
              <a:rPr lang="en-US" altLang="zh-CN" dirty="0">
                <a:sym typeface="+mn-ea"/>
              </a:rPr>
              <a:t> </a:t>
            </a:r>
            <a:r>
              <a:rPr lang="zh-CN" altLang="en-US" dirty="0" smtClean="0">
                <a:sym typeface="+mn-ea"/>
              </a:rPr>
              <a:t>。</a:t>
            </a:r>
            <a:endParaRPr kumimoji="1" lang="zh-CN" altLang="en-US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451731"/>
            <a:ext cx="10058400" cy="997217"/>
          </a:xfrm>
        </p:spPr>
        <p:txBody>
          <a:bodyPr>
            <a:normAutofit/>
          </a:bodyPr>
          <a:lstStyle/>
          <a:p>
            <a:pPr algn="ctr"/>
            <a:r>
              <a:rPr lang="zh-CN" altLang="zh-CN" sz="3200" b="1" dirty="0">
                <a:latin typeface="Heiti SC Light"/>
                <a:ea typeface="Heiti SC Light"/>
                <a:cs typeface="Heiti SC Light"/>
              </a:rPr>
              <a:t>三种解脱</a:t>
            </a:r>
            <a:r>
              <a:rPr lang="zh-CN" altLang="en-US" sz="3200" b="1" dirty="0" smtClean="0">
                <a:latin typeface="Heiti SC Light"/>
                <a:ea typeface="Heiti SC Light"/>
                <a:cs typeface="Heiti SC Light"/>
              </a:rPr>
              <a:t>（三）</a:t>
            </a:r>
            <a:r>
              <a:rPr lang="en-US" altLang="zh-CN" sz="3200" b="1" dirty="0" smtClean="0">
                <a:latin typeface="Heiti SC Light"/>
                <a:ea typeface="Heiti SC Light"/>
                <a:cs typeface="Heiti SC Light"/>
              </a:rPr>
              <a:t> </a:t>
            </a:r>
            <a:endParaRPr kumimoji="1" lang="zh-CN" altLang="en-US" sz="3200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b="1" dirty="0" smtClean="0">
                <a:latin typeface="Heiti SC Light"/>
                <a:ea typeface="Heiti SC Light"/>
                <a:cs typeface="Heiti SC Light"/>
              </a:rPr>
              <a:t>终极</a:t>
            </a:r>
            <a:r>
              <a:rPr lang="zh-CN" altLang="zh-CN" sz="2000" b="1" dirty="0" smtClean="0">
                <a:latin typeface="Heiti SC Light"/>
                <a:ea typeface="Heiti SC Light"/>
                <a:cs typeface="Heiti SC Light"/>
              </a:rPr>
              <a:t>解脱</a:t>
            </a:r>
            <a:endParaRPr lang="en-US" altLang="zh-CN" sz="2000" b="1" dirty="0" smtClean="0">
              <a:latin typeface="Heiti SC Light"/>
              <a:ea typeface="Heiti SC Light"/>
              <a:cs typeface="Heiti SC Light"/>
            </a:endParaRPr>
          </a:p>
          <a:p>
            <a:r>
              <a:rPr lang="zh-CN" altLang="en-US" dirty="0" smtClean="0">
                <a:latin typeface="+mn-ea"/>
                <a:cs typeface="Heiti SC Light"/>
              </a:rPr>
              <a:t>终极解脱</a:t>
            </a:r>
            <a:r>
              <a:rPr lang="zh-CN" altLang="zh-CN" dirty="0" smtClean="0">
                <a:latin typeface="+mn-ea"/>
                <a:cs typeface="Heiti SC Light"/>
              </a:rPr>
              <a:t>就是佛</a:t>
            </a:r>
            <a:r>
              <a:rPr lang="zh-CN" altLang="zh-CN" dirty="0">
                <a:latin typeface="+mn-ea"/>
                <a:cs typeface="Heiti SC Light"/>
              </a:rPr>
              <a:t>的果位</a:t>
            </a:r>
            <a:r>
              <a:rPr lang="en-US" altLang="zh-CN" dirty="0">
                <a:latin typeface="+mn-ea"/>
                <a:cs typeface="Heiti SC Light"/>
              </a:rPr>
              <a:t> </a:t>
            </a:r>
            <a:r>
              <a:rPr lang="zh-CN" altLang="en-US" dirty="0" smtClean="0">
                <a:latin typeface="+mn-ea"/>
                <a:cs typeface="Heiti SC Light"/>
              </a:rPr>
              <a:t>。</a:t>
            </a:r>
            <a:endParaRPr lang="en-US" altLang="zh-CN" dirty="0" smtClean="0">
              <a:latin typeface="+mn-ea"/>
              <a:cs typeface="Heiti SC Light"/>
            </a:endParaRPr>
          </a:p>
          <a:p>
            <a:endParaRPr lang="en-US" altLang="zh-CN" dirty="0" smtClean="0">
              <a:latin typeface="+mn-ea"/>
              <a:cs typeface="Heiti SC Light"/>
            </a:endParaRPr>
          </a:p>
          <a:p>
            <a:r>
              <a:rPr lang="zh-CN" altLang="zh-CN" u="sng" dirty="0"/>
              <a:t>成佛的利益是什么？</a:t>
            </a:r>
            <a:r>
              <a:rPr lang="en-US" altLang="zh-CN" u="sng" dirty="0"/>
              <a:t> </a:t>
            </a:r>
            <a:endParaRPr lang="en-US" altLang="zh-CN" u="sng" dirty="0" smtClean="0"/>
          </a:p>
          <a:p>
            <a:r>
              <a:rPr lang="zh-CN" altLang="zh-CN" dirty="0"/>
              <a:t>成了佛以后，可以帮助成千上万的人，而且是永恒</a:t>
            </a:r>
            <a:r>
              <a:rPr lang="zh-CN" altLang="zh-CN" dirty="0" smtClean="0"/>
              <a:t>地去利益众生</a:t>
            </a:r>
            <a:r>
              <a:rPr lang="zh-CN" altLang="zh-CN" dirty="0"/>
              <a:t>，可以度化无数的众生。这就是最后的解脱的利益</a:t>
            </a:r>
            <a:r>
              <a:rPr lang="zh-CN" altLang="zh-CN" dirty="0" smtClean="0"/>
              <a:t>。</a:t>
            </a:r>
            <a:r>
              <a:rPr lang="zh-CN" altLang="zh-CN" dirty="0"/>
              <a:t>佛度众生的事业永远都不会停止的，只要一成佛了以后，佛度化众生的事业是永远不会停止。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u="sng" dirty="0" smtClean="0">
              <a:latin typeface="+mn-ea"/>
              <a:cs typeface="Heiti SC Light"/>
            </a:endParaRPr>
          </a:p>
          <a:p>
            <a:endParaRPr kumimoji="1" lang="zh-CN" altLang="en-US" b="1" dirty="0">
              <a:latin typeface="Heiti SC Light"/>
              <a:ea typeface="Heiti SC Light"/>
              <a:cs typeface="Heiti SC Ligh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lang="zh-CN" altLang="zh-CN" sz="3200" b="1" dirty="0">
                <a:latin typeface="Heiti SC Light"/>
                <a:ea typeface="Heiti SC Light"/>
                <a:cs typeface="Heiti SC Light"/>
              </a:rPr>
              <a:t>解脱的利益</a:t>
            </a:r>
            <a:r>
              <a:rPr lang="en-US" altLang="zh-CN" sz="3200" b="1" dirty="0">
                <a:latin typeface="Heiti SC Light"/>
                <a:ea typeface="Heiti SC Light"/>
                <a:cs typeface="Heiti SC Light"/>
              </a:rPr>
              <a:t> 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走解脱道最重要的一步是出离心。</a:t>
            </a:r>
            <a:endParaRPr kumimoji="1" lang="en-US" altLang="zh-CN" dirty="0" smtClean="0"/>
          </a:p>
          <a:p>
            <a:r>
              <a:rPr lang="zh-CN" altLang="zh-CN" dirty="0" smtClean="0"/>
              <a:t>我们之前讲过学佛</a:t>
            </a:r>
            <a:r>
              <a:rPr lang="zh-CN" altLang="zh-CN" dirty="0"/>
              <a:t>的三个目标出离心、菩提心、证悟空性。这三个我们作为佛教徒这一生中一定要达到这个目标。如果大家觉得要求比较高，那出离心是一定要有的，连出离心都没有，那么我们这一生学了很多修了很多，我们在解脱</a:t>
            </a:r>
            <a:r>
              <a:rPr lang="zh-CN" altLang="zh-CN" dirty="0" smtClean="0"/>
              <a:t>道上一步都没有</a:t>
            </a:r>
            <a:r>
              <a:rPr lang="zh-CN" altLang="en-US" dirty="0" smtClean="0"/>
              <a:t>迈出</a:t>
            </a:r>
            <a:r>
              <a:rPr lang="en-US" altLang="zh-CN" dirty="0" smtClean="0"/>
              <a:t> </a:t>
            </a:r>
            <a:r>
              <a:rPr lang="zh-CN" altLang="en-US" dirty="0" smtClean="0"/>
              <a:t>，</a:t>
            </a:r>
            <a:r>
              <a:rPr lang="zh-CN" altLang="zh-CN" dirty="0" smtClean="0"/>
              <a:t>还</a:t>
            </a:r>
            <a:r>
              <a:rPr lang="zh-CN" altLang="zh-CN" dirty="0"/>
              <a:t>是在轮回当中</a:t>
            </a:r>
            <a:r>
              <a:rPr lang="en-US" altLang="zh-CN" dirty="0"/>
              <a:t> 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zh-CN" dirty="0"/>
              <a:t>这一生我们无论如何要发起出离心</a:t>
            </a:r>
            <a:r>
              <a:rPr lang="en-US" altLang="zh-CN" dirty="0"/>
              <a:t> 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r>
              <a:rPr lang="zh-CN" altLang="zh-CN" dirty="0"/>
              <a:t>第一：深深地体会到六道轮回的任何一个</a:t>
            </a:r>
            <a:r>
              <a:rPr lang="zh-CN" altLang="zh-CN" dirty="0" smtClean="0"/>
              <a:t>地方</a:t>
            </a:r>
            <a:r>
              <a:rPr lang="zh-CN" altLang="en-US" dirty="0" smtClean="0"/>
              <a:t>、</a:t>
            </a:r>
            <a:r>
              <a:rPr lang="zh-CN" altLang="zh-CN" dirty="0" smtClean="0"/>
              <a:t>任何一个角落都是各种各样</a:t>
            </a:r>
            <a:r>
              <a:rPr lang="zh-CN" altLang="zh-CN" dirty="0"/>
              <a:t>的痛苦、不顺利</a:t>
            </a:r>
            <a:r>
              <a:rPr lang="en-US" altLang="zh-CN" dirty="0"/>
              <a:t> 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zh-CN" dirty="0"/>
              <a:t>第二：就是因为轮回中有这么多的痛苦，所以我不想再轮回，我一定要解脱</a:t>
            </a:r>
            <a:r>
              <a:rPr lang="zh-CN" altLang="zh-CN" dirty="0" smtClean="0"/>
              <a:t>。这个决心就叫作出</a:t>
            </a:r>
            <a:endParaRPr lang="en-US" altLang="zh-CN" dirty="0"/>
          </a:p>
          <a:p>
            <a:r>
              <a:rPr lang="en-US" altLang="zh-CN" dirty="0" smtClean="0"/>
              <a:t>            </a:t>
            </a:r>
            <a:r>
              <a:rPr lang="zh-CN" altLang="zh-CN" dirty="0" smtClean="0"/>
              <a:t>离</a:t>
            </a:r>
            <a:r>
              <a:rPr lang="zh-CN" altLang="zh-CN" dirty="0"/>
              <a:t>心</a:t>
            </a:r>
            <a:r>
              <a:rPr lang="en-US" altLang="zh-CN" dirty="0"/>
              <a:t> 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zh-CN" dirty="0" smtClean="0"/>
              <a:t>大家一定要把这个出离心搞</a:t>
            </a:r>
            <a:r>
              <a:rPr lang="zh-CN" altLang="zh-CN" dirty="0"/>
              <a:t>定，否则的话我们没办法继续修五加行了，出离心确实不是很难，大家要努力。</a:t>
            </a:r>
            <a:endParaRPr lang="en-US" altLang="zh-CN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  <a:t/>
            </a:r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  <a:t>依止上师</a:t>
            </a:r>
            <a:b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  <a:t/>
            </a:r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000" dirty="0" smtClean="0">
                <a:latin typeface="+mn-ea"/>
                <a:cs typeface="Heiti SC Light"/>
              </a:rPr>
              <a:t>慧灯禅修课视频</a:t>
            </a:r>
            <a:r>
              <a:rPr lang="en-US" altLang="zh-CN" sz="2000" dirty="0" smtClean="0">
                <a:latin typeface="+mn-ea"/>
                <a:cs typeface="Heiti SC Light"/>
              </a:rPr>
              <a:t>20</a:t>
            </a:r>
            <a:br>
              <a:rPr lang="en-US" altLang="zh-CN" sz="2000" dirty="0" smtClean="0">
                <a:latin typeface="+mn-ea"/>
                <a:cs typeface="Heiti SC Light"/>
              </a:rPr>
            </a:br>
            <a:r>
              <a:rPr lang="en-US" altLang="zh-CN" sz="2000" dirty="0" smtClean="0">
                <a:latin typeface="+mn-ea"/>
                <a:cs typeface="Heiti SC Light"/>
              </a:rPr>
              <a:t/>
            </a:r>
            <a:br>
              <a:rPr lang="en-US" altLang="zh-CN" sz="2000" dirty="0" smtClean="0">
                <a:latin typeface="+mn-ea"/>
                <a:cs typeface="Heiti SC Light"/>
              </a:rPr>
            </a:br>
            <a:endParaRPr lang="en-US" sz="2000" dirty="0">
              <a:latin typeface="+mn-ea"/>
              <a:cs typeface="Heiti SC Ligh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0449" y="4682062"/>
            <a:ext cx="9070848" cy="457200"/>
          </a:xfrm>
        </p:spPr>
        <p:txBody>
          <a:bodyPr/>
          <a:lstStyle/>
          <a:p>
            <a:r>
              <a:rPr lang="zh-CN" altLang="zh-CN" dirty="0">
                <a:latin typeface="+mn-ea"/>
                <a:cs typeface="Heiti SC Light"/>
              </a:rPr>
              <a:t>（</a:t>
            </a:r>
            <a:r>
              <a:rPr lang="zh-CN" altLang="en-US" dirty="0">
                <a:latin typeface="+mn-ea"/>
                <a:cs typeface="Heiti SC Light"/>
              </a:rPr>
              <a:t>根据视频、网络笔记整理，如有疏漏错谬</a:t>
            </a:r>
            <a:r>
              <a:rPr lang="en-US" altLang="zh-CN" dirty="0">
                <a:latin typeface="+mn-ea"/>
                <a:cs typeface="Heiti SC Light"/>
              </a:rPr>
              <a:t> </a:t>
            </a:r>
            <a:r>
              <a:rPr lang="zh-CN" altLang="en-US" dirty="0">
                <a:latin typeface="+mn-ea"/>
                <a:cs typeface="Heiti SC Light"/>
              </a:rPr>
              <a:t>诚心忏悔）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{E47054B2-005C-5B4C-B500-9243F8059589}tf10001067</Template>
  <TotalTime>0</TotalTime>
  <Words>6031</Words>
  <Application>Microsoft Office PowerPoint</Application>
  <PresentationFormat>Custom</PresentationFormat>
  <Paragraphs>213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Savon</vt:lpstr>
      <vt:lpstr>发心偈</vt:lpstr>
      <vt:lpstr>依止上师  慧灯禅修课视频20</vt:lpstr>
      <vt:lpstr> 解脱的利益回顾  慧灯禅修课视频19  </vt:lpstr>
      <vt:lpstr>三种解脱 （一）</vt:lpstr>
      <vt:lpstr>三种解脱（一） </vt:lpstr>
      <vt:lpstr>三种解脱（二） </vt:lpstr>
      <vt:lpstr>三种解脱（三） </vt:lpstr>
      <vt:lpstr>解脱的利益 </vt:lpstr>
      <vt:lpstr> 依止上师  慧灯禅修课视频20  </vt:lpstr>
      <vt:lpstr>再谈出离心标准</vt:lpstr>
      <vt:lpstr>依止善知识</vt:lpstr>
      <vt:lpstr>依止善知识--第一步：观察上师</vt:lpstr>
      <vt:lpstr>依止善知识--第一步：观察上师</vt:lpstr>
      <vt:lpstr>依止善知识--第一步：观察上师</vt:lpstr>
      <vt:lpstr>依止善知识--第一步：观察上师</vt:lpstr>
      <vt:lpstr>依止善知识--第二步：如何依止</vt:lpstr>
      <vt:lpstr>依止善知识--第二步：如何依止</vt:lpstr>
      <vt:lpstr>依止善知识--第二步：如何依止</vt:lpstr>
      <vt:lpstr>依止善知识--第二步：如何依止</vt:lpstr>
      <vt:lpstr>依止善知识--第二步：如何依止</vt:lpstr>
      <vt:lpstr>依止善知识--第二步：如何依止</vt:lpstr>
      <vt:lpstr>依止善知识--第三步：修学善知识的意行</vt:lpstr>
      <vt:lpstr>依止善知识小结</vt:lpstr>
      <vt:lpstr>问题讨论（解脱利益修法交流）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发心偈</dc:title>
  <dc:creator>Microsoft Office User</dc:creator>
  <cp:lastModifiedBy>Danny</cp:lastModifiedBy>
  <cp:revision>93</cp:revision>
  <dcterms:created xsi:type="dcterms:W3CDTF">2018-10-04T19:59:00Z</dcterms:created>
  <dcterms:modified xsi:type="dcterms:W3CDTF">2020-03-17T14:09:48Z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13</vt:lpwstr>
  </property>
  <property fmtid="{D5CDD505-2E9C-101B-9397-08002B2CF9AE}" pid="3" name="KSOProductBuildVer">
    <vt:lpwstr>2052-10.1.0.7668</vt:lpwstr>
  </property>
</Properties>
</file>