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76" r:id="rId3"/>
    <p:sldId id="277" r:id="rId4"/>
    <p:sldId id="475" r:id="rId5"/>
    <p:sldId id="495" r:id="rId6"/>
    <p:sldId id="497" r:id="rId7"/>
    <p:sldId id="498" r:id="rId8"/>
    <p:sldId id="499" r:id="rId9"/>
    <p:sldId id="500" r:id="rId10"/>
    <p:sldId id="501" r:id="rId11"/>
    <p:sldId id="502" r:id="rId12"/>
    <p:sldId id="503" r:id="rId13"/>
    <p:sldId id="504" r:id="rId14"/>
    <p:sldId id="505" r:id="rId15"/>
    <p:sldId id="506" r:id="rId16"/>
    <p:sldId id="507" r:id="rId17"/>
    <p:sldId id="508" r:id="rId18"/>
    <p:sldId id="509" r:id="rId19"/>
    <p:sldId id="510" r:id="rId20"/>
    <p:sldId id="511" r:id="rId21"/>
    <p:sldId id="512" r:id="rId22"/>
    <p:sldId id="513" r:id="rId23"/>
    <p:sldId id="514" r:id="rId24"/>
    <p:sldId id="515" r:id="rId25"/>
    <p:sldId id="516" r:id="rId26"/>
    <p:sldId id="462" r:id="rId27"/>
    <p:sldId id="274"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588"/>
    <p:restoredTop sz="94690"/>
  </p:normalViewPr>
  <p:slideViewPr>
    <p:cSldViewPr snapToGrid="0" snapToObjects="1">
      <p:cViewPr varScale="1">
        <p:scale>
          <a:sx n="149" d="100"/>
          <a:sy n="149" d="100"/>
        </p:scale>
        <p:origin x="-1352" y="-112"/>
      </p:cViewPr>
      <p:guideLst>
        <p:guide orient="horz" pos="2134"/>
        <p:guide pos="385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1" Type="http://schemas.openxmlformats.org/officeDocument/2006/relationships/tableStyles" Target="tableStyles.xml"/><Relationship Id="rId30" Type="http://schemas.openxmlformats.org/officeDocument/2006/relationships/viewProps" Target="viewProps.xml"/><Relationship Id="rId3" Type="http://schemas.openxmlformats.org/officeDocument/2006/relationships/slide" Target="slides/slide1.xml"/><Relationship Id="rId29" Type="http://schemas.openxmlformats.org/officeDocument/2006/relationships/presProps" Target="presProps.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Ref idx="1001">
        <a:schemeClr val="bg2"/>
      </p:bgRef>
    </p:bg>
    <p:spTree>
      <p:nvGrpSpPr>
        <p:cNvPr id="1" name=""/>
        <p:cNvGrpSpPr/>
        <p:nvPr/>
      </p:nvGrpSpPr>
      <p:grpSpPr>
        <a:xfrm>
          <a:off x="0" y="0"/>
          <a:ext cx="0" cy="0"/>
          <a:chOff x="0" y="0"/>
          <a:chExt cx="0" cy="0"/>
        </a:xfrm>
      </p:grpSpPr>
      <p:sp>
        <p:nvSpPr>
          <p:cNvPr id="16" name="Rectangle 15"/>
          <p:cNvSpPr/>
          <p:nvPr/>
        </p:nvSpPr>
        <p:spPr>
          <a:xfrm>
            <a:off x="1" y="0"/>
            <a:ext cx="12192000" cy="6858000"/>
          </a:xfrm>
          <a:prstGeom prst="rect">
            <a:avLst/>
          </a:prstGeom>
          <a:blipFill dpi="0" rotWithShape="1">
            <a:blip r:embed="rId2">
              <a:alphaModFix amt="40000"/>
              <a:duotone>
                <a:schemeClr val="accent1">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2">
                    <a:lumMod val="7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rgbClr val="FFFFFF"/>
                </a:solidFill>
                <a:latin typeface="+mn-lt"/>
              </a:defRPr>
            </a:lvl1pPr>
          </a:lstStyle>
          <a:p>
            <a:fld id="{DDA51639-B2D6-4652-B8C3-1B4C224A7BAF}" type="datetimeFigureOut">
              <a:rPr lang="en-US" smtClean="0"/>
            </a:fld>
            <a:endParaRPr lang="en-US" dirty="0"/>
          </a:p>
        </p:txBody>
      </p:sp>
      <p:sp>
        <p:nvSpPr>
          <p:cNvPr id="21" name="Footer Placeholder 20"/>
          <p:cNvSpPr>
            <a:spLocks noGrp="1"/>
          </p:cNvSpPr>
          <p:nvPr>
            <p:ph type="ftr" sz="quarter" idx="11"/>
          </p:nvPr>
        </p:nvSpPr>
        <p:spPr>
          <a:xfrm>
            <a:off x="1453896" y="521208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smtClean="0"/>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10"/>
          </p:nvPr>
        </p:nvSpPr>
        <p:spPr/>
        <p:txBody>
          <a:bodyPr/>
          <a:lstStyle/>
          <a:p>
            <a:fld id="{82FF5DD9-2C52-442D-92E2-8072C0C3D7CD}"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Section Header">
    <p:bg>
      <p:bgRef idx="1001">
        <a:schemeClr val="bg2"/>
      </p:bgRef>
    </p:bg>
    <p:spTree>
      <p:nvGrpSpPr>
        <p:cNvPr id="1" name=""/>
        <p:cNvGrpSpPr/>
        <p:nvPr/>
      </p:nvGrpSpPr>
      <p:grpSpPr>
        <a:xfrm>
          <a:off x="0" y="0"/>
          <a:ext cx="0" cy="0"/>
          <a:chOff x="0" y="0"/>
          <a:chExt cx="0" cy="0"/>
        </a:xfrm>
      </p:grpSpPr>
      <p:sp>
        <p:nvSpPr>
          <p:cNvPr id="16" name="Rectangle 15"/>
          <p:cNvSpPr/>
          <p:nvPr/>
        </p:nvSpPr>
        <p:spPr>
          <a:xfrm>
            <a:off x="11784" y="0"/>
            <a:ext cx="12192000" cy="6858000"/>
          </a:xfrm>
          <a:prstGeom prst="rect">
            <a:avLst/>
          </a:prstGeom>
          <a:blipFill dpi="0" rotWithShape="1">
            <a:blip r:embed="rId2">
              <a:alphaModFix amt="40000"/>
              <a:duotone>
                <a:schemeClr val="accent2">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tabLst>
                <a:tab pos="2633345" algn="l"/>
              </a:tabLst>
              <a:defRPr sz="1600">
                <a:solidFill>
                  <a:schemeClr val="tx2"/>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endParaRPr lang="en-US"/>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rgbClr val="FFFFFF"/>
                </a:solidFill>
                <a:latin typeface="+mn-lt"/>
                <a:ea typeface="+mn-ea"/>
                <a:cs typeface="+mn-cs"/>
              </a:defRPr>
            </a:lvl1pPr>
          </a:lstStyle>
          <a:p>
            <a:fld id="{C44961B7-6B89-48AB-966F-622E2788EECC}" type="datetimeFigureOut">
              <a:rPr lang="en-US" smtClean="0"/>
            </a:fld>
            <a:endParaRPr lang="en-US" dirty="0"/>
          </a:p>
        </p:txBody>
      </p:sp>
      <p:sp>
        <p:nvSpPr>
          <p:cNvPr id="5" name="Footer Placeholder 4"/>
          <p:cNvSpPr>
            <a:spLocks noGrp="1"/>
          </p:cNvSpPr>
          <p:nvPr>
            <p:ph type="ftr" sz="quarter" idx="11"/>
          </p:nvPr>
        </p:nvSpPr>
        <p:spPr>
          <a:xfrm>
            <a:off x="1453896" y="521208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2080"/>
            <a:ext cx="2112264" cy="228600"/>
          </a:xfrm>
        </p:spPr>
        <p:txBody>
          <a:bodyPr/>
          <a:lstStyle/>
          <a:p>
            <a:fld id="{4FAB73BC-B049-4115-A692-8D63A059BFB8}" type="slidenum">
              <a:rPr lang="en-US" smtClean="0"/>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smtClean="0"/>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800" b="0">
                <a:solidFill>
                  <a:schemeClr val="tx2"/>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endParaRPr lang="en-US"/>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800" b="0">
                <a:solidFill>
                  <a:schemeClr val="tx2"/>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endParaRPr lang="en-US"/>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smtClean="0"/>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smtClean="0"/>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smtClean="0"/>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Content with Caption">
    <p:spTree>
      <p:nvGrpSpPr>
        <p:cNvPr id="1" name=""/>
        <p:cNvGrpSpPr/>
        <p:nvPr/>
      </p:nvGrpSpPr>
      <p:grpSpPr>
        <a:xfrm>
          <a:off x="0" y="0"/>
          <a:ext cx="0" cy="0"/>
          <a:chOff x="0" y="0"/>
          <a:chExt cx="0" cy="0"/>
        </a:xfrm>
      </p:grpSpPr>
      <p:sp>
        <p:nvSpPr>
          <p:cNvPr id="15" name="Rectangle 14"/>
          <p:cNvSpPr/>
          <p:nvPr/>
        </p:nvSpPr>
        <p:spPr>
          <a:xfrm>
            <a:off x="9020386" y="237744"/>
            <a:ext cx="2926080"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endParaRPr lang="en-US"/>
          </a:p>
        </p:txBody>
      </p:sp>
      <p:sp>
        <p:nvSpPr>
          <p:cNvPr id="8" name="Date Placeholder 7"/>
          <p:cNvSpPr>
            <a:spLocks noGrp="1"/>
          </p:cNvSpPr>
          <p:nvPr>
            <p:ph type="dt" sz="half" idx="10"/>
          </p:nvPr>
        </p:nvSpPr>
        <p:spPr/>
        <p:txBody>
          <a:bodyPr/>
          <a:lstStyle/>
          <a:p>
            <a:fld id="{1CF131DD-A141-4471-BCF9-C6073EDD7E20}" type="datetimeFigureOut">
              <a:rPr lang="en-US" smtClean="0"/>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6728" y="6227064"/>
            <a:ext cx="1463040" cy="256032"/>
          </a:xfrm>
        </p:spPr>
        <p:txBody>
          <a:bodyPr/>
          <a:lstStyle/>
          <a:p>
            <a:fld id="{4FAB73BC-B049-4115-A692-8D63A059BFB8}" type="slidenum">
              <a:rPr lang="en-US" smtClean="0"/>
            </a:fld>
            <a:endParaRPr lang="en-US" dirty="0"/>
          </a:p>
        </p:txBody>
      </p:sp>
      <p:sp>
        <p:nvSpPr>
          <p:cNvPr id="12" name="Rectangle 11"/>
          <p:cNvSpPr/>
          <p:nvPr/>
        </p:nvSpPr>
        <p:spPr>
          <a:xfrm>
            <a:off x="9157546" y="374904"/>
            <a:ext cx="2651760"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chemeClr val="tx1"/>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6">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endParaRPr lang="en-US"/>
          </a:p>
        </p:txBody>
      </p:sp>
      <p:sp>
        <p:nvSpPr>
          <p:cNvPr id="5" name="Date Placeholder 4"/>
          <p:cNvSpPr>
            <a:spLocks noGrp="1"/>
          </p:cNvSpPr>
          <p:nvPr>
            <p:ph type="dt" sz="half" idx="10"/>
          </p:nvPr>
        </p:nvSpPr>
        <p:spPr/>
        <p:txBody>
          <a:bodyPr/>
          <a:lstStyle>
            <a:lvl1pPr>
              <a:defRPr>
                <a:solidFill>
                  <a:srgbClr val="FFFFFF"/>
                </a:solidFill>
                <a:effectLst>
                  <a:outerShdw blurRad="19050" dist="6350" dir="2700000" algn="tl" rotWithShape="0">
                    <a:prstClr val="black">
                      <a:alpha val="40000"/>
                    </a:prstClr>
                  </a:outerShdw>
                </a:effectLst>
              </a:defRPr>
            </a:lvl1pPr>
          </a:lstStyle>
          <a:p>
            <a:fld id="{AB334A90-EB03-42F3-8859-2C2B2724C058}" type="datetimeFigureOut">
              <a:rPr lang="en-US" smtClean="0"/>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56032"/>
          </a:xfrm>
        </p:spPr>
        <p:txBody>
          <a:bodyPr/>
          <a:lstStyle/>
          <a:p>
            <a:fld id="{4FAB73BC-B049-4115-A692-8D63A059BFB8}" type="slidenum">
              <a:rPr lang="en-US" smtClean="0"/>
            </a:fld>
            <a:endParaRPr lang="en-US" dirty="0"/>
          </a:p>
        </p:txBody>
      </p:sp>
      <p:sp>
        <p:nvSpPr>
          <p:cNvPr id="10" name="Rectangle 9"/>
          <p:cNvSpPr/>
          <p:nvPr/>
        </p:nvSpPr>
        <p:spPr>
          <a:xfrm>
            <a:off x="9157546" y="374904"/>
            <a:ext cx="2651760"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2"/>
          </p:nvPr>
        </p:nvSpPr>
        <p:spPr>
          <a:xfrm>
            <a:off x="389464" y="6214535"/>
            <a:ext cx="2743200" cy="256032"/>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smtClean="0"/>
            </a:fld>
            <a:endParaRPr lang="en-US" dirty="0"/>
          </a:p>
        </p:txBody>
      </p:sp>
      <p:sp>
        <p:nvSpPr>
          <p:cNvPr id="5" name="Footer Placeholder 4"/>
          <p:cNvSpPr>
            <a:spLocks noGrp="1"/>
          </p:cNvSpPr>
          <p:nvPr>
            <p:ph type="ftr" sz="quarter" idx="3"/>
          </p:nvPr>
        </p:nvSpPr>
        <p:spPr>
          <a:xfrm>
            <a:off x="3489960" y="6214535"/>
            <a:ext cx="5212080" cy="256032"/>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348535" y="6214535"/>
            <a:ext cx="1463040" cy="256032"/>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smtClean="0"/>
            </a:fld>
            <a:endParaRPr lang="en-US" dirty="0"/>
          </a:p>
        </p:txBody>
      </p:sp>
      <p:sp>
        <p:nvSpPr>
          <p:cNvPr id="8" name="Rectangle 7"/>
          <p:cNvSpPr/>
          <p:nvPr/>
        </p:nvSpPr>
        <p:spPr>
          <a:xfrm>
            <a:off x="371856" y="374904"/>
            <a:ext cx="11448288" cy="6108192"/>
          </a:xfrm>
          <a:prstGeom prst="rect">
            <a:avLst/>
          </a:prstGeom>
          <a:noFill/>
          <a:ln w="6350" cap="sq" cmpd="sng" algn="ctr">
            <a:solidFill>
              <a:schemeClr val="tx1">
                <a:lumMod val="75000"/>
                <a:lumOff val="25000"/>
              </a:schemeClr>
            </a:solidFill>
            <a:prstDash val="solid"/>
            <a:miter lim="800000"/>
          </a:ln>
          <a:effectLst/>
        </p:spPr>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anose="02020404030301010803"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400" kern="1200">
          <a:solidFill>
            <a:schemeClr val="tx1"/>
          </a:solidFill>
          <a:latin typeface="+mn-lt"/>
          <a:ea typeface="+mn-ea"/>
          <a:cs typeface="+mn-cs"/>
        </a:defRPr>
      </a:lvl5pPr>
      <a:lvl6pPr marL="1600200" indent="-22860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400" kern="1200">
          <a:solidFill>
            <a:schemeClr val="tx1"/>
          </a:solidFill>
          <a:latin typeface="+mn-lt"/>
          <a:ea typeface="+mn-ea"/>
          <a:cs typeface="+mn-cs"/>
        </a:defRPr>
      </a:lvl6pPr>
      <a:lvl7pPr marL="1899920" indent="-22860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400" kern="1200">
          <a:solidFill>
            <a:schemeClr val="tx1"/>
          </a:solidFill>
          <a:latin typeface="+mn-lt"/>
          <a:ea typeface="+mn-ea"/>
          <a:cs typeface="+mn-cs"/>
        </a:defRPr>
      </a:lvl7pPr>
      <a:lvl8pPr marL="2200275" indent="-22860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400" kern="1200">
          <a:solidFill>
            <a:schemeClr val="tx1"/>
          </a:solidFill>
          <a:latin typeface="+mn-lt"/>
          <a:ea typeface="+mn-ea"/>
          <a:cs typeface="+mn-cs"/>
        </a:defRPr>
      </a:lvl8pPr>
      <a:lvl9pPr marL="2499995" indent="-22860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4.jpeg"/><Relationship Id="rId1"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openxmlformats.org/officeDocument/2006/relationships/hyperlink" Target="https://zh.wikipedia.org/wiki/%E4%BD%9B" TargetMode="External"/><Relationship Id="rId4" Type="http://schemas.openxmlformats.org/officeDocument/2006/relationships/hyperlink" Target="https://zh.wikipedia.org/wiki/%E9%99%80%E7%BD%97%E5%B0%BC" TargetMode="External"/><Relationship Id="rId3" Type="http://schemas.openxmlformats.org/officeDocument/2006/relationships/hyperlink" Target="https://zh.wikipedia.org/wiki/%E4%B8%89%E6%98%A7" TargetMode="External"/><Relationship Id="rId2" Type="http://schemas.openxmlformats.org/officeDocument/2006/relationships/hyperlink" Target="https://zh.wikipedia.org/wiki/%E5%9B%9B%E6%94%9D%E6%B3%95%23cite_note-1" TargetMode="External"/><Relationship Id="rId1" Type="http://schemas.openxmlformats.org/officeDocument/2006/relationships/hyperlink" Target="https://zh.wikipedia.org/wiki/%E8%8F%A9%E8%96%A9"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3.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idx="4294967295"/>
          </p:nvPr>
        </p:nvSpPr>
        <p:spPr>
          <a:xfrm>
            <a:off x="6462713" y="693738"/>
            <a:ext cx="5167813" cy="660400"/>
          </a:xfrm>
        </p:spPr>
        <p:txBody>
          <a:bodyPr>
            <a:noAutofit/>
          </a:bodyPr>
          <a:lstStyle/>
          <a:p>
            <a:pPr algn="ctr"/>
            <a:r>
              <a:rPr kumimoji="1" lang="zh-CN" altLang="en-US" sz="3600" dirty="0"/>
              <a:t>发心偈</a:t>
            </a:r>
            <a:endParaRPr kumimoji="1" lang="zh-CN" altLang="en-US" sz="3600" dirty="0"/>
          </a:p>
        </p:txBody>
      </p:sp>
      <p:sp>
        <p:nvSpPr>
          <p:cNvPr id="6" name="文本占位符 5"/>
          <p:cNvSpPr>
            <a:spLocks noGrp="1"/>
          </p:cNvSpPr>
          <p:nvPr>
            <p:ph type="body" sz="half" idx="4294967295"/>
          </p:nvPr>
        </p:nvSpPr>
        <p:spPr>
          <a:xfrm>
            <a:off x="7192964" y="1620838"/>
            <a:ext cx="4180890" cy="4687887"/>
          </a:xfrm>
        </p:spPr>
        <p:txBody>
          <a:bodyPr>
            <a:noAutofit/>
          </a:bodyPr>
          <a:lstStyle/>
          <a:p>
            <a:pPr marL="0" indent="0" algn="ctr">
              <a:buNone/>
            </a:pPr>
            <a:r>
              <a:rPr kumimoji="1" lang="zh-CN" altLang="en-US" sz="2000" dirty="0">
                <a:latin typeface="+mn-ea"/>
                <a:cs typeface="华文隶书" panose="02010800040101010101" charset="-122"/>
              </a:rPr>
              <a:t>顶礼本师释迦牟尼佛！</a:t>
            </a:r>
            <a:endParaRPr kumimoji="1" lang="en-US" altLang="zh-CN" sz="2000" dirty="0">
              <a:latin typeface="+mn-ea"/>
              <a:cs typeface="华文隶书" panose="02010800040101010101" charset="-122"/>
            </a:endParaRPr>
          </a:p>
          <a:p>
            <a:pPr marL="0" indent="0" algn="ctr">
              <a:buNone/>
            </a:pPr>
            <a:r>
              <a:rPr kumimoji="1" lang="zh-CN" altLang="en-US" sz="2000" dirty="0">
                <a:latin typeface="+mn-ea"/>
                <a:cs typeface="华文隶书" panose="02010800040101010101" charset="-122"/>
              </a:rPr>
              <a:t>顶礼文殊智慧勇识</a:t>
            </a:r>
            <a:r>
              <a:rPr kumimoji="1" lang="zh-CN" altLang="zh-CN" sz="2000" dirty="0">
                <a:latin typeface="+mn-ea"/>
                <a:cs typeface="华文隶书" panose="02010800040101010101" charset="-122"/>
              </a:rPr>
              <a:t>！</a:t>
            </a:r>
            <a:endParaRPr kumimoji="1" lang="en-US" altLang="zh-CN" sz="2000" dirty="0">
              <a:latin typeface="+mn-ea"/>
              <a:cs typeface="华文隶书" panose="02010800040101010101" charset="-122"/>
            </a:endParaRPr>
          </a:p>
          <a:p>
            <a:pPr marL="0" indent="0" algn="ctr">
              <a:buNone/>
            </a:pPr>
            <a:r>
              <a:rPr kumimoji="1" lang="zh-CN" altLang="en-US" sz="2000" dirty="0">
                <a:latin typeface="+mn-ea"/>
                <a:cs typeface="华文隶书" panose="02010800040101010101" charset="-122"/>
              </a:rPr>
              <a:t>顶礼传承大恩上师！</a:t>
            </a:r>
            <a:endParaRPr kumimoji="1" lang="en-US" altLang="zh-CN" sz="2000" dirty="0">
              <a:latin typeface="+mn-ea"/>
              <a:cs typeface="华文隶书" panose="02010800040101010101" charset="-122"/>
            </a:endParaRPr>
          </a:p>
          <a:p>
            <a:pPr marL="0" indent="0" algn="ctr">
              <a:buNone/>
            </a:pPr>
            <a:r>
              <a:rPr kumimoji="1" lang="zh-CN" altLang="en-US" sz="2000" dirty="0">
                <a:latin typeface="+mn-ea"/>
                <a:cs typeface="华文隶书" panose="02010800040101010101" charset="-122"/>
              </a:rPr>
              <a:t>无上甚深微妙法</a:t>
            </a:r>
            <a:endParaRPr kumimoji="1" lang="en-US" altLang="zh-CN" sz="2000" dirty="0">
              <a:latin typeface="+mn-ea"/>
              <a:cs typeface="华文隶书" panose="02010800040101010101" charset="-122"/>
            </a:endParaRPr>
          </a:p>
          <a:p>
            <a:pPr marL="0" indent="0" algn="ctr">
              <a:buNone/>
            </a:pPr>
            <a:r>
              <a:rPr kumimoji="1" lang="zh-CN" altLang="en-US" sz="2000" dirty="0">
                <a:latin typeface="+mn-ea"/>
                <a:cs typeface="华文隶书" panose="02010800040101010101" charset="-122"/>
              </a:rPr>
              <a:t>百千万劫难遭遇</a:t>
            </a:r>
            <a:endParaRPr kumimoji="1" lang="en-US" altLang="zh-CN" sz="2000" dirty="0">
              <a:latin typeface="+mn-ea"/>
              <a:cs typeface="华文隶书" panose="02010800040101010101" charset="-122"/>
            </a:endParaRPr>
          </a:p>
          <a:p>
            <a:pPr marL="0" indent="0" algn="ctr">
              <a:buNone/>
            </a:pPr>
            <a:r>
              <a:rPr kumimoji="1" lang="zh-CN" altLang="en-US" sz="2000" dirty="0">
                <a:latin typeface="+mn-ea"/>
                <a:cs typeface="华文隶书" panose="02010800040101010101" charset="-122"/>
              </a:rPr>
              <a:t>我今见闻得受持</a:t>
            </a:r>
            <a:endParaRPr kumimoji="1" lang="en-US" altLang="zh-CN" sz="2000" dirty="0">
              <a:latin typeface="+mn-ea"/>
              <a:cs typeface="华文隶书" panose="02010800040101010101" charset="-122"/>
            </a:endParaRPr>
          </a:p>
          <a:p>
            <a:pPr marL="0" indent="0" algn="ctr">
              <a:buNone/>
            </a:pPr>
            <a:r>
              <a:rPr kumimoji="1" lang="zh-CN" altLang="en-US" sz="2000" dirty="0">
                <a:latin typeface="+mn-ea"/>
                <a:cs typeface="华文隶书" panose="02010800040101010101" charset="-122"/>
              </a:rPr>
              <a:t>愿解如来真实义</a:t>
            </a:r>
            <a:endParaRPr kumimoji="1" lang="en-US" altLang="zh-CN" sz="2000" dirty="0">
              <a:latin typeface="+mn-ea"/>
              <a:cs typeface="华文隶书" panose="02010800040101010101" charset="-122"/>
            </a:endParaRPr>
          </a:p>
          <a:p>
            <a:pPr marL="0" indent="0" algn="ctr">
              <a:buNone/>
            </a:pPr>
            <a:endParaRPr kumimoji="1" lang="en-CA" altLang="zh-CN" sz="2000" dirty="0">
              <a:latin typeface="+mn-ea"/>
              <a:cs typeface="华文隶书" panose="02010800040101010101" charset="-122"/>
            </a:endParaRPr>
          </a:p>
          <a:p>
            <a:pPr marL="0" indent="0" algn="ctr">
              <a:buNone/>
            </a:pPr>
            <a:r>
              <a:rPr kumimoji="1" lang="zh-CN" altLang="en-US" sz="2000" dirty="0">
                <a:latin typeface="+mn-ea"/>
                <a:cs typeface="华文隶书" panose="02010800040101010101" charset="-122"/>
              </a:rPr>
              <a:t>为度化一切众生，</a:t>
            </a:r>
            <a:endParaRPr kumimoji="1" lang="en-US" altLang="zh-CN" sz="2000" dirty="0">
              <a:latin typeface="+mn-ea"/>
              <a:cs typeface="华文隶书" panose="02010800040101010101" charset="-122"/>
            </a:endParaRPr>
          </a:p>
          <a:p>
            <a:pPr marL="0" indent="0" algn="ctr">
              <a:buNone/>
            </a:pPr>
            <a:r>
              <a:rPr kumimoji="1" lang="zh-CN" altLang="en-US" sz="2000" dirty="0">
                <a:latin typeface="+mn-ea"/>
                <a:cs typeface="华文隶书" panose="02010800040101010101" charset="-122"/>
              </a:rPr>
              <a:t>请大家发无上殊胜的菩提心！</a:t>
            </a:r>
            <a:endParaRPr kumimoji="1" lang="zh-CN" altLang="en-US" sz="2000" dirty="0">
              <a:latin typeface="+mn-ea"/>
              <a:cs typeface="华文隶书" panose="02010800040101010101" charset="-122"/>
            </a:endParaRPr>
          </a:p>
        </p:txBody>
      </p:sp>
      <p:pic>
        <p:nvPicPr>
          <p:cNvPr id="5" name="Picture 4" descr="20160328201008110.JPEG790x600.JPEG"/>
          <p:cNvPicPr>
            <a:picLocks noChangeAspect="1"/>
          </p:cNvPicPr>
          <p:nvPr/>
        </p:nvPicPr>
        <p:blipFill>
          <a:blip r:embed="rId1"/>
          <a:stretch>
            <a:fillRect/>
          </a:stretch>
        </p:blipFill>
        <p:spPr>
          <a:xfrm>
            <a:off x="889336" y="414337"/>
            <a:ext cx="4157225" cy="5998037"/>
          </a:xfrm>
          <a:prstGeom prst="rect">
            <a:avLst/>
          </a:prstGeom>
          <a:effectLst>
            <a:softEdge rad="317500"/>
          </a:effectLst>
        </p:spPr>
      </p:pic>
      <p:pic>
        <p:nvPicPr>
          <p:cNvPr id="3" name="Picture 2"/>
          <p:cNvPicPr>
            <a:picLocks noChangeAspect="1"/>
          </p:cNvPicPr>
          <p:nvPr/>
        </p:nvPicPr>
        <p:blipFill>
          <a:blip r:embed="rId2"/>
          <a:stretch>
            <a:fillRect/>
          </a:stretch>
        </p:blipFill>
        <p:spPr>
          <a:xfrm>
            <a:off x="1323474" y="414337"/>
            <a:ext cx="4572000" cy="5998037"/>
          </a:xfrm>
          <a:prstGeom prst="rect">
            <a:avLst/>
          </a:prstGeom>
          <a:ln>
            <a:noFill/>
          </a:ln>
          <a:effectLst>
            <a:softEdge rad="112500"/>
          </a:effectLst>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318770"/>
            <a:ext cx="10058400" cy="1087755"/>
          </a:xfrm>
        </p:spPr>
        <p:txBody>
          <a:bodyPr>
            <a:normAutofit/>
          </a:bodyPr>
          <a:lstStyle/>
          <a:p>
            <a:pPr algn="ctr"/>
            <a:r>
              <a:rPr lang="zh-CN" altLang="en-US" sz="3200">
                <a:sym typeface="+mn-ea"/>
              </a:rPr>
              <a:t>四、生圆次第与显宗修行的差别</a:t>
            </a:r>
            <a:endParaRPr kumimoji="1" lang="zh-CN" altLang="en-US" sz="3200" b="1" dirty="0">
              <a:latin typeface="Heiti SC Light"/>
              <a:ea typeface="Heiti SC Light"/>
              <a:cs typeface="Heiti SC Light"/>
            </a:endParaRPr>
          </a:p>
        </p:txBody>
      </p:sp>
      <p:sp>
        <p:nvSpPr>
          <p:cNvPr id="3" name="内容占位符 2"/>
          <p:cNvSpPr>
            <a:spLocks noGrp="1"/>
          </p:cNvSpPr>
          <p:nvPr>
            <p:ph idx="1"/>
          </p:nvPr>
        </p:nvSpPr>
        <p:spPr>
          <a:xfrm>
            <a:off x="529590" y="1254125"/>
            <a:ext cx="11167110" cy="5238115"/>
          </a:xfrm>
        </p:spPr>
        <p:txBody>
          <a:bodyPr>
            <a:normAutofit/>
          </a:bodyPr>
          <a:lstStyle/>
          <a:p>
            <a:pPr marL="342900" indent="-342900">
              <a:buFont typeface="+mj-lt"/>
              <a:buAutoNum type="arabicPeriod"/>
            </a:pPr>
            <a:r>
              <a:rPr lang="en-US" altLang="zh-CN" sz="1800" dirty="0"/>
              <a:t>修行的效果与进展</a:t>
            </a:r>
            <a:r>
              <a:rPr lang="zh-CN" altLang="en-US" sz="1800" dirty="0"/>
              <a:t>不同：快慢之别</a:t>
            </a:r>
            <a:endParaRPr lang="zh-CN" altLang="en-US" sz="1800" dirty="0"/>
          </a:p>
          <a:p>
            <a:pPr>
              <a:buFont typeface="Arial" panose="020B0604020202020204" pitchFamily="34" charset="0"/>
              <a:buChar char="•"/>
            </a:pPr>
            <a:r>
              <a:rPr lang="zh-CN" altLang="en-US" sz="1800" dirty="0"/>
              <a:t>显宗没有密宗的见解与方便，经书上讲，从发心到证得一地，最上等根机的人也需要一个阿僧衹劫，或者很长时间；</a:t>
            </a:r>
            <a:endParaRPr lang="zh-CN" altLang="en-US" sz="1800" dirty="0"/>
          </a:p>
          <a:p>
            <a:pPr>
              <a:buFont typeface="Arial" panose="020B0604020202020204" pitchFamily="34" charset="0"/>
              <a:buChar char="•"/>
            </a:pPr>
            <a:r>
              <a:rPr lang="zh-CN" altLang="en-US" sz="1800" dirty="0"/>
              <a:t>密宗里，如果已经完全成就了学密的利根法器，则加行道只需六个月，资粮道也不会很长，就能到达一地；</a:t>
            </a:r>
            <a:endParaRPr lang="zh-CN" altLang="en-US" sz="1800" dirty="0"/>
          </a:p>
          <a:p>
            <a:pPr>
              <a:buFont typeface="Arial" panose="020B0604020202020204" pitchFamily="34" charset="0"/>
              <a:buChar char="•"/>
            </a:pPr>
            <a:endParaRPr lang="zh-CN" altLang="en-US" sz="1800" dirty="0"/>
          </a:p>
          <a:p>
            <a:pPr marL="342900" indent="-342900">
              <a:buFont typeface="+mj-lt"/>
              <a:buAutoNum type="arabicPeriod" startAt="2"/>
            </a:pPr>
            <a:r>
              <a:rPr lang="zh-CN" altLang="en-US" sz="1800" dirty="0"/>
              <a:t>第一地之后，显密是毫无分别、一味一体的</a:t>
            </a:r>
            <a:endParaRPr lang="zh-CN" altLang="en-US" sz="1800" dirty="0"/>
          </a:p>
          <a:p>
            <a:pPr marL="342900" indent="-342900">
              <a:buFont typeface="+mj-lt"/>
              <a:buAutoNum type="arabicPeriod" startAt="3"/>
            </a:pPr>
            <a:endParaRPr lang="en-US" altLang="zh-CN" sz="1800" dirty="0" smtClean="0"/>
          </a:p>
          <a:p>
            <a:pPr marL="342900" indent="-342900">
              <a:buFont typeface="+mj-lt"/>
              <a:buAutoNum type="arabicPeriod" startAt="3"/>
            </a:pPr>
            <a:r>
              <a:rPr lang="zh-CN" altLang="en-US" sz="1800" dirty="0" smtClean="0"/>
              <a:t>显宗</a:t>
            </a:r>
            <a:r>
              <a:rPr lang="zh-CN" altLang="en-US" sz="1800" dirty="0"/>
              <a:t>、密宗都可以成佛，只是速度的快慢有很大差别。</a:t>
            </a:r>
            <a:endParaRPr lang="zh-CN" altLang="en-US" sz="1800" dirty="0"/>
          </a:p>
          <a:p>
            <a:pPr marL="342900" indent="-342900">
              <a:buFont typeface="+mj-lt"/>
              <a:buAutoNum type="arabicPeriod" startAt="3"/>
            </a:pPr>
            <a:endParaRPr lang="zh-CN" altLang="en-US" sz="1800" dirty="0"/>
          </a:p>
          <a:p>
            <a:pPr marL="342900" indent="-342900">
              <a:buFont typeface="+mj-lt"/>
              <a:buAutoNum type="arabicPeriod" startAt="3"/>
            </a:pPr>
            <a:r>
              <a:rPr lang="zh-CN" altLang="en-US" sz="1800" dirty="0"/>
              <a:t>修行内涵相同：密宗通过无相圆满次第的修法，就可以证悟龙树菩萨《中论》中所讲的空性；而用生起次第或圆满次第，就可以证悟无著菩萨的《宝性论》和龙树菩萨的《赞法界论》中的所有内容</a:t>
            </a:r>
            <a:endParaRPr lang="zh-CN" altLang="en-US" sz="1800" dirty="0"/>
          </a:p>
          <a:p>
            <a:pPr marL="0" indent="0">
              <a:buFont typeface="+mj-lt"/>
              <a:buNone/>
            </a:pPr>
            <a:endParaRPr lang="zh-CN" altLang="en-US" sz="1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318770"/>
            <a:ext cx="10058400" cy="1087755"/>
          </a:xfrm>
        </p:spPr>
        <p:txBody>
          <a:bodyPr>
            <a:normAutofit/>
          </a:bodyPr>
          <a:lstStyle/>
          <a:p>
            <a:pPr algn="ctr"/>
            <a:r>
              <a:rPr lang="zh-CN" altLang="en-US" sz="3200">
                <a:sym typeface="+mn-ea"/>
              </a:rPr>
              <a:t>四、生圆次第与显宗修行的差别</a:t>
            </a:r>
            <a:endParaRPr kumimoji="1" lang="zh-CN" altLang="en-US" sz="3200" b="1" dirty="0">
              <a:latin typeface="Heiti SC Light"/>
              <a:ea typeface="Heiti SC Light"/>
              <a:cs typeface="Heiti SC Light"/>
            </a:endParaRPr>
          </a:p>
        </p:txBody>
      </p:sp>
      <p:sp>
        <p:nvSpPr>
          <p:cNvPr id="3" name="内容占位符 2"/>
          <p:cNvSpPr>
            <a:spLocks noGrp="1"/>
          </p:cNvSpPr>
          <p:nvPr>
            <p:ph idx="1"/>
          </p:nvPr>
        </p:nvSpPr>
        <p:spPr>
          <a:xfrm>
            <a:off x="511175" y="1710690"/>
            <a:ext cx="11185525" cy="4781550"/>
          </a:xfrm>
        </p:spPr>
        <p:txBody>
          <a:bodyPr>
            <a:normAutofit/>
          </a:bodyPr>
          <a:lstStyle/>
          <a:p>
            <a:pPr marL="0" indent="0">
              <a:buFont typeface="+mj-lt"/>
              <a:buNone/>
            </a:pPr>
            <a:r>
              <a:rPr lang="en-US" altLang="zh-CN" sz="1800" dirty="0"/>
              <a:t>5</a:t>
            </a:r>
            <a:r>
              <a:rPr lang="zh-CN" altLang="en-US" sz="1800" dirty="0"/>
              <a:t>、密宗特别之处：</a:t>
            </a:r>
            <a:endParaRPr lang="zh-CN" altLang="en-US" sz="1800" dirty="0"/>
          </a:p>
          <a:p>
            <a:pPr marL="457200" lvl="1" indent="0">
              <a:buFont typeface="+mj-lt"/>
              <a:buNone/>
            </a:pPr>
            <a:r>
              <a:rPr lang="zh-CN" altLang="en-US" sz="2000" dirty="0"/>
              <a:t>宗幻身的修法是一种非常特殊的修法，但宁玛派更强调虹身。</a:t>
            </a:r>
            <a:endParaRPr lang="zh-CN" altLang="en-US" sz="2000" dirty="0"/>
          </a:p>
          <a:p>
            <a:pPr marL="457200" lvl="1" indent="0">
              <a:buFont typeface="+mj-lt"/>
              <a:buNone/>
            </a:pPr>
            <a:r>
              <a:rPr lang="zh-CN" altLang="en-US" sz="2000" dirty="0"/>
              <a:t>幻化身有清净和不清净两种分别，清净的幻化身和虹身是差不多的。</a:t>
            </a:r>
            <a:endParaRPr lang="zh-CN" altLang="en-US" sz="2000" dirty="0"/>
          </a:p>
          <a:p>
            <a:pPr marL="457200" lvl="1" indent="0">
              <a:buFont typeface="+mj-lt"/>
              <a:buNone/>
            </a:pPr>
            <a:r>
              <a:rPr lang="zh-CN" altLang="en-US" sz="2000" dirty="0"/>
              <a:t>如上所讲，修大圆满时虽然从未观想过唐卡，但在其证悟到炉火纯青之际，顿时就可以显现出五方佛的坛城。这时便可见到一切外境都是清净的现象，身体也开始逐渐变成虹光身。此虹光身可以直接带到佛的果位，最后成为佛的报身。</a:t>
            </a:r>
            <a:endParaRPr lang="zh-CN" altLang="en-US" sz="2000" dirty="0"/>
          </a:p>
          <a:p>
            <a:pPr marL="0" lvl="0" indent="0">
              <a:buFont typeface="+mj-lt"/>
              <a:buNone/>
            </a:pPr>
            <a:endParaRPr lang="zh-CN" altLang="en-US" sz="2000" dirty="0"/>
          </a:p>
          <a:p>
            <a:pPr marL="0" lvl="0" indent="0">
              <a:buFont typeface="+mj-lt"/>
              <a:buNone/>
            </a:pPr>
            <a:r>
              <a:rPr lang="zh-CN" altLang="en-US" sz="2000" dirty="0"/>
              <a:t>6、显密差别的关键在于：见解不同</a:t>
            </a:r>
            <a:endParaRPr lang="zh-CN" altLang="en-US" sz="2000" dirty="0"/>
          </a:p>
          <a:p>
            <a:pPr lvl="1" algn="l">
              <a:buFont typeface="+mj-lt"/>
              <a:buNone/>
            </a:pPr>
            <a:r>
              <a:rPr lang="zh-CN" altLang="en-US" sz="2000" dirty="0"/>
              <a:t>      以三乘戒律差异依见解不同而进行论证。</a:t>
            </a:r>
            <a:endParaRPr lang="zh-CN" altLang="en-US" sz="2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22020" y="356844"/>
            <a:ext cx="10058400" cy="1087621"/>
          </a:xfrm>
        </p:spPr>
        <p:txBody>
          <a:bodyPr>
            <a:normAutofit/>
          </a:bodyPr>
          <a:lstStyle/>
          <a:p>
            <a:pPr algn="ctr"/>
            <a:r>
              <a:rPr lang="zh-CN" altLang="en-US" sz="3200">
                <a:sym typeface="+mn-ea"/>
              </a:rPr>
              <a:t>五、使修行抵达终点的顺缘</a:t>
            </a:r>
            <a:endParaRPr kumimoji="1" lang="zh-CN" altLang="en-US" sz="3200" b="1" dirty="0">
              <a:latin typeface="Heiti SC Light"/>
              <a:ea typeface="Heiti SC Light"/>
              <a:cs typeface="Heiti SC Light"/>
            </a:endParaRPr>
          </a:p>
        </p:txBody>
      </p:sp>
      <p:sp>
        <p:nvSpPr>
          <p:cNvPr id="3" name="内容占位符 2"/>
          <p:cNvSpPr>
            <a:spLocks noGrp="1"/>
          </p:cNvSpPr>
          <p:nvPr>
            <p:ph idx="1"/>
          </p:nvPr>
        </p:nvSpPr>
        <p:spPr>
          <a:xfrm>
            <a:off x="675005" y="1445260"/>
            <a:ext cx="10907395" cy="4933315"/>
          </a:xfrm>
        </p:spPr>
        <p:txBody>
          <a:bodyPr>
            <a:normAutofit/>
          </a:bodyPr>
          <a:lstStyle/>
          <a:p>
            <a:pPr>
              <a:buFont typeface="Arial" panose="020B0604020202020204" pitchFamily="34" charset="0"/>
              <a:buChar char="•"/>
            </a:pPr>
            <a:r>
              <a:rPr lang="en-US" altLang="zh-CN" sz="2400" dirty="0"/>
              <a:t>在具体修行时，首先不要操之过急，而仓促地去修密法，目前最重要的，是稳扎稳打地修出离心和菩提心</a:t>
            </a:r>
            <a:endParaRPr lang="en-US" altLang="zh-CN" sz="2400" dirty="0"/>
          </a:p>
          <a:p>
            <a:pPr>
              <a:buFont typeface="Arial" panose="020B0604020202020204" pitchFamily="34" charset="0"/>
              <a:buChar char="•"/>
            </a:pPr>
            <a:endParaRPr lang="en-US" altLang="zh-CN" sz="2400" dirty="0"/>
          </a:p>
          <a:p>
            <a:pPr>
              <a:buFont typeface="Arial" panose="020B0604020202020204" pitchFamily="34" charset="0"/>
              <a:buChar char="•"/>
            </a:pPr>
            <a:r>
              <a:rPr lang="en-US" altLang="zh-CN" sz="2400" dirty="0"/>
              <a:t>菩提心的确是得之不易的</a:t>
            </a:r>
            <a:r>
              <a:rPr lang="zh-CN" altLang="en-US" sz="2400" dirty="0"/>
              <a:t>，一定要打好基础！</a:t>
            </a:r>
            <a:endParaRPr lang="zh-CN" altLang="en-US" sz="2400" dirty="0"/>
          </a:p>
          <a:p>
            <a:pPr>
              <a:buFont typeface="Arial" panose="020B0604020202020204" pitchFamily="34" charset="0"/>
              <a:buChar char="•"/>
            </a:pPr>
            <a:endParaRPr lang="zh-CN" altLang="en-US" sz="2400" dirty="0"/>
          </a:p>
          <a:p>
            <a:pPr>
              <a:buFont typeface="Arial" panose="020B0604020202020204" pitchFamily="34" charset="0"/>
              <a:buChar char="•"/>
            </a:pPr>
            <a:r>
              <a:rPr lang="zh-CN" altLang="en-US" sz="2400" dirty="0"/>
              <a:t>大巧若拙，大智若愚。只有不玩弄技巧、不耍小聪明、视上师的一切教言为究竟的弟子，才能够窥探到与上师智慧无二无别的奇妙风景，</a:t>
            </a:r>
            <a:endParaRPr lang="zh-CN" altLang="en-US" sz="2400" dirty="0"/>
          </a:p>
          <a:p>
            <a:pPr marL="0" indent="0">
              <a:buFont typeface="Arial" panose="020B0604020202020204" pitchFamily="34" charset="0"/>
              <a:buNone/>
            </a:pPr>
            <a:endParaRPr lang="zh-CN" altLang="en-US" sz="2400" dirty="0"/>
          </a:p>
          <a:p>
            <a:pPr>
              <a:buFont typeface="Arial" panose="020B0604020202020204" pitchFamily="34" charset="0"/>
              <a:buChar char="•"/>
            </a:pPr>
            <a:r>
              <a:rPr lang="zh-CN" altLang="en-US" sz="2400" dirty="0"/>
              <a:t>千里之行，始于足下。出离心和菩提心，是与证悟空性相辅相成、形影不离的良伴，我们一定要对此加以重视。要知道，只有从出离心和菩提心出发，才能抵达究竟实相的终点。</a:t>
            </a:r>
            <a:endParaRPr lang="zh-CN" altLang="en-US"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63624" y="1985911"/>
            <a:ext cx="9005688" cy="2696151"/>
          </a:xfrm>
        </p:spPr>
        <p:txBody>
          <a:bodyPr/>
          <a:lstStyle/>
          <a:p>
            <a:r>
              <a:rPr lang="zh-CN" altLang="en-US" sz="4800" b="1" dirty="0" smtClean="0">
                <a:latin typeface="Heiti SC Light"/>
                <a:ea typeface="Heiti SC Light"/>
                <a:cs typeface="Heiti SC Light"/>
              </a:rPr>
              <a:t>金刚上师与灌顶</a:t>
            </a:r>
            <a:br>
              <a:rPr lang="zh-CN" altLang="en-US" sz="4800" b="1" dirty="0">
                <a:latin typeface="Heiti SC Light"/>
                <a:ea typeface="Heiti SC Light"/>
                <a:cs typeface="Heiti SC Light"/>
              </a:rPr>
            </a:br>
            <a:br>
              <a:rPr lang="en-US" altLang="zh-CN" sz="2000" dirty="0"/>
            </a:br>
            <a:br>
              <a:rPr lang="en-US" altLang="zh-CN" sz="2000" dirty="0" smtClean="0"/>
            </a:br>
            <a:r>
              <a:rPr lang="zh-CN" altLang="en-US" sz="2000" dirty="0">
                <a:latin typeface="Heiti SC Light"/>
                <a:ea typeface="Heiti SC Light"/>
                <a:cs typeface="Heiti SC Light"/>
              </a:rPr>
              <a:t>《</a:t>
            </a:r>
            <a:r>
              <a:rPr lang="zh-CN" altLang="en-US" sz="2000" b="1" dirty="0" smtClean="0">
                <a:latin typeface="Heiti SC Light"/>
                <a:ea typeface="Heiti SC Light"/>
                <a:cs typeface="Heiti SC Light"/>
              </a:rPr>
              <a:t>慧灯之光</a:t>
            </a:r>
            <a:r>
              <a:rPr lang="zh-CN" altLang="zh-CN" sz="2000" b="1" dirty="0" smtClean="0">
                <a:latin typeface="Heiti SC Light"/>
                <a:ea typeface="Heiti SC Light"/>
                <a:cs typeface="Heiti SC Light"/>
              </a:rPr>
              <a:t>》</a:t>
            </a:r>
            <a:r>
              <a:rPr lang="zh-CN" altLang="en-US" sz="2000" b="1" dirty="0" smtClean="0">
                <a:latin typeface="Heiti SC Light"/>
                <a:ea typeface="Heiti SC Light"/>
                <a:cs typeface="Heiti SC Light"/>
              </a:rPr>
              <a:t>一（</a:t>
            </a:r>
            <a:r>
              <a:rPr lang="en-US" altLang="zh-CN" sz="2000" b="1" dirty="0" smtClean="0">
                <a:latin typeface="Heiti SC Light"/>
                <a:ea typeface="Heiti SC Light"/>
                <a:cs typeface="Heiti SC Light"/>
              </a:rPr>
              <a:t>18</a:t>
            </a:r>
            <a:r>
              <a:rPr lang="zh-CN" altLang="en-US" sz="2000" b="1" dirty="0" smtClean="0">
                <a:latin typeface="Heiti SC Light"/>
                <a:ea typeface="Heiti SC Light"/>
                <a:cs typeface="Heiti SC Light"/>
              </a:rPr>
              <a:t>）</a:t>
            </a:r>
            <a:endParaRPr lang="zh-CN" altLang="en-US" sz="2000" dirty="0"/>
          </a:p>
        </p:txBody>
      </p:sp>
      <p:sp>
        <p:nvSpPr>
          <p:cNvPr id="5" name="Text Placeholder 4"/>
          <p:cNvSpPr>
            <a:spLocks noGrp="1"/>
          </p:cNvSpPr>
          <p:nvPr>
            <p:ph type="body" idx="1"/>
          </p:nvPr>
        </p:nvSpPr>
        <p:spPr/>
        <p:txBody>
          <a:bodyPr>
            <a:normAutofit/>
          </a:bodyPr>
          <a:lstStyle/>
          <a:p>
            <a:r>
              <a:rPr lang="zh-CN" altLang="en-US" sz="2000" dirty="0" smtClean="0"/>
              <a:t>根据课文整理</a:t>
            </a:r>
            <a:r>
              <a:rPr lang="zh-CN" altLang="en-US" sz="2000" dirty="0"/>
              <a:t>，如有遗漏错谬，诚心忏悔</a:t>
            </a:r>
            <a:endParaRPr lang="en-US" sz="2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22020" y="356844"/>
            <a:ext cx="10058400" cy="1087621"/>
          </a:xfrm>
        </p:spPr>
        <p:txBody>
          <a:bodyPr>
            <a:normAutofit fontScale="90000"/>
          </a:bodyPr>
          <a:lstStyle/>
          <a:p>
            <a:pPr algn="ctr"/>
            <a:br>
              <a:rPr lang="en-US" altLang="zh-CN" sz="3200" b="1" dirty="0" smtClean="0"/>
            </a:br>
            <a:r>
              <a:rPr lang="zh-CN" altLang="zh-CN" sz="3600" b="1" dirty="0" smtClean="0"/>
              <a:t>金刚上师</a:t>
            </a:r>
            <a:br>
              <a:rPr lang="en-US" altLang="zh-CN" sz="3600" dirty="0"/>
            </a:br>
            <a:endParaRPr kumimoji="1" lang="zh-CN" altLang="en-US" sz="3600" b="1" dirty="0">
              <a:latin typeface="Heiti SC Light"/>
              <a:ea typeface="Heiti SC Light"/>
              <a:cs typeface="Heiti SC Light"/>
            </a:endParaRPr>
          </a:p>
        </p:txBody>
      </p:sp>
      <p:sp>
        <p:nvSpPr>
          <p:cNvPr id="3" name="内容占位符 2"/>
          <p:cNvSpPr>
            <a:spLocks noGrp="1"/>
          </p:cNvSpPr>
          <p:nvPr>
            <p:ph idx="1"/>
          </p:nvPr>
        </p:nvSpPr>
        <p:spPr>
          <a:xfrm>
            <a:off x="675005" y="1445260"/>
            <a:ext cx="10907395" cy="4933315"/>
          </a:xfrm>
        </p:spPr>
        <p:txBody>
          <a:bodyPr>
            <a:normAutofit lnSpcReduction="10000"/>
          </a:bodyPr>
          <a:lstStyle/>
          <a:p>
            <a:pPr marL="0" indent="0">
              <a:buNone/>
            </a:pPr>
            <a:r>
              <a:rPr lang="zh-CN" altLang="zh-CN" sz="2000" dirty="0"/>
              <a:t>（一）为什么要择师</a:t>
            </a:r>
            <a:endParaRPr lang="en-US" altLang="zh-CN" sz="2000" dirty="0"/>
          </a:p>
          <a:p>
            <a:pPr marL="0" indent="0">
              <a:buNone/>
            </a:pPr>
            <a:endParaRPr lang="en-US" altLang="zh-CN" sz="2000" dirty="0"/>
          </a:p>
          <a:p>
            <a:pPr marL="0" indent="0">
              <a:buNone/>
            </a:pPr>
            <a:r>
              <a:rPr lang="en-US" altLang="zh-CN" sz="2000" dirty="0" smtClean="0"/>
              <a:t>   </a:t>
            </a:r>
            <a:r>
              <a:rPr lang="zh-CN" altLang="zh-CN" dirty="0" smtClean="0"/>
              <a:t>佛教就像一个超级</a:t>
            </a:r>
            <a:r>
              <a:rPr lang="zh-CN" altLang="zh-CN" dirty="0"/>
              <a:t>市场，其内容十分丰富。如宁玛巴的《大幻化网》所讲，佛法可分为五乘</a:t>
            </a:r>
            <a:r>
              <a:rPr lang="zh-CN" altLang="zh-CN" dirty="0" smtClean="0"/>
              <a:t>：</a:t>
            </a:r>
            <a:endParaRPr lang="en-US" altLang="zh-CN" dirty="0" smtClean="0"/>
          </a:p>
          <a:p>
            <a:pPr>
              <a:buFont typeface="Arial" panose="020B0604020202020204" pitchFamily="34" charset="0"/>
              <a:buChar char="•"/>
            </a:pPr>
            <a:r>
              <a:rPr lang="zh-CN" altLang="zh-CN" dirty="0" smtClean="0"/>
              <a:t>第一是人天乘</a:t>
            </a:r>
            <a:r>
              <a:rPr lang="zh-CN" altLang="zh-CN" dirty="0"/>
              <a:t>，只求人天福报</a:t>
            </a:r>
            <a:r>
              <a:rPr lang="zh-CN" altLang="zh-CN" dirty="0" smtClean="0"/>
              <a:t>；</a:t>
            </a:r>
            <a:endParaRPr lang="en-US" altLang="zh-CN" dirty="0" smtClean="0"/>
          </a:p>
          <a:p>
            <a:pPr>
              <a:buFont typeface="Arial" panose="020B0604020202020204" pitchFamily="34" charset="0"/>
              <a:buChar char="•"/>
            </a:pPr>
            <a:r>
              <a:rPr lang="zh-CN" altLang="zh-CN" dirty="0" smtClean="0"/>
              <a:t>第二是声闻乘；</a:t>
            </a:r>
            <a:endParaRPr lang="en-US" altLang="zh-CN" dirty="0" smtClean="0"/>
          </a:p>
          <a:p>
            <a:pPr>
              <a:buFont typeface="Arial" panose="020B0604020202020204" pitchFamily="34" charset="0"/>
              <a:buChar char="•"/>
            </a:pPr>
            <a:r>
              <a:rPr lang="zh-CN" altLang="zh-CN" dirty="0" smtClean="0"/>
              <a:t>第三是缘觉乘；</a:t>
            </a:r>
            <a:endParaRPr lang="en-US" altLang="zh-CN" dirty="0" smtClean="0"/>
          </a:p>
          <a:p>
            <a:pPr>
              <a:buFont typeface="Arial" panose="020B0604020202020204" pitchFamily="34" charset="0"/>
              <a:buChar char="•"/>
            </a:pPr>
            <a:r>
              <a:rPr lang="zh-CN" altLang="zh-CN" dirty="0" smtClean="0"/>
              <a:t>第四</a:t>
            </a:r>
            <a:r>
              <a:rPr lang="zh-CN" altLang="zh-CN" dirty="0"/>
              <a:t>是大乘显宗的菩萨乘</a:t>
            </a:r>
            <a:r>
              <a:rPr lang="zh-CN" altLang="zh-CN" dirty="0" smtClean="0"/>
              <a:t>；</a:t>
            </a:r>
            <a:endParaRPr lang="en-US" altLang="zh-CN" dirty="0" smtClean="0"/>
          </a:p>
          <a:p>
            <a:pPr>
              <a:buFont typeface="Arial" panose="020B0604020202020204" pitchFamily="34" charset="0"/>
              <a:buChar char="•"/>
            </a:pPr>
            <a:r>
              <a:rPr lang="zh-CN" altLang="zh-CN" dirty="0" smtClean="0"/>
              <a:t>第五是密乘。</a:t>
            </a:r>
            <a:endParaRPr lang="en-US" altLang="zh-CN" dirty="0" smtClean="0"/>
          </a:p>
          <a:p>
            <a:pPr>
              <a:buFont typeface="Arial" panose="020B0604020202020204" pitchFamily="34" charset="0"/>
              <a:buChar char="•"/>
            </a:pPr>
            <a:endParaRPr lang="en-US" altLang="zh-CN" dirty="0" smtClean="0"/>
          </a:p>
          <a:p>
            <a:pPr>
              <a:buFont typeface="Arial" panose="020B0604020202020204" pitchFamily="34" charset="0"/>
              <a:buChar char="•"/>
            </a:pPr>
            <a:r>
              <a:rPr lang="zh-CN" altLang="en-US" dirty="0" smtClean="0"/>
              <a:t>学佛的层次区别：</a:t>
            </a:r>
            <a:endParaRPr lang="en-US" altLang="zh-CN" dirty="0" smtClean="0"/>
          </a:p>
          <a:p>
            <a:pPr marL="0" indent="0">
              <a:buNone/>
            </a:pPr>
            <a:r>
              <a:rPr lang="zh-CN" altLang="zh-CN" dirty="0"/>
              <a:t>为求人天福报或现世利益而行善，不是学佛</a:t>
            </a:r>
            <a:r>
              <a:rPr lang="zh-CN" altLang="zh-CN" dirty="0" smtClean="0"/>
              <a:t>，</a:t>
            </a:r>
            <a:r>
              <a:rPr lang="zh-CN" altLang="zh-CN" dirty="0"/>
              <a:t>只是学法</a:t>
            </a:r>
            <a:r>
              <a:rPr lang="en-US" altLang="zh-CN" dirty="0"/>
              <a:t> </a:t>
            </a:r>
            <a:r>
              <a:rPr lang="zh-CN" altLang="en-US" dirty="0" smtClean="0"/>
              <a:t>。</a:t>
            </a:r>
            <a:endParaRPr lang="en-US" altLang="zh-CN" dirty="0" smtClean="0"/>
          </a:p>
          <a:p>
            <a:pPr marL="457200" indent="-457200">
              <a:buFont typeface="+mj-lt"/>
              <a:buAutoNum type="arabicPeriod"/>
            </a:pPr>
            <a:r>
              <a:rPr lang="zh-CN" altLang="zh-CN" dirty="0"/>
              <a:t>凡是只考虑自己的解脱，无论闻思修或做世间善法都是小乘的道路</a:t>
            </a:r>
            <a:r>
              <a:rPr lang="en-US" altLang="zh-CN" dirty="0"/>
              <a:t> </a:t>
            </a:r>
            <a:r>
              <a:rPr lang="zh-CN" altLang="en-US" dirty="0" smtClean="0"/>
              <a:t>。</a:t>
            </a:r>
            <a:endParaRPr lang="en-US" altLang="zh-CN" dirty="0" smtClean="0"/>
          </a:p>
          <a:p>
            <a:pPr marL="457200" indent="-457200">
              <a:buFont typeface="+mj-lt"/>
              <a:buAutoNum type="arabicPeriod"/>
            </a:pPr>
            <a:r>
              <a:rPr lang="zh-CN" altLang="zh-CN" dirty="0"/>
              <a:t>只有为了众生的解脱而行利益众生的事业，才是正确的路，也才是我们要走的菩提之路。</a:t>
            </a:r>
            <a:endParaRPr lang="en-US" altLang="zh-CN" dirty="0"/>
          </a:p>
          <a:p>
            <a:pPr marL="457200" indent="-457200">
              <a:buFont typeface="+mj-lt"/>
              <a:buAutoNum type="arabicPeriod"/>
            </a:pPr>
            <a:endParaRPr lang="en-US" altLang="zh-CN"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pPr algn="ctr"/>
            <a:r>
              <a:rPr lang="zh-CN" altLang="zh-CN" sz="4000" b="1" dirty="0"/>
              <a:t>金刚上师</a:t>
            </a:r>
            <a:endParaRPr kumimoji="1" lang="zh-CN" altLang="en-US" sz="4000" dirty="0"/>
          </a:p>
        </p:txBody>
      </p:sp>
      <p:sp>
        <p:nvSpPr>
          <p:cNvPr id="3" name="内容占位符 2"/>
          <p:cNvSpPr>
            <a:spLocks noGrp="1"/>
          </p:cNvSpPr>
          <p:nvPr>
            <p:ph idx="1"/>
          </p:nvPr>
        </p:nvSpPr>
        <p:spPr/>
        <p:txBody>
          <a:bodyPr/>
          <a:lstStyle/>
          <a:p>
            <a:r>
              <a:rPr lang="zh-CN" altLang="zh-CN" dirty="0"/>
              <a:t>这样的路该如何走呢？我们需要一个具格的人引导，才能顺利地走上菩提道</a:t>
            </a:r>
            <a:r>
              <a:rPr lang="zh-CN" altLang="zh-CN" dirty="0" smtClean="0"/>
              <a:t>。</a:t>
            </a:r>
            <a:r>
              <a:rPr lang="zh-CN" altLang="zh-CN" dirty="0"/>
              <a:t>所以，选择金刚上师和善知识特别重要。</a:t>
            </a:r>
            <a:endParaRPr lang="en-US" altLang="zh-CN" dirty="0"/>
          </a:p>
          <a:p>
            <a:r>
              <a:rPr lang="en-US" altLang="zh-CN" dirty="0" smtClean="0"/>
              <a:t> </a:t>
            </a:r>
            <a:r>
              <a:rPr lang="zh-CN" altLang="zh-CN" dirty="0" smtClean="0"/>
              <a:t>什么样</a:t>
            </a:r>
            <a:r>
              <a:rPr lang="zh-CN" altLang="zh-CN" dirty="0"/>
              <a:t>的人可以做金刚上师，小乘和大乘显宗上师所要具备的条件又是什么呢？</a:t>
            </a:r>
            <a:r>
              <a:rPr lang="en-US" altLang="zh-CN" dirty="0"/>
              <a:t> </a:t>
            </a:r>
            <a:endParaRPr lang="zh-CN" altLang="en-US" dirty="0"/>
          </a:p>
          <a:p>
            <a:r>
              <a:rPr lang="zh-CN" altLang="zh-CN" dirty="0"/>
              <a:t>（二）如何择师</a:t>
            </a:r>
            <a:endParaRPr lang="en-US" altLang="zh-CN" dirty="0"/>
          </a:p>
          <a:p>
            <a:r>
              <a:rPr lang="en-US" altLang="zh-CN" dirty="0"/>
              <a:t>1.</a:t>
            </a:r>
            <a:r>
              <a:rPr lang="zh-CN" altLang="zh-CN" dirty="0"/>
              <a:t>做大乘上师的条件</a:t>
            </a:r>
            <a:endParaRPr lang="en-US" altLang="zh-CN" dirty="0"/>
          </a:p>
          <a:p>
            <a:r>
              <a:rPr lang="zh-CN" altLang="zh-CN" dirty="0"/>
              <a:t>什么是衡量大乘善知识的最低标准呢？</a:t>
            </a:r>
            <a:endParaRPr lang="en-US" altLang="zh-CN" dirty="0"/>
          </a:p>
          <a:p>
            <a:r>
              <a:rPr lang="zh-CN" altLang="zh-CN" dirty="0"/>
              <a:t>（</a:t>
            </a:r>
            <a:r>
              <a:rPr lang="en-US" altLang="zh-CN" dirty="0"/>
              <a:t>1</a:t>
            </a:r>
            <a:r>
              <a:rPr lang="zh-CN" altLang="zh-CN" dirty="0"/>
              <a:t>）大乘上师要有无造作的菩提心</a:t>
            </a:r>
            <a:r>
              <a:rPr lang="zh-CN" altLang="zh-CN" dirty="0" smtClean="0"/>
              <a:t>。</a:t>
            </a:r>
            <a:endParaRPr lang="en-US" altLang="zh-CN" dirty="0" smtClean="0"/>
          </a:p>
          <a:p>
            <a:r>
              <a:rPr lang="zh-CN" altLang="zh-CN" dirty="0"/>
              <a:t>（</a:t>
            </a:r>
            <a:r>
              <a:rPr lang="en-US" altLang="zh-CN" dirty="0"/>
              <a:t>2</a:t>
            </a:r>
            <a:r>
              <a:rPr lang="zh-CN" altLang="zh-CN" dirty="0" smtClean="0"/>
              <a:t>）大乘上师在无</a:t>
            </a:r>
            <a:r>
              <a:rPr lang="zh-CN" altLang="zh-CN" dirty="0"/>
              <a:t>造作菩提心的基础上，要或多或少地精通显、密教理，特别要精通我们所需要的、正式修法上的智慧。</a:t>
            </a:r>
            <a:r>
              <a:rPr lang="en-US" altLang="zh-CN" dirty="0"/>
              <a:t> </a:t>
            </a:r>
            <a:r>
              <a:rPr lang="en-US" altLang="zh-CN" dirty="0" smtClean="0"/>
              <a:t>  </a:t>
            </a:r>
            <a:endParaRPr kumimoji="1" lang="zh-CN" alt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pPr algn="ctr"/>
            <a:r>
              <a:rPr lang="zh-CN" altLang="zh-CN" sz="4000" b="1" dirty="0"/>
              <a:t>金刚上师</a:t>
            </a:r>
            <a:endParaRPr kumimoji="1" lang="zh-CN" altLang="en-US" sz="4000" dirty="0"/>
          </a:p>
        </p:txBody>
      </p:sp>
      <p:sp>
        <p:nvSpPr>
          <p:cNvPr id="3" name="内容占位符 2"/>
          <p:cNvSpPr>
            <a:spLocks noGrp="1"/>
          </p:cNvSpPr>
          <p:nvPr>
            <p:ph idx="1"/>
          </p:nvPr>
        </p:nvSpPr>
        <p:spPr/>
        <p:txBody>
          <a:bodyPr>
            <a:normAutofit fontScale="85000" lnSpcReduction="10000"/>
          </a:bodyPr>
          <a:lstStyle/>
          <a:p>
            <a:pPr marL="0" indent="0">
              <a:buNone/>
            </a:pPr>
            <a:r>
              <a:rPr lang="en-US" altLang="zh-CN" dirty="0"/>
              <a:t>2</a:t>
            </a:r>
            <a:r>
              <a:rPr lang="en-US" altLang="zh-CN" dirty="0" smtClean="0"/>
              <a:t>. </a:t>
            </a:r>
            <a:r>
              <a:rPr lang="zh-CN" altLang="zh-CN" dirty="0" smtClean="0"/>
              <a:t>做金刚上师</a:t>
            </a:r>
            <a:r>
              <a:rPr lang="zh-CN" altLang="zh-CN" dirty="0"/>
              <a:t>的</a:t>
            </a:r>
            <a:r>
              <a:rPr lang="zh-CN" altLang="zh-CN" dirty="0" smtClean="0"/>
              <a:t>条件</a:t>
            </a:r>
            <a:r>
              <a:rPr lang="zh-CN" altLang="en-US" dirty="0"/>
              <a:t>：</a:t>
            </a:r>
            <a:endParaRPr lang="en-US" altLang="zh-CN" dirty="0" smtClean="0"/>
          </a:p>
          <a:p>
            <a:pPr marL="0" indent="0">
              <a:buNone/>
            </a:pPr>
            <a:r>
              <a:rPr lang="zh-CN" altLang="zh-CN" dirty="0"/>
              <a:t>（</a:t>
            </a:r>
            <a:r>
              <a:rPr lang="en-US" altLang="zh-CN" dirty="0"/>
              <a:t>1</a:t>
            </a:r>
            <a:r>
              <a:rPr lang="zh-CN" altLang="zh-CN" dirty="0"/>
              <a:t>）三戒一定要清净</a:t>
            </a:r>
            <a:r>
              <a:rPr lang="zh-CN" altLang="zh-CN" dirty="0" smtClean="0"/>
              <a:t>。</a:t>
            </a:r>
            <a:endParaRPr lang="en-US" altLang="zh-CN" dirty="0" smtClean="0"/>
          </a:p>
          <a:p>
            <a:pPr marL="0" indent="0">
              <a:buNone/>
            </a:pPr>
            <a:r>
              <a:rPr lang="en-US" altLang="zh-CN" dirty="0"/>
              <a:t>①</a:t>
            </a:r>
            <a:r>
              <a:rPr lang="zh-CN" altLang="zh-CN" dirty="0"/>
              <a:t>别解脱戒清净</a:t>
            </a:r>
            <a:r>
              <a:rPr lang="en-US" altLang="zh-CN" dirty="0"/>
              <a:t> </a:t>
            </a:r>
            <a:endParaRPr lang="en-US" altLang="zh-CN" dirty="0"/>
          </a:p>
          <a:p>
            <a:pPr marL="0" indent="0">
              <a:buNone/>
            </a:pPr>
            <a:r>
              <a:rPr lang="en-US" altLang="zh-CN" dirty="0" smtClean="0"/>
              <a:t>②</a:t>
            </a:r>
            <a:r>
              <a:rPr lang="zh-CN" altLang="zh-CN" dirty="0"/>
              <a:t>菩萨戒清净</a:t>
            </a:r>
            <a:r>
              <a:rPr lang="zh-CN" altLang="zh-CN" dirty="0" smtClean="0"/>
              <a:t>。</a:t>
            </a:r>
            <a:r>
              <a:rPr lang="zh-CN" altLang="zh-CN" dirty="0"/>
              <a:t>做金刚上师一定要有愿菩提心和行菩提心。</a:t>
            </a:r>
            <a:r>
              <a:rPr lang="en-US" altLang="zh-CN" dirty="0"/>
              <a:t> </a:t>
            </a:r>
            <a:endParaRPr lang="en-US" altLang="zh-CN" dirty="0" smtClean="0"/>
          </a:p>
          <a:p>
            <a:pPr marL="0" indent="0">
              <a:buNone/>
            </a:pPr>
            <a:r>
              <a:rPr lang="en-US" altLang="zh-CN" dirty="0" smtClean="0"/>
              <a:t>③</a:t>
            </a:r>
            <a:r>
              <a:rPr lang="zh-CN" altLang="zh-CN" dirty="0"/>
              <a:t>密乘戒清净</a:t>
            </a:r>
            <a:r>
              <a:rPr lang="en-US" altLang="zh-CN" dirty="0"/>
              <a:t> </a:t>
            </a:r>
            <a:endParaRPr lang="en-US" altLang="zh-CN" dirty="0" smtClean="0"/>
          </a:p>
          <a:p>
            <a:pPr marL="0" indent="0">
              <a:buNone/>
            </a:pPr>
            <a:r>
              <a:rPr lang="zh-CN" altLang="zh-CN" dirty="0"/>
              <a:t>（</a:t>
            </a:r>
            <a:r>
              <a:rPr lang="en-US" altLang="zh-CN" dirty="0"/>
              <a:t>2</a:t>
            </a:r>
            <a:r>
              <a:rPr lang="zh-CN" altLang="zh-CN" dirty="0"/>
              <a:t>）要广闻佛法</a:t>
            </a:r>
            <a:r>
              <a:rPr lang="en-US" altLang="zh-CN" dirty="0"/>
              <a:t> </a:t>
            </a:r>
            <a:endParaRPr lang="en-US" altLang="zh-CN" dirty="0" smtClean="0"/>
          </a:p>
          <a:p>
            <a:pPr marL="0" indent="0">
              <a:buNone/>
            </a:pPr>
            <a:r>
              <a:rPr lang="zh-CN" altLang="zh-CN" dirty="0"/>
              <a:t>众生的根机各种各样，因此佛说的法也各种各样。而在所有这些法中，佛</a:t>
            </a:r>
            <a:r>
              <a:rPr lang="zh-CN" altLang="zh-CN" dirty="0" smtClean="0"/>
              <a:t>的真正思想是什么？</a:t>
            </a:r>
            <a:r>
              <a:rPr lang="zh-CN" altLang="zh-CN" dirty="0"/>
              <a:t>这只有在精通了很多经论后才会明白。这是佛教与其他学问的不同之处。所以，要给别人传法，就必须广闻多学</a:t>
            </a:r>
            <a:r>
              <a:rPr lang="zh-CN" altLang="zh-CN" dirty="0" smtClean="0"/>
              <a:t>。</a:t>
            </a:r>
            <a:endParaRPr lang="en-US" altLang="zh-CN" dirty="0" smtClean="0"/>
          </a:p>
          <a:p>
            <a:pPr marL="0" indent="0">
              <a:buNone/>
            </a:pPr>
            <a:r>
              <a:rPr lang="zh-CN" altLang="zh-CN" dirty="0"/>
              <a:t>（</a:t>
            </a:r>
            <a:r>
              <a:rPr lang="en-US" altLang="zh-CN" dirty="0"/>
              <a:t>3</a:t>
            </a:r>
            <a:r>
              <a:rPr lang="zh-CN" altLang="zh-CN" dirty="0"/>
              <a:t>）要有大悲心</a:t>
            </a:r>
            <a:r>
              <a:rPr lang="zh-CN" altLang="zh-CN" dirty="0" smtClean="0"/>
              <a:t>。</a:t>
            </a:r>
            <a:endParaRPr lang="en-US" altLang="zh-CN" dirty="0" smtClean="0"/>
          </a:p>
          <a:p>
            <a:pPr marL="0" indent="0">
              <a:buNone/>
            </a:pPr>
            <a:r>
              <a:rPr lang="zh-CN" altLang="zh-CN" dirty="0" smtClean="0"/>
              <a:t>因为</a:t>
            </a:r>
            <a:r>
              <a:rPr lang="zh-CN" altLang="zh-CN" dirty="0"/>
              <a:t>，作为金刚上师就要以悲心摄受众生。若某修行人戒律清净，又懂得一些显、密教法，但他只是独自在山洞里修行，拒绝跟所有的人接触，不愿意摄受他人，那么，他虽是一个真正的修行人，却不具备做金刚上师的条件。</a:t>
            </a:r>
            <a:endParaRPr lang="en-US" altLang="zh-CN" dirty="0"/>
          </a:p>
          <a:p>
            <a:pPr marL="0" indent="0">
              <a:buNone/>
            </a:pPr>
            <a:endParaRPr lang="en-US" altLang="zh-CN" dirty="0"/>
          </a:p>
          <a:p>
            <a:pPr marL="0" indent="0">
              <a:buNone/>
            </a:pPr>
            <a:r>
              <a:rPr lang="en-US" altLang="zh-CN" dirty="0" smtClean="0"/>
              <a:t> </a:t>
            </a:r>
            <a:endParaRPr kumimoji="1" lang="zh-CN" alt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pPr algn="ctr"/>
            <a:r>
              <a:rPr lang="zh-CN" altLang="zh-CN" sz="4000" b="1" dirty="0"/>
              <a:t>金刚上师</a:t>
            </a:r>
            <a:endParaRPr kumimoji="1" lang="zh-CN" altLang="en-US" sz="4000" dirty="0"/>
          </a:p>
        </p:txBody>
      </p:sp>
      <p:sp>
        <p:nvSpPr>
          <p:cNvPr id="3" name="内容占位符 2"/>
          <p:cNvSpPr>
            <a:spLocks noGrp="1"/>
          </p:cNvSpPr>
          <p:nvPr>
            <p:ph idx="1"/>
          </p:nvPr>
        </p:nvSpPr>
        <p:spPr>
          <a:xfrm>
            <a:off x="1066800" y="2103120"/>
            <a:ext cx="10058400" cy="3922800"/>
          </a:xfrm>
        </p:spPr>
        <p:txBody>
          <a:bodyPr/>
          <a:lstStyle/>
          <a:p>
            <a:pPr marL="0" indent="0">
              <a:buNone/>
            </a:pPr>
            <a:r>
              <a:rPr lang="zh-CN" altLang="zh-CN" dirty="0"/>
              <a:t>（</a:t>
            </a:r>
            <a:r>
              <a:rPr lang="en-US" altLang="zh-CN" dirty="0"/>
              <a:t>4</a:t>
            </a:r>
            <a:r>
              <a:rPr lang="zh-CN" altLang="zh-CN" dirty="0"/>
              <a:t>）要精通显、密仪轨</a:t>
            </a:r>
            <a:r>
              <a:rPr lang="zh-CN" altLang="zh-CN" dirty="0" smtClean="0"/>
              <a:t>。</a:t>
            </a:r>
            <a:endParaRPr lang="en-US" altLang="zh-CN" dirty="0" smtClean="0"/>
          </a:p>
          <a:p>
            <a:pPr marL="0" indent="0">
              <a:buNone/>
            </a:pPr>
            <a:r>
              <a:rPr lang="zh-CN" altLang="zh-CN" dirty="0" smtClean="0"/>
              <a:t>特别在</a:t>
            </a:r>
            <a:r>
              <a:rPr lang="zh-CN" altLang="zh-CN" dirty="0"/>
              <a:t>密宗里，有很多事业法，它们是度化众生的方便，可以遣除修行的障碍。但这些全是依照仪轨来做的。若什么仪轨都不懂，就缺少了许多度生的方便。所以，要精通这些仪轨</a:t>
            </a:r>
            <a:r>
              <a:rPr lang="zh-CN" altLang="zh-CN" dirty="0" smtClean="0"/>
              <a:t>。</a:t>
            </a:r>
            <a:endParaRPr lang="en-US" altLang="zh-CN" dirty="0" smtClean="0"/>
          </a:p>
          <a:p>
            <a:pPr marL="0" indent="0">
              <a:buNone/>
            </a:pPr>
            <a:r>
              <a:rPr lang="zh-CN" altLang="zh-CN" dirty="0"/>
              <a:t>（</a:t>
            </a:r>
            <a:r>
              <a:rPr lang="en-US" altLang="zh-CN" dirty="0"/>
              <a:t>5</a:t>
            </a:r>
            <a:r>
              <a:rPr lang="zh-CN" altLang="zh-CN" dirty="0"/>
              <a:t>）要有证悟</a:t>
            </a:r>
            <a:r>
              <a:rPr lang="en-US" altLang="zh-CN" dirty="0"/>
              <a:t> </a:t>
            </a:r>
            <a:endParaRPr lang="en-US" altLang="zh-CN" dirty="0" smtClean="0"/>
          </a:p>
          <a:p>
            <a:pPr marL="0" indent="0">
              <a:buNone/>
            </a:pPr>
            <a:r>
              <a:rPr lang="zh-CN" altLang="zh-CN" dirty="0" smtClean="0"/>
              <a:t>如同为人带路，首先要把路了解得清清楚楚，才可能引人走上正途</a:t>
            </a:r>
            <a:r>
              <a:rPr lang="en-US" altLang="zh-CN" dirty="0" smtClean="0"/>
              <a:t> </a:t>
            </a:r>
            <a:r>
              <a:rPr lang="zh-CN" altLang="en-US" dirty="0" smtClean="0"/>
              <a:t>。</a:t>
            </a:r>
            <a:r>
              <a:rPr lang="zh-CN" altLang="zh-CN" dirty="0" smtClean="0"/>
              <a:t>若上师自己都没有证悟，他讲什么大圆满呢？所以，传大圆满、传窍诀的人必须是证悟者。</a:t>
            </a:r>
            <a:r>
              <a:rPr lang="zh-CN" altLang="zh-CN" dirty="0"/>
              <a:t>这里的证悟</a:t>
            </a:r>
            <a:r>
              <a:rPr lang="zh-CN" altLang="zh-CN" dirty="0" smtClean="0"/>
              <a:t>，只要求或多或少地断除了烦恼</a:t>
            </a:r>
            <a:r>
              <a:rPr lang="zh-CN" altLang="zh-CN" dirty="0"/>
              <a:t>、证悟了智慧。这个智慧不是世智辩聪，也不是文字上的知识，而是通过修证得来的</a:t>
            </a:r>
            <a:r>
              <a:rPr lang="zh-CN" altLang="zh-CN" dirty="0" smtClean="0"/>
              <a:t>。</a:t>
            </a:r>
            <a:endParaRPr lang="en-US" altLang="zh-CN" dirty="0" smtClean="0"/>
          </a:p>
          <a:p>
            <a:pPr marL="0" indent="0">
              <a:buNone/>
            </a:pPr>
            <a:r>
              <a:rPr lang="zh-CN" altLang="zh-CN" dirty="0"/>
              <a:t>（</a:t>
            </a:r>
            <a:r>
              <a:rPr lang="en-US" altLang="zh-CN" dirty="0"/>
              <a:t>6</a:t>
            </a:r>
            <a:r>
              <a:rPr lang="zh-CN" altLang="zh-CN" dirty="0"/>
              <a:t>）要懂得四摄法，即四种大乘菩萨摄受众生的方法。若不懂四摄法，也没有办法度化众生</a:t>
            </a:r>
            <a:r>
              <a:rPr lang="zh-CN" altLang="zh-CN" dirty="0" smtClean="0"/>
              <a:t>。</a:t>
            </a:r>
            <a:endParaRPr lang="en-US" altLang="zh-CN" dirty="0" smtClean="0"/>
          </a:p>
          <a:p>
            <a:pPr marL="0" indent="0">
              <a:buNone/>
            </a:pPr>
            <a:r>
              <a:rPr lang="zh-CN" altLang="en-US" dirty="0" smtClean="0"/>
              <a:t>（</a:t>
            </a:r>
            <a:r>
              <a:rPr lang="zh-CN" altLang="en-US" sz="1400" b="1" dirty="0"/>
              <a:t>四攝法</a:t>
            </a:r>
            <a:r>
              <a:rPr lang="zh-CN" altLang="en-US" sz="1400" dirty="0"/>
              <a:t>為</a:t>
            </a:r>
            <a:r>
              <a:rPr lang="zh-CN" altLang="en-US" sz="1400" dirty="0">
                <a:hlinkClick r:id="rId1" tooltip="菩薩"/>
              </a:rPr>
              <a:t>菩薩</a:t>
            </a:r>
            <a:r>
              <a:rPr lang="zh-CN" altLang="en-US" sz="1400" dirty="0"/>
              <a:t>所修行的道。</a:t>
            </a:r>
            <a:r>
              <a:rPr lang="en-US" altLang="zh-CN" sz="1400" baseline="30000" dirty="0">
                <a:hlinkClick r:id="rId2"/>
              </a:rPr>
              <a:t>[1]</a:t>
            </a:r>
            <a:r>
              <a:rPr lang="zh-CN" altLang="en-US" sz="1400" dirty="0"/>
              <a:t>四攝包括了四種，分別是</a:t>
            </a:r>
            <a:r>
              <a:rPr lang="zh-CN" altLang="en-US" sz="1400" b="1" dirty="0"/>
              <a:t>布施</a:t>
            </a:r>
            <a:r>
              <a:rPr lang="zh-CN" altLang="en-US" sz="1400" dirty="0"/>
              <a:t>、</a:t>
            </a:r>
            <a:r>
              <a:rPr lang="zh-CN" altLang="en-US" sz="1400" b="1" dirty="0"/>
              <a:t>愛語</a:t>
            </a:r>
            <a:r>
              <a:rPr lang="zh-CN" altLang="en-US" sz="1400" dirty="0"/>
              <a:t>、</a:t>
            </a:r>
            <a:r>
              <a:rPr lang="zh-CN" altLang="en-US" sz="1400" b="1" dirty="0"/>
              <a:t>利行</a:t>
            </a:r>
            <a:r>
              <a:rPr lang="zh-CN" altLang="en-US" sz="1400" dirty="0"/>
              <a:t>、</a:t>
            </a:r>
            <a:r>
              <a:rPr lang="zh-CN" altLang="en-US" sz="1400" b="1" dirty="0"/>
              <a:t>同事</a:t>
            </a:r>
            <a:r>
              <a:rPr lang="zh-CN" altLang="en-US" sz="1400" dirty="0"/>
              <a:t>。菩薩為追求覺悟的有情眾生，使人覺悟的有情眾生，具足了</a:t>
            </a:r>
            <a:r>
              <a:rPr lang="zh-CN" altLang="en-US" sz="1400" dirty="0">
                <a:hlinkClick r:id="rId3" tooltip="三昧"/>
              </a:rPr>
              <a:t>三昧</a:t>
            </a:r>
            <a:r>
              <a:rPr lang="zh-CN" altLang="en-US" sz="1400" dirty="0">
                <a:hlinkClick r:id="rId4" tooltip="陀罗尼"/>
              </a:rPr>
              <a:t>陀羅尼</a:t>
            </a:r>
            <a:r>
              <a:rPr lang="zh-CN" altLang="en-US" sz="1400" dirty="0"/>
              <a:t>。</a:t>
            </a:r>
            <a:r>
              <a:rPr lang="zh-CN" altLang="en-US" sz="1400" dirty="0">
                <a:hlinkClick r:id="rId1" tooltip="菩薩"/>
              </a:rPr>
              <a:t>菩薩</a:t>
            </a:r>
            <a:r>
              <a:rPr lang="zh-CN" altLang="en-US" sz="1400" dirty="0"/>
              <a:t>外行四攝法，以內則以四無量心為根本，希望在迷的眾生一同了悟真諦，同就成</a:t>
            </a:r>
            <a:r>
              <a:rPr lang="zh-CN" altLang="en-US" sz="1400" dirty="0">
                <a:hlinkClick r:id="rId5" tooltip="佛"/>
              </a:rPr>
              <a:t>佛</a:t>
            </a:r>
            <a:r>
              <a:rPr lang="zh-CN" altLang="en-US" sz="1400" dirty="0"/>
              <a:t>。所以利用四種攝受方便之門令眾生產生一種好感和依附之心，當獲得眾生的信任，便可更容易使其親近佛法</a:t>
            </a:r>
            <a:r>
              <a:rPr lang="zh-CN" altLang="en-US" sz="1400" dirty="0" smtClean="0"/>
              <a:t>。）</a:t>
            </a:r>
            <a:endParaRPr lang="en-US" altLang="zh-CN" sz="1400" dirty="0"/>
          </a:p>
          <a:p>
            <a:pPr marL="0" indent="0">
              <a:buNone/>
            </a:pPr>
            <a:endParaRPr lang="en-US" altLang="zh-CN" dirty="0"/>
          </a:p>
          <a:p>
            <a:pPr marL="0" indent="0">
              <a:buNone/>
            </a:pPr>
            <a:endParaRPr lang="en-US" altLang="zh-CN" dirty="0" smtClean="0"/>
          </a:p>
          <a:p>
            <a:pPr marL="0" indent="0">
              <a:buNone/>
            </a:pPr>
            <a:endParaRPr lang="en-US" altLang="zh-CN"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pPr algn="ctr"/>
            <a:r>
              <a:rPr lang="zh-CN" altLang="zh-CN" sz="4400" b="1" dirty="0"/>
              <a:t>金刚上师</a:t>
            </a:r>
            <a:endParaRPr kumimoji="1" lang="zh-CN" altLang="en-US" sz="4400" dirty="0"/>
          </a:p>
        </p:txBody>
      </p:sp>
      <p:sp>
        <p:nvSpPr>
          <p:cNvPr id="3" name="内容占位符 2"/>
          <p:cNvSpPr>
            <a:spLocks noGrp="1"/>
          </p:cNvSpPr>
          <p:nvPr>
            <p:ph idx="1"/>
          </p:nvPr>
        </p:nvSpPr>
        <p:spPr/>
        <p:txBody>
          <a:bodyPr/>
          <a:lstStyle/>
          <a:p>
            <a:r>
              <a:rPr lang="zh-CN" altLang="zh-CN" dirty="0"/>
              <a:t>在密续里讲了三种观察金刚上师的方法</a:t>
            </a:r>
            <a:r>
              <a:rPr lang="zh-CN" altLang="zh-CN" dirty="0" smtClean="0"/>
              <a:t>。</a:t>
            </a:r>
            <a:endParaRPr lang="en-US" altLang="zh-CN" dirty="0" smtClean="0"/>
          </a:p>
          <a:p>
            <a:pPr marL="342900" indent="-342900">
              <a:buFont typeface="+mj-lt"/>
              <a:buAutoNum type="arabicPeriod"/>
            </a:pPr>
            <a:r>
              <a:rPr lang="zh-CN" altLang="zh-CN" dirty="0"/>
              <a:t>首先，在还未接触时，向住在此人附近的大众打听，因为这些人应该比较了解他的情况，这是从远的方面讲</a:t>
            </a:r>
            <a:r>
              <a:rPr lang="zh-CN" altLang="zh-CN" dirty="0" smtClean="0"/>
              <a:t>；</a:t>
            </a:r>
            <a:endParaRPr lang="en-US" altLang="zh-CN" dirty="0" smtClean="0"/>
          </a:p>
          <a:p>
            <a:pPr marL="342900" indent="-342900">
              <a:buFont typeface="+mj-lt"/>
              <a:buAutoNum type="arabicPeriod"/>
            </a:pPr>
            <a:r>
              <a:rPr lang="zh-CN" altLang="zh-CN" dirty="0" smtClean="0"/>
              <a:t>其</a:t>
            </a:r>
            <a:r>
              <a:rPr lang="zh-CN" altLang="zh-CN" dirty="0"/>
              <a:t>次，从近的方面讲，虽然不接触他，但可以在这个人的附近观察他的行为，仅观察一两天是不够的</a:t>
            </a:r>
            <a:r>
              <a:rPr lang="en-US" altLang="zh-CN" dirty="0"/>
              <a:t> </a:t>
            </a:r>
            <a:r>
              <a:rPr lang="zh-CN" altLang="en-US" dirty="0"/>
              <a:t>；</a:t>
            </a:r>
            <a:endParaRPr lang="en-US" altLang="zh-CN" dirty="0" smtClean="0"/>
          </a:p>
          <a:p>
            <a:pPr marL="342900" indent="-342900">
              <a:buFont typeface="+mj-lt"/>
              <a:buAutoNum type="arabicPeriod"/>
            </a:pPr>
            <a:r>
              <a:rPr lang="zh-CN" altLang="zh-CN" dirty="0" smtClean="0"/>
              <a:t>再</a:t>
            </a:r>
            <a:r>
              <a:rPr lang="zh-CN" altLang="zh-CN" dirty="0"/>
              <a:t>次，就是真正接触这个人并仔细观察，在观察五六年、七八年后，如果你觉得上述六点他都具备了，就可以去依止</a:t>
            </a:r>
            <a:r>
              <a:rPr lang="zh-CN" altLang="zh-CN" dirty="0" smtClean="0"/>
              <a:t>。</a:t>
            </a:r>
            <a:endParaRPr lang="en-US" altLang="zh-CN" dirty="0" smtClean="0"/>
          </a:p>
          <a:p>
            <a:pPr marL="0" indent="0">
              <a:buNone/>
            </a:pPr>
            <a:r>
              <a:rPr lang="zh-CN" altLang="zh-CN" dirty="0"/>
              <a:t>像法王如意宝晋美彭措等那些高僧大德，就是我们最好的选择。他们是很多高僧大德长期以来已经观察好的，依止他们，就不用费太大的心思去观察。而其他名不见经传的很多上师，就必须要观察。</a:t>
            </a:r>
            <a:r>
              <a:rPr lang="en-US" altLang="zh-CN" dirty="0"/>
              <a:t> </a:t>
            </a:r>
            <a:endParaRPr lang="en-US" altLang="zh-CN" dirty="0"/>
          </a:p>
          <a:p>
            <a:endParaRPr lang="en-US" altLang="zh-CN" dirty="0"/>
          </a:p>
          <a:p>
            <a:endParaRPr kumimoji="1" lang="zh-CN" alt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pPr algn="ctr"/>
            <a:r>
              <a:rPr lang="zh-CN" altLang="zh-CN" sz="4400" b="1" dirty="0"/>
              <a:t>金刚上师</a:t>
            </a:r>
            <a:endParaRPr kumimoji="1" lang="zh-CN" altLang="en-US" sz="4400" dirty="0"/>
          </a:p>
        </p:txBody>
      </p:sp>
      <p:sp>
        <p:nvSpPr>
          <p:cNvPr id="3" name="内容占位符 2"/>
          <p:cNvSpPr>
            <a:spLocks noGrp="1"/>
          </p:cNvSpPr>
          <p:nvPr>
            <p:ph idx="1"/>
          </p:nvPr>
        </p:nvSpPr>
        <p:spPr/>
        <p:txBody>
          <a:bodyPr/>
          <a:lstStyle/>
          <a:p>
            <a:r>
              <a:rPr lang="zh-CN" altLang="zh-CN" dirty="0"/>
              <a:t>在所有的上师中，对密乘上师的要求最严格，特别是对修证的要求，因为证悟不是很容易的事。密法绝对不允许你盲目地依止上师，它严格地要求你再三地观察，选择好上师后，再依止他听法、受灌顶。</a:t>
            </a:r>
            <a:endParaRPr lang="en-US" altLang="zh-CN" dirty="0"/>
          </a:p>
          <a:p>
            <a:r>
              <a:rPr lang="zh-CN" altLang="zh-CN" dirty="0"/>
              <a:t>此后，有一个更重要的要求是，从今以后，无论发现他有什么样的过失，都不要退失信心；这位上师有功德也好，没有功德也好，你要认真地依止，否则又会造业</a:t>
            </a:r>
            <a:r>
              <a:rPr lang="en-US" altLang="zh-CN" dirty="0"/>
              <a:t> </a:t>
            </a:r>
            <a:r>
              <a:rPr lang="zh-CN" altLang="en-US" dirty="0" smtClean="0"/>
              <a:t>。</a:t>
            </a:r>
            <a:endParaRPr lang="en-US" altLang="zh-CN" dirty="0" smtClean="0"/>
          </a:p>
          <a:p>
            <a:r>
              <a:rPr lang="zh-CN" altLang="zh-CN" dirty="0"/>
              <a:t>从自己的信仰上，要恭敬所有的出家人，不要去观察他们的过失。如果你要依止某位出家人，就一定要再三地观察；如果你不打算依止，却常认为这个出家人这里不如法、那里不如法，就是没有必要的。因为有无功德从外表上是看不出来的，也许这些人都是菩萨的示现。</a:t>
            </a:r>
            <a:endParaRPr lang="en-US" altLang="zh-CN" dirty="0"/>
          </a:p>
          <a:p>
            <a:endParaRPr kumimoji="1" lang="zh-CN"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61708" y="2277374"/>
            <a:ext cx="9068586" cy="2039984"/>
          </a:xfrm>
        </p:spPr>
        <p:txBody>
          <a:bodyPr/>
          <a:lstStyle/>
          <a:p>
            <a:r>
              <a:rPr lang="zh-CN" altLang="en-US" sz="6000" b="1" dirty="0" smtClean="0">
                <a:latin typeface="Heiti SC Light"/>
                <a:ea typeface="Heiti SC Light"/>
                <a:cs typeface="Heiti SC Light"/>
              </a:rPr>
              <a:t>金刚上师与灌顶</a:t>
            </a:r>
            <a:br>
              <a:rPr lang="zh-CN" altLang="en-US" sz="6000" b="1" dirty="0" smtClean="0">
                <a:latin typeface="Heiti SC Light"/>
                <a:ea typeface="Heiti SC Light"/>
                <a:cs typeface="Heiti SC Light"/>
              </a:rPr>
            </a:br>
            <a:br>
              <a:rPr lang="en-CA" altLang="zh-CN" sz="6600" b="1" dirty="0" smtClean="0">
                <a:latin typeface="Heiti SC Light"/>
                <a:ea typeface="Heiti SC Light"/>
                <a:cs typeface="Heiti SC Light"/>
              </a:rPr>
            </a:br>
            <a:r>
              <a:rPr lang="zh-CN" altLang="en-US" sz="3200" b="1" dirty="0" smtClean="0">
                <a:latin typeface="Heiti SC Light"/>
                <a:ea typeface="Heiti SC Light"/>
                <a:cs typeface="Heiti SC Light"/>
              </a:rPr>
              <a:t>《</a:t>
            </a:r>
            <a:r>
              <a:rPr lang="zh-CN" altLang="en-US" sz="2400" b="1" dirty="0" smtClean="0">
                <a:latin typeface="Heiti SC Light"/>
                <a:ea typeface="Heiti SC Light"/>
                <a:cs typeface="Heiti SC Light"/>
              </a:rPr>
              <a:t>慧灯之光</a:t>
            </a:r>
            <a:r>
              <a:rPr lang="en-US" altLang="zh-CN" sz="2400" b="1" dirty="0" smtClean="0">
                <a:latin typeface="Heiti SC Light"/>
                <a:ea typeface="Heiti SC Light"/>
                <a:cs typeface="Heiti SC Light"/>
              </a:rPr>
              <a:t>》</a:t>
            </a:r>
            <a:r>
              <a:rPr lang="zh-CN" altLang="en-US" sz="2400" b="1" dirty="0" smtClean="0">
                <a:latin typeface="Heiti SC Light"/>
                <a:ea typeface="Heiti SC Light"/>
                <a:cs typeface="Heiti SC Light"/>
              </a:rPr>
              <a:t>一</a:t>
            </a:r>
            <a:r>
              <a:rPr lang="en-US" altLang="zh-CN" sz="2400" b="1" dirty="0" smtClean="0">
                <a:latin typeface="Heiti SC Light"/>
                <a:ea typeface="Heiti SC Light"/>
                <a:cs typeface="Heiti SC Light"/>
              </a:rPr>
              <a:t>18</a:t>
            </a:r>
            <a:endParaRPr lang="zh-CN" altLang="en-US" sz="2400" b="1" dirty="0">
              <a:latin typeface="Heiti SC Light"/>
              <a:ea typeface="Heiti SC Light"/>
              <a:cs typeface="Heiti SC Light"/>
            </a:endParaRPr>
          </a:p>
        </p:txBody>
      </p:sp>
      <p:sp>
        <p:nvSpPr>
          <p:cNvPr id="3" name="Subtitle 2"/>
          <p:cNvSpPr>
            <a:spLocks noGrp="1"/>
          </p:cNvSpPr>
          <p:nvPr>
            <p:ph type="subTitle" idx="1"/>
          </p:nvPr>
        </p:nvSpPr>
        <p:spPr>
          <a:xfrm>
            <a:off x="1446834" y="4317358"/>
            <a:ext cx="9294472" cy="1122743"/>
          </a:xfrm>
        </p:spPr>
        <p:txBody>
          <a:bodyPr>
            <a:normAutofit/>
          </a:bodyPr>
          <a:lstStyle/>
          <a:p>
            <a:endParaRPr lang="en-CA" altLang="en-US" dirty="0"/>
          </a:p>
          <a:p>
            <a:r>
              <a:rPr lang="en-US" altLang="en-US" sz="2200" dirty="0"/>
              <a:t>慧灯禅修二班</a:t>
            </a:r>
            <a:endParaRPr lang="en-CA" altLang="en-US" sz="2200" dirty="0"/>
          </a:p>
          <a:p>
            <a:r>
              <a:rPr lang="en-US" altLang="en-US" sz="2200" dirty="0" smtClean="0"/>
              <a:t>2018-</a:t>
            </a:r>
            <a:r>
              <a:rPr lang="en-US" altLang="zh-CN" sz="2200" dirty="0" smtClean="0"/>
              <a:t>11</a:t>
            </a:r>
            <a:r>
              <a:rPr lang="en-US" altLang="en-US" sz="2200" dirty="0" smtClean="0"/>
              <a:t>-</a:t>
            </a:r>
            <a:r>
              <a:rPr lang="zh-CN" altLang="en-US" sz="2200" dirty="0" smtClean="0"/>
              <a:t>3</a:t>
            </a:r>
            <a:r>
              <a:rPr lang="en-US" altLang="zh-CN" sz="2200" dirty="0" smtClean="0"/>
              <a:t>0</a:t>
            </a:r>
            <a:endParaRPr lang="en-US" sz="22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pPr algn="ctr"/>
            <a:r>
              <a:rPr kumimoji="1" lang="zh-CN" altLang="en-US" sz="4400" dirty="0" smtClean="0">
                <a:latin typeface="黑体" panose="02010609060101010101" charset="-122"/>
                <a:ea typeface="黑体" panose="02010609060101010101" charset="-122"/>
                <a:cs typeface="黑体" panose="02010609060101010101" charset="-122"/>
              </a:rPr>
              <a:t>灌</a:t>
            </a:r>
            <a:r>
              <a:rPr kumimoji="1" lang="en-US" altLang="zh-CN" sz="4400" dirty="0" smtClean="0">
                <a:latin typeface="黑体" panose="02010609060101010101" charset="-122"/>
                <a:ea typeface="黑体" panose="02010609060101010101" charset="-122"/>
                <a:cs typeface="黑体" panose="02010609060101010101" charset="-122"/>
              </a:rPr>
              <a:t> </a:t>
            </a:r>
            <a:r>
              <a:rPr kumimoji="1" lang="zh-CN" altLang="en-US" sz="4400" dirty="0" smtClean="0">
                <a:latin typeface="黑体" panose="02010609060101010101" charset="-122"/>
                <a:ea typeface="黑体" panose="02010609060101010101" charset="-122"/>
                <a:cs typeface="黑体" panose="02010609060101010101" charset="-122"/>
              </a:rPr>
              <a:t>顶</a:t>
            </a:r>
            <a:endParaRPr kumimoji="1" lang="zh-CN" altLang="en-US" sz="4400" dirty="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p:txBody>
          <a:bodyPr/>
          <a:lstStyle/>
          <a:p>
            <a:r>
              <a:rPr lang="zh-CN" altLang="zh-CN" dirty="0"/>
              <a:t>什么叫做灌顶</a:t>
            </a:r>
            <a:r>
              <a:rPr lang="en-US" altLang="zh-CN" dirty="0"/>
              <a:t> </a:t>
            </a:r>
            <a:r>
              <a:rPr lang="zh-CN" altLang="en-US" dirty="0" smtClean="0"/>
              <a:t>？</a:t>
            </a:r>
            <a:endParaRPr lang="en-US" altLang="zh-CN" dirty="0" smtClean="0"/>
          </a:p>
          <a:p>
            <a:pPr marL="0" indent="0">
              <a:buNone/>
            </a:pPr>
            <a:r>
              <a:rPr lang="zh-CN" altLang="zh-CN" dirty="0"/>
              <a:t>灌顶就是一个高层次的授戒</a:t>
            </a:r>
            <a:r>
              <a:rPr lang="zh-CN" altLang="zh-CN" dirty="0" smtClean="0"/>
              <a:t>。</a:t>
            </a:r>
            <a:r>
              <a:rPr lang="zh-CN" altLang="zh-CN" dirty="0"/>
              <a:t>更确切地说，受灌顶就是受密乘戒</a:t>
            </a:r>
            <a:r>
              <a:rPr lang="zh-CN" altLang="zh-CN" dirty="0" smtClean="0"/>
              <a:t>。</a:t>
            </a:r>
            <a:endParaRPr lang="en-US" altLang="zh-CN" dirty="0" smtClean="0"/>
          </a:p>
          <a:p>
            <a:pPr marL="0" indent="0">
              <a:buNone/>
            </a:pPr>
            <a:r>
              <a:rPr lang="zh-CN" altLang="zh-CN" dirty="0"/>
              <a:t>是否得到灌顶要考虑三个因素</a:t>
            </a:r>
            <a:r>
              <a:rPr lang="zh-CN" altLang="zh-CN" dirty="0" smtClean="0"/>
              <a:t>：</a:t>
            </a:r>
            <a:endParaRPr lang="en-US" altLang="zh-CN" dirty="0" smtClean="0"/>
          </a:p>
          <a:p>
            <a:pPr marL="0" indent="0">
              <a:buNone/>
            </a:pPr>
            <a:r>
              <a:rPr lang="en-US" altLang="zh-CN" dirty="0" smtClean="0"/>
              <a:t>①</a:t>
            </a:r>
            <a:r>
              <a:rPr lang="zh-CN" altLang="zh-CN" dirty="0"/>
              <a:t>灌顶的人是否具备金刚上师的条件</a:t>
            </a:r>
            <a:r>
              <a:rPr lang="zh-CN" altLang="zh-CN" dirty="0" smtClean="0"/>
              <a:t>；</a:t>
            </a:r>
            <a:endParaRPr lang="en-US" altLang="zh-CN" dirty="0" smtClean="0"/>
          </a:p>
          <a:p>
            <a:pPr marL="0" indent="0">
              <a:buNone/>
            </a:pPr>
            <a:r>
              <a:rPr lang="en-US" altLang="zh-CN" dirty="0" smtClean="0"/>
              <a:t>②</a:t>
            </a:r>
            <a:r>
              <a:rPr lang="zh-CN" altLang="zh-CN" dirty="0"/>
              <a:t>受灌者是否有接受灌顶的资格</a:t>
            </a:r>
            <a:r>
              <a:rPr lang="zh-CN" altLang="zh-CN" dirty="0" smtClean="0"/>
              <a:t>；</a:t>
            </a:r>
            <a:endParaRPr lang="en-US" altLang="zh-CN" dirty="0" smtClean="0"/>
          </a:p>
          <a:p>
            <a:pPr marL="0" indent="0">
              <a:buNone/>
            </a:pPr>
            <a:r>
              <a:rPr lang="en-US" altLang="zh-CN" dirty="0" smtClean="0"/>
              <a:t>③</a:t>
            </a:r>
            <a:r>
              <a:rPr lang="zh-CN" altLang="zh-CN" dirty="0"/>
              <a:t>金刚上师灌顶时的方法是否正确。这三方面有一个欠缺，我们就没有得到灌顶</a:t>
            </a:r>
            <a:r>
              <a:rPr lang="zh-CN" altLang="zh-CN" dirty="0" smtClean="0"/>
              <a:t>。</a:t>
            </a:r>
            <a:endParaRPr lang="en-US" altLang="zh-CN" dirty="0" smtClean="0"/>
          </a:p>
          <a:p>
            <a:pPr marL="0" indent="0">
              <a:buNone/>
            </a:pPr>
            <a:r>
              <a:rPr lang="zh-CN" altLang="zh-CN" dirty="0" smtClean="0"/>
              <a:t>如果以后我们要接受灌顶</a:t>
            </a:r>
            <a:r>
              <a:rPr lang="zh-CN" altLang="zh-CN" dirty="0"/>
              <a:t>，就需要观察这三方面的条件。</a:t>
            </a:r>
            <a:endParaRPr lang="en-US" altLang="zh-CN" dirty="0"/>
          </a:p>
          <a:p>
            <a:pPr marL="0" indent="0">
              <a:buNone/>
            </a:pPr>
            <a:r>
              <a:rPr lang="en-US" altLang="zh-CN" dirty="0" smtClean="0"/>
              <a:t>  </a:t>
            </a:r>
            <a:endParaRPr kumimoji="1" lang="zh-CN" alt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pPr algn="ctr"/>
            <a:r>
              <a:rPr kumimoji="1" lang="zh-CN" altLang="en-US" sz="4400" dirty="0">
                <a:latin typeface="黑体" panose="02010609060101010101" charset="-122"/>
                <a:ea typeface="黑体" panose="02010609060101010101" charset="-122"/>
                <a:cs typeface="黑体" panose="02010609060101010101" charset="-122"/>
              </a:rPr>
              <a:t>灌</a:t>
            </a:r>
            <a:r>
              <a:rPr kumimoji="1" lang="en-US" altLang="zh-CN" sz="4400" dirty="0">
                <a:latin typeface="黑体" panose="02010609060101010101" charset="-122"/>
                <a:ea typeface="黑体" panose="02010609060101010101" charset="-122"/>
                <a:cs typeface="黑体" panose="02010609060101010101" charset="-122"/>
              </a:rPr>
              <a:t> </a:t>
            </a:r>
            <a:r>
              <a:rPr kumimoji="1" lang="zh-CN" altLang="en-US" sz="4400" dirty="0">
                <a:latin typeface="黑体" panose="02010609060101010101" charset="-122"/>
                <a:ea typeface="黑体" panose="02010609060101010101" charset="-122"/>
                <a:cs typeface="黑体" panose="02010609060101010101" charset="-122"/>
              </a:rPr>
              <a:t>顶</a:t>
            </a:r>
            <a:endParaRPr kumimoji="1" lang="zh-CN" altLang="en-US" sz="4400" dirty="0"/>
          </a:p>
        </p:txBody>
      </p:sp>
      <p:sp>
        <p:nvSpPr>
          <p:cNvPr id="3" name="内容占位符 2"/>
          <p:cNvSpPr>
            <a:spLocks noGrp="1"/>
          </p:cNvSpPr>
          <p:nvPr>
            <p:ph idx="1"/>
          </p:nvPr>
        </p:nvSpPr>
        <p:spPr/>
        <p:txBody>
          <a:bodyPr/>
          <a:lstStyle/>
          <a:p>
            <a:pPr marL="0" indent="0">
              <a:buNone/>
            </a:pPr>
            <a:r>
              <a:rPr lang="zh-CN" altLang="en-US" dirty="0" smtClean="0"/>
              <a:t>得到灌顶的条件：</a:t>
            </a:r>
            <a:endParaRPr lang="en-US" altLang="zh-CN" dirty="0" smtClean="0"/>
          </a:p>
          <a:p>
            <a:r>
              <a:rPr lang="zh-CN" altLang="zh-CN" dirty="0" smtClean="0"/>
              <a:t>只有具备了六种因缘</a:t>
            </a:r>
            <a:r>
              <a:rPr lang="en-US" altLang="zh-CN" dirty="0"/>
              <a:t>——</a:t>
            </a:r>
            <a:r>
              <a:rPr lang="zh-CN" altLang="zh-CN" dirty="0"/>
              <a:t>二因四缘，才能够得到灌顶。</a:t>
            </a:r>
            <a:endParaRPr lang="en-US" altLang="zh-CN" dirty="0"/>
          </a:p>
          <a:p>
            <a:pPr marL="0" indent="0">
              <a:buNone/>
            </a:pPr>
            <a:r>
              <a:rPr lang="zh-CN" altLang="zh-CN" dirty="0"/>
              <a:t>二因指</a:t>
            </a:r>
            <a:r>
              <a:rPr lang="zh-CN" altLang="zh-CN" b="1" u="sng" dirty="0"/>
              <a:t>相应因和俱生因</a:t>
            </a:r>
            <a:r>
              <a:rPr lang="zh-CN" altLang="zh-CN" dirty="0" smtClean="0"/>
              <a:t>。</a:t>
            </a:r>
            <a:endParaRPr lang="en-US" altLang="zh-CN" dirty="0" smtClean="0"/>
          </a:p>
          <a:p>
            <a:pPr marL="342900" indent="-342900">
              <a:buFont typeface="+mj-lt"/>
              <a:buAutoNum type="arabicPeriod"/>
            </a:pPr>
            <a:r>
              <a:rPr lang="zh-CN" altLang="zh-CN" dirty="0" smtClean="0">
                <a:latin typeface="黑体" panose="02010609060101010101" charset="-122"/>
                <a:ea typeface="黑体" panose="02010609060101010101" charset="-122"/>
                <a:cs typeface="黑体" panose="02010609060101010101" charset="-122"/>
              </a:rPr>
              <a:t>相应因</a:t>
            </a:r>
            <a:r>
              <a:rPr lang="zh-CN" altLang="zh-CN" dirty="0"/>
              <a:t>本来</a:t>
            </a:r>
            <a:r>
              <a:rPr lang="zh-CN" altLang="zh-CN" dirty="0" smtClean="0"/>
              <a:t>是指人体</a:t>
            </a:r>
            <a:r>
              <a:rPr lang="zh-CN" altLang="zh-CN" dirty="0"/>
              <a:t>里的气脉明点等。对于一个六根具足之人，这个条件基本上是具备的，所以不用考虑</a:t>
            </a:r>
            <a:r>
              <a:rPr lang="zh-CN" altLang="zh-CN" dirty="0" smtClean="0"/>
              <a:t>。</a:t>
            </a:r>
            <a:endParaRPr lang="en-US" altLang="zh-CN" dirty="0" smtClean="0"/>
          </a:p>
          <a:p>
            <a:pPr marL="342900" indent="-342900">
              <a:buFont typeface="+mj-lt"/>
              <a:buAutoNum type="arabicPeriod"/>
            </a:pPr>
            <a:r>
              <a:rPr lang="zh-CN" altLang="zh-CN" b="1" u="sng" dirty="0" smtClean="0">
                <a:latin typeface="黑体" panose="02010609060101010101" charset="-122"/>
                <a:ea typeface="黑体" panose="02010609060101010101" charset="-122"/>
                <a:cs typeface="黑体" panose="02010609060101010101" charset="-122"/>
              </a:rPr>
              <a:t>俱生因</a:t>
            </a:r>
            <a:r>
              <a:rPr lang="zh-CN" altLang="zh-CN" dirty="0" smtClean="0"/>
              <a:t>指灌顶</a:t>
            </a:r>
            <a:r>
              <a:rPr lang="zh-CN" altLang="zh-CN" dirty="0"/>
              <a:t>用的法器，如宝瓶、佛像、甘露等</a:t>
            </a:r>
            <a:r>
              <a:rPr lang="zh-CN" altLang="zh-CN" dirty="0" smtClean="0"/>
              <a:t>。</a:t>
            </a:r>
            <a:endParaRPr lang="en-US" altLang="zh-CN" dirty="0" smtClean="0"/>
          </a:p>
          <a:p>
            <a:pPr marL="0" indent="0">
              <a:buNone/>
            </a:pPr>
            <a:r>
              <a:rPr lang="zh-CN" altLang="zh-CN" dirty="0"/>
              <a:t>四缘</a:t>
            </a:r>
            <a:r>
              <a:rPr lang="zh-CN" altLang="zh-CN" dirty="0" smtClean="0"/>
              <a:t>。</a:t>
            </a:r>
            <a:endParaRPr lang="en-US" altLang="zh-CN" dirty="0" smtClean="0"/>
          </a:p>
          <a:p>
            <a:pPr marL="0" indent="0">
              <a:buNone/>
            </a:pPr>
            <a:r>
              <a:rPr lang="zh-CN" altLang="zh-CN" dirty="0" smtClean="0"/>
              <a:t>第一是</a:t>
            </a:r>
            <a:r>
              <a:rPr lang="zh-CN" altLang="zh-CN" b="1" dirty="0" smtClean="0">
                <a:latin typeface="黑体" panose="02010609060101010101" charset="-122"/>
                <a:ea typeface="黑体" panose="02010609060101010101" charset="-122"/>
                <a:cs typeface="黑体" panose="02010609060101010101" charset="-122"/>
              </a:rPr>
              <a:t>因缘</a:t>
            </a:r>
            <a:r>
              <a:rPr lang="zh-CN" altLang="zh-CN" dirty="0" smtClean="0"/>
              <a:t>。</a:t>
            </a:r>
            <a:endParaRPr lang="en-US" altLang="zh-CN" dirty="0" smtClean="0"/>
          </a:p>
          <a:p>
            <a:pPr marL="0" indent="0">
              <a:buNone/>
            </a:pPr>
            <a:r>
              <a:rPr lang="zh-CN" altLang="zh-CN" dirty="0" smtClean="0"/>
              <a:t>修密乘</a:t>
            </a:r>
            <a:r>
              <a:rPr lang="zh-CN" altLang="zh-CN" dirty="0"/>
              <a:t>的金刚弟子所要具备的条件叫做因缘</a:t>
            </a:r>
            <a:r>
              <a:rPr lang="zh-CN" altLang="zh-CN" dirty="0" smtClean="0"/>
              <a:t>。</a:t>
            </a:r>
            <a:r>
              <a:rPr lang="zh-CN" altLang="en-US" dirty="0" smtClean="0"/>
              <a:t>也就是</a:t>
            </a:r>
            <a:r>
              <a:rPr lang="zh-CN" altLang="zh-CN" dirty="0" smtClean="0"/>
              <a:t>要对密乘有坚</a:t>
            </a:r>
            <a:r>
              <a:rPr lang="zh-CN" altLang="zh-CN" dirty="0"/>
              <a:t>定不移的信心，且在灌顶的现场，能够听到金刚上师讲的话、念的仪轨，需要观想的能够观想。</a:t>
            </a:r>
            <a:r>
              <a:rPr lang="en-US" altLang="zh-CN" dirty="0"/>
              <a:t> </a:t>
            </a:r>
            <a:endParaRPr lang="en-US" altLang="zh-CN" dirty="0"/>
          </a:p>
          <a:p>
            <a:endParaRPr kumimoji="1" lang="zh-CN" alt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pPr algn="ctr"/>
            <a:r>
              <a:rPr kumimoji="1" lang="zh-CN" altLang="en-US" sz="4400" dirty="0">
                <a:latin typeface="黑体" panose="02010609060101010101" charset="-122"/>
                <a:ea typeface="黑体" panose="02010609060101010101" charset="-122"/>
                <a:cs typeface="黑体" panose="02010609060101010101" charset="-122"/>
              </a:rPr>
              <a:t>灌</a:t>
            </a:r>
            <a:r>
              <a:rPr kumimoji="1" lang="en-US" altLang="zh-CN" sz="4400" dirty="0">
                <a:latin typeface="黑体" panose="02010609060101010101" charset="-122"/>
                <a:ea typeface="黑体" panose="02010609060101010101" charset="-122"/>
                <a:cs typeface="黑体" panose="02010609060101010101" charset="-122"/>
              </a:rPr>
              <a:t> </a:t>
            </a:r>
            <a:r>
              <a:rPr kumimoji="1" lang="zh-CN" altLang="en-US" sz="4400" dirty="0">
                <a:latin typeface="黑体" panose="02010609060101010101" charset="-122"/>
                <a:ea typeface="黑体" panose="02010609060101010101" charset="-122"/>
                <a:cs typeface="黑体" panose="02010609060101010101" charset="-122"/>
              </a:rPr>
              <a:t>顶</a:t>
            </a:r>
            <a:endParaRPr kumimoji="1" lang="zh-CN" altLang="en-US" sz="4400" dirty="0"/>
          </a:p>
        </p:txBody>
      </p:sp>
      <p:sp>
        <p:nvSpPr>
          <p:cNvPr id="3" name="内容占位符 2"/>
          <p:cNvSpPr>
            <a:spLocks noGrp="1"/>
          </p:cNvSpPr>
          <p:nvPr>
            <p:ph idx="1"/>
          </p:nvPr>
        </p:nvSpPr>
        <p:spPr/>
        <p:txBody>
          <a:bodyPr>
            <a:normAutofit lnSpcReduction="10000"/>
          </a:bodyPr>
          <a:lstStyle/>
          <a:p>
            <a:pPr marL="0" indent="0">
              <a:buNone/>
            </a:pPr>
            <a:r>
              <a:rPr lang="zh-CN" altLang="zh-CN" dirty="0"/>
              <a:t>第二是</a:t>
            </a:r>
            <a:r>
              <a:rPr lang="zh-CN" altLang="zh-CN" dirty="0">
                <a:latin typeface="黑体" panose="02010609060101010101" charset="-122"/>
                <a:ea typeface="黑体" panose="02010609060101010101" charset="-122"/>
                <a:cs typeface="黑体" panose="02010609060101010101" charset="-122"/>
              </a:rPr>
              <a:t>增上缘</a:t>
            </a:r>
            <a:r>
              <a:rPr lang="zh-CN" altLang="zh-CN" dirty="0" smtClean="0"/>
              <a:t>。</a:t>
            </a:r>
            <a:endParaRPr lang="en-US" altLang="zh-CN" dirty="0" smtClean="0"/>
          </a:p>
          <a:p>
            <a:pPr marL="0" indent="0">
              <a:buNone/>
            </a:pPr>
            <a:r>
              <a:rPr lang="zh-CN" altLang="zh-CN" dirty="0" smtClean="0"/>
              <a:t>这</a:t>
            </a:r>
            <a:r>
              <a:rPr lang="zh-CN" altLang="zh-CN" dirty="0"/>
              <a:t>是金刚上师要具备的</a:t>
            </a:r>
            <a:r>
              <a:rPr lang="zh-CN" altLang="zh-CN" dirty="0" smtClean="0"/>
              <a:t>。</a:t>
            </a:r>
            <a:r>
              <a:rPr lang="zh-CN" altLang="zh-CN" dirty="0"/>
              <a:t>他必须要精通密宗的经典而且要有修证，特别是在生起次第和圆满次第上，要有一定的修证层次，才可以给人灌顶。这样的灌顶才是</a:t>
            </a:r>
            <a:r>
              <a:rPr lang="zh-CN" altLang="zh-CN" dirty="0" smtClean="0"/>
              <a:t>如法的</a:t>
            </a:r>
            <a:r>
              <a:rPr lang="zh-CN" altLang="en-US" dirty="0"/>
              <a:t>，</a:t>
            </a:r>
            <a:r>
              <a:rPr lang="zh-CN" altLang="zh-CN" dirty="0" smtClean="0"/>
              <a:t>其</a:t>
            </a:r>
            <a:r>
              <a:rPr lang="zh-CN" altLang="zh-CN" dirty="0"/>
              <a:t>他的灌顶都是形式</a:t>
            </a:r>
            <a:r>
              <a:rPr lang="zh-CN" altLang="zh-CN" dirty="0" smtClean="0"/>
              <a:t>。</a:t>
            </a:r>
            <a:endParaRPr lang="en-US" altLang="zh-CN" dirty="0" smtClean="0"/>
          </a:p>
          <a:p>
            <a:pPr marL="0" indent="0">
              <a:buNone/>
            </a:pPr>
            <a:r>
              <a:rPr lang="zh-CN" altLang="zh-CN" dirty="0"/>
              <a:t>第三是</a:t>
            </a:r>
            <a:r>
              <a:rPr lang="zh-CN" altLang="zh-CN" dirty="0">
                <a:latin typeface="黑体" panose="02010609060101010101" charset="-122"/>
                <a:ea typeface="黑体" panose="02010609060101010101" charset="-122"/>
                <a:cs typeface="黑体" panose="02010609060101010101" charset="-122"/>
              </a:rPr>
              <a:t>所缘缘</a:t>
            </a:r>
            <a:r>
              <a:rPr lang="zh-CN" altLang="zh-CN" dirty="0" smtClean="0"/>
              <a:t>。</a:t>
            </a:r>
            <a:endParaRPr lang="en-US" altLang="zh-CN" dirty="0" smtClean="0"/>
          </a:p>
          <a:p>
            <a:pPr marL="0" indent="0">
              <a:buNone/>
            </a:pPr>
            <a:r>
              <a:rPr lang="zh-CN" altLang="zh-CN" dirty="0" smtClean="0"/>
              <a:t>金刚上师是标准</a:t>
            </a:r>
            <a:r>
              <a:rPr lang="zh-CN" altLang="zh-CN" dirty="0"/>
              <a:t>的金刚上师，我们自己也有信心，且所用法器也很圆满，是加持过的，但是还需要具备一个缘。灌顶中，上师会让我们做很多观想，如果不观想这些，就不具备所缘缘</a:t>
            </a:r>
            <a:r>
              <a:rPr lang="zh-CN" altLang="zh-CN" dirty="0" smtClean="0"/>
              <a:t>。</a:t>
            </a:r>
            <a:endParaRPr lang="en-US" altLang="zh-CN" dirty="0" smtClean="0"/>
          </a:p>
          <a:p>
            <a:pPr marL="0" indent="0">
              <a:buNone/>
            </a:pPr>
            <a:r>
              <a:rPr lang="zh-CN" altLang="zh-CN" dirty="0"/>
              <a:t>第四是</a:t>
            </a:r>
            <a:r>
              <a:rPr lang="zh-CN" altLang="zh-CN" dirty="0">
                <a:latin typeface="黑体" panose="02010609060101010101" charset="-122"/>
                <a:ea typeface="黑体" panose="02010609060101010101" charset="-122"/>
                <a:cs typeface="黑体" panose="02010609060101010101" charset="-122"/>
              </a:rPr>
              <a:t>无间缘</a:t>
            </a:r>
            <a:r>
              <a:rPr lang="zh-CN" altLang="zh-CN" dirty="0" smtClean="0"/>
              <a:t>。</a:t>
            </a:r>
            <a:endParaRPr lang="en-US" altLang="zh-CN" dirty="0" smtClean="0"/>
          </a:p>
          <a:p>
            <a:pPr marL="0" indent="0">
              <a:buNone/>
            </a:pPr>
            <a:r>
              <a:rPr lang="zh-CN" altLang="zh-CN" dirty="0" smtClean="0"/>
              <a:t>无间缘是指灌顶</a:t>
            </a:r>
            <a:r>
              <a:rPr lang="zh-CN" altLang="zh-CN" dirty="0"/>
              <a:t>的次第不能颠倒，前面的灌顶和后面的灌顶，一个一个不能错乱，但这不是我们的事，是金刚上师的事。</a:t>
            </a:r>
            <a:endParaRPr lang="en-US" altLang="zh-CN" dirty="0"/>
          </a:p>
          <a:p>
            <a:r>
              <a:rPr lang="zh-CN" altLang="zh-CN" dirty="0"/>
              <a:t>综上所述，在灌顶时，我们自身要做的，是首先观察选择好金刚上师，然后到灌顶的现场，认认真真地听，上师让我们观想什么，我们就认真地观想。</a:t>
            </a:r>
            <a:endParaRPr lang="en-US" altLang="zh-CN" dirty="0"/>
          </a:p>
          <a:p>
            <a:r>
              <a:rPr lang="zh-CN" altLang="zh-CN" dirty="0"/>
              <a:t>前面讲的两个因四个缘，其中缺少哪一个都得不到灌顶，</a:t>
            </a:r>
            <a:r>
              <a:rPr lang="en-US" altLang="zh-CN" dirty="0"/>
              <a:t> </a:t>
            </a:r>
            <a:r>
              <a:rPr lang="en-US" altLang="zh-CN" dirty="0" smtClean="0"/>
              <a:t>    </a:t>
            </a:r>
            <a:endParaRPr kumimoji="1" lang="zh-CN" alt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pPr algn="ctr"/>
            <a:r>
              <a:rPr kumimoji="1" lang="zh-CN" altLang="en-US" sz="4400" dirty="0">
                <a:latin typeface="黑体" panose="02010609060101010101" charset="-122"/>
                <a:ea typeface="黑体" panose="02010609060101010101" charset="-122"/>
                <a:cs typeface="黑体" panose="02010609060101010101" charset="-122"/>
              </a:rPr>
              <a:t>灌</a:t>
            </a:r>
            <a:r>
              <a:rPr kumimoji="1" lang="en-US" altLang="zh-CN" sz="4400" dirty="0">
                <a:latin typeface="黑体" panose="02010609060101010101" charset="-122"/>
                <a:ea typeface="黑体" panose="02010609060101010101" charset="-122"/>
                <a:cs typeface="黑体" panose="02010609060101010101" charset="-122"/>
              </a:rPr>
              <a:t> </a:t>
            </a:r>
            <a:r>
              <a:rPr kumimoji="1" lang="zh-CN" altLang="en-US" sz="4400" dirty="0">
                <a:latin typeface="黑体" panose="02010609060101010101" charset="-122"/>
                <a:ea typeface="黑体" panose="02010609060101010101" charset="-122"/>
                <a:cs typeface="黑体" panose="02010609060101010101" charset="-122"/>
              </a:rPr>
              <a:t>顶</a:t>
            </a:r>
            <a:endParaRPr kumimoji="1" lang="zh-CN" altLang="en-US" sz="4400" dirty="0"/>
          </a:p>
        </p:txBody>
      </p:sp>
      <p:sp>
        <p:nvSpPr>
          <p:cNvPr id="3" name="内容占位符 2"/>
          <p:cNvSpPr>
            <a:spLocks noGrp="1"/>
          </p:cNvSpPr>
          <p:nvPr>
            <p:ph idx="1"/>
          </p:nvPr>
        </p:nvSpPr>
        <p:spPr/>
        <p:txBody>
          <a:bodyPr/>
          <a:lstStyle/>
          <a:p>
            <a:r>
              <a:rPr lang="zh-CN" altLang="zh-CN" dirty="0"/>
              <a:t>灌顶完后，还有一个更重要的事</a:t>
            </a:r>
            <a:r>
              <a:rPr lang="en-US" altLang="zh-CN" dirty="0"/>
              <a:t>——</a:t>
            </a:r>
            <a:r>
              <a:rPr lang="zh-CN" altLang="zh-CN" dirty="0"/>
              <a:t>护持密乘戒。灌顶就是接受密宗的戒律，在灌顶时所发的誓言必须要做到，否则就要犯密乘戒，堕金刚地狱，那是非常非常危险的。</a:t>
            </a:r>
            <a:r>
              <a:rPr lang="en-US" altLang="zh-CN" dirty="0"/>
              <a:t> </a:t>
            </a:r>
            <a:endParaRPr lang="en-US" altLang="zh-CN" dirty="0" smtClean="0"/>
          </a:p>
          <a:p>
            <a:endParaRPr kumimoji="1" lang="en-US" altLang="zh-CN" dirty="0"/>
          </a:p>
          <a:p>
            <a:r>
              <a:rPr lang="zh-CN" altLang="zh-CN" dirty="0"/>
              <a:t>如法地接受灌顶、如法地护持密乘戒的功德与守持别解脱戒的功德相差天渊；然而，破密乘戒的危险性与破别解脱戒的危险性也相差天渊</a:t>
            </a:r>
            <a:r>
              <a:rPr lang="zh-CN" altLang="zh-CN" dirty="0" smtClean="0"/>
              <a:t>。</a:t>
            </a:r>
            <a:endParaRPr lang="en-US" altLang="zh-CN" dirty="0" smtClean="0"/>
          </a:p>
          <a:p>
            <a:r>
              <a:rPr lang="zh-CN" altLang="zh-CN" dirty="0"/>
              <a:t>不过，只要能认真护戒，根据密宗的要求如实去做，密乘戒也并非高不可攀。因为，密法不是针对登地菩萨，也不是针对佛，就是针对凡夫的</a:t>
            </a:r>
            <a:r>
              <a:rPr lang="zh-CN" altLang="zh-CN" dirty="0" smtClean="0"/>
              <a:t>。</a:t>
            </a:r>
            <a:endParaRPr lang="en-US" altLang="zh-CN" dirty="0" smtClean="0"/>
          </a:p>
          <a:p>
            <a:r>
              <a:rPr lang="zh-CN" altLang="zh-CN" dirty="0"/>
              <a:t>若能如理如法地做，灌顶还是非常殊胜的。</a:t>
            </a:r>
            <a:endParaRPr lang="en-US" altLang="zh-CN" dirty="0"/>
          </a:p>
          <a:p>
            <a:endParaRPr kumimoji="1" lang="zh-CN" alt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642594"/>
            <a:ext cx="10058400" cy="1266608"/>
          </a:xfrm>
        </p:spPr>
        <p:txBody>
          <a:bodyPr/>
          <a:lstStyle/>
          <a:p>
            <a:pPr algn="ctr"/>
            <a:r>
              <a:rPr kumimoji="1" lang="zh-CN" altLang="en-US" dirty="0" smtClean="0">
                <a:latin typeface="黑体" panose="02010609060101010101" charset="-122"/>
                <a:ea typeface="黑体" panose="02010609060101010101" charset="-122"/>
                <a:cs typeface="黑体" panose="02010609060101010101" charset="-122"/>
              </a:rPr>
              <a:t>问题讨论</a:t>
            </a:r>
            <a:endParaRPr kumimoji="1" lang="zh-CN" altLang="en-US" dirty="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p:txBody>
          <a:bodyPr/>
          <a:lstStyle/>
          <a:p>
            <a:pPr marL="342900" indent="-342900">
              <a:buFont typeface="+mj-lt"/>
              <a:buAutoNum type="arabicPeriod"/>
            </a:pPr>
            <a:r>
              <a:rPr kumimoji="1" lang="zh-CN" altLang="en-US" sz="2400" dirty="0" smtClean="0">
                <a:latin typeface="黑体" panose="02010609060101010101" charset="-122"/>
                <a:ea typeface="黑体" panose="02010609060101010101" charset="-122"/>
                <a:cs typeface="黑体" panose="02010609060101010101" charset="-122"/>
              </a:rPr>
              <a:t>佛法有哪五乘？</a:t>
            </a:r>
            <a:endParaRPr kumimoji="1" lang="en-US" altLang="zh-CN" sz="2400" dirty="0" smtClean="0">
              <a:latin typeface="黑体" panose="02010609060101010101" charset="-122"/>
              <a:ea typeface="黑体" panose="02010609060101010101" charset="-122"/>
              <a:cs typeface="黑体" panose="02010609060101010101" charset="-122"/>
            </a:endParaRPr>
          </a:p>
          <a:p>
            <a:pPr marL="342900" indent="-342900">
              <a:buFont typeface="+mj-lt"/>
              <a:buAutoNum type="arabicPeriod"/>
            </a:pPr>
            <a:r>
              <a:rPr kumimoji="1" lang="zh-CN" altLang="en-US" sz="2400" dirty="0" smtClean="0">
                <a:latin typeface="黑体" panose="02010609060101010101" charset="-122"/>
                <a:ea typeface="黑体" panose="02010609060101010101" charset="-122"/>
                <a:cs typeface="黑体" panose="02010609060101010101" charset="-122"/>
              </a:rPr>
              <a:t>做大乘上师的条件？</a:t>
            </a:r>
            <a:endParaRPr kumimoji="1" lang="en-US" altLang="zh-CN" sz="2400" dirty="0" smtClean="0">
              <a:latin typeface="黑体" panose="02010609060101010101" charset="-122"/>
              <a:ea typeface="黑体" panose="02010609060101010101" charset="-122"/>
              <a:cs typeface="黑体" panose="02010609060101010101" charset="-122"/>
            </a:endParaRPr>
          </a:p>
          <a:p>
            <a:pPr marL="342900" indent="-342900">
              <a:buFont typeface="+mj-lt"/>
              <a:buAutoNum type="arabicPeriod"/>
            </a:pPr>
            <a:r>
              <a:rPr kumimoji="1" lang="zh-CN" altLang="en-US" sz="2400" dirty="0" smtClean="0">
                <a:latin typeface="黑体" panose="02010609060101010101" charset="-122"/>
                <a:ea typeface="黑体" panose="02010609060101010101" charset="-122"/>
                <a:cs typeface="黑体" panose="02010609060101010101" charset="-122"/>
              </a:rPr>
              <a:t>做金刚上师的条件？</a:t>
            </a:r>
            <a:endParaRPr kumimoji="1" lang="en-US" altLang="zh-CN" sz="2400" dirty="0" smtClean="0">
              <a:latin typeface="黑体" panose="02010609060101010101" charset="-122"/>
              <a:ea typeface="黑体" panose="02010609060101010101" charset="-122"/>
              <a:cs typeface="黑体" panose="02010609060101010101" charset="-122"/>
            </a:endParaRPr>
          </a:p>
          <a:p>
            <a:pPr marL="342900" indent="-342900">
              <a:buFont typeface="+mj-lt"/>
              <a:buAutoNum type="arabicPeriod"/>
            </a:pPr>
            <a:r>
              <a:rPr kumimoji="1" lang="zh-CN" altLang="en-US" sz="2400" dirty="0" smtClean="0">
                <a:latin typeface="黑体" panose="02010609060101010101" charset="-122"/>
                <a:ea typeface="黑体" panose="02010609060101010101" charset="-122"/>
                <a:cs typeface="黑体" panose="02010609060101010101" charset="-122"/>
              </a:rPr>
              <a:t>通过学习，你认为应该如何选择上师？</a:t>
            </a:r>
            <a:endParaRPr kumimoji="1" lang="en-US" altLang="zh-CN" sz="2400" dirty="0" smtClean="0">
              <a:latin typeface="黑体" panose="02010609060101010101" charset="-122"/>
              <a:ea typeface="黑体" panose="02010609060101010101" charset="-122"/>
              <a:cs typeface="黑体" panose="02010609060101010101" charset="-122"/>
            </a:endParaRPr>
          </a:p>
          <a:p>
            <a:pPr marL="342900" indent="-342900">
              <a:buFont typeface="+mj-lt"/>
              <a:buAutoNum type="arabicPeriod"/>
            </a:pPr>
            <a:r>
              <a:rPr kumimoji="1" lang="zh-CN" altLang="en-US" sz="2400" dirty="0" smtClean="0">
                <a:latin typeface="黑体" panose="02010609060101010101" charset="-122"/>
                <a:ea typeface="黑体" panose="02010609060101010101" charset="-122"/>
                <a:cs typeface="黑体" panose="02010609060101010101" charset="-122"/>
              </a:rPr>
              <a:t>什么叫灌顶？</a:t>
            </a:r>
            <a:endParaRPr kumimoji="1" lang="en-US" altLang="zh-CN" sz="2400" dirty="0" smtClean="0">
              <a:latin typeface="黑体" panose="02010609060101010101" charset="-122"/>
              <a:ea typeface="黑体" panose="02010609060101010101" charset="-122"/>
              <a:cs typeface="黑体" panose="02010609060101010101" charset="-122"/>
            </a:endParaRPr>
          </a:p>
          <a:p>
            <a:pPr marL="342900" indent="-342900">
              <a:buFont typeface="+mj-lt"/>
              <a:buAutoNum type="arabicPeriod"/>
            </a:pPr>
            <a:r>
              <a:rPr kumimoji="1" lang="zh-CN" altLang="en-US" sz="2400" dirty="0" smtClean="0">
                <a:latin typeface="黑体" panose="02010609060101010101" charset="-122"/>
                <a:ea typeface="黑体" panose="02010609060101010101" charset="-122"/>
                <a:cs typeface="黑体" panose="02010609060101010101" charset="-122"/>
              </a:rPr>
              <a:t>灌顶的</a:t>
            </a:r>
            <a:r>
              <a:rPr lang="zh-CN" altLang="zh-CN" sz="2400" dirty="0" smtClean="0">
                <a:latin typeface="黑体" panose="02010609060101010101" charset="-122"/>
                <a:ea typeface="黑体" panose="02010609060101010101" charset="-122"/>
                <a:cs typeface="黑体" panose="02010609060101010101" charset="-122"/>
              </a:rPr>
              <a:t>二因四缘</a:t>
            </a:r>
            <a:r>
              <a:rPr lang="zh-CN" altLang="en-US" sz="2400" dirty="0" smtClean="0">
                <a:latin typeface="黑体" panose="02010609060101010101" charset="-122"/>
                <a:ea typeface="黑体" panose="02010609060101010101" charset="-122"/>
                <a:cs typeface="黑体" panose="02010609060101010101" charset="-122"/>
              </a:rPr>
              <a:t>具体指什么？</a:t>
            </a:r>
            <a:endParaRPr lang="en-US" altLang="zh-CN" sz="2400" dirty="0" smtClean="0">
              <a:latin typeface="黑体" panose="02010609060101010101" charset="-122"/>
              <a:ea typeface="黑体" panose="02010609060101010101" charset="-122"/>
              <a:cs typeface="黑体" panose="02010609060101010101" charset="-122"/>
            </a:endParaRPr>
          </a:p>
          <a:p>
            <a:pPr marL="342900" indent="-342900">
              <a:buFont typeface="+mj-lt"/>
              <a:buAutoNum type="arabicPeriod"/>
            </a:pPr>
            <a:r>
              <a:rPr kumimoji="1" lang="zh-CN" altLang="en-US" sz="2400" dirty="0" smtClean="0">
                <a:latin typeface="黑体" panose="02010609060101010101" charset="-122"/>
                <a:ea typeface="黑体" panose="02010609060101010101" charset="-122"/>
                <a:cs typeface="黑体" panose="02010609060101010101" charset="-122"/>
              </a:rPr>
              <a:t>接受灌顶后。对自己最主要的要求是什么？</a:t>
            </a:r>
            <a:endParaRPr kumimoji="1" lang="en-US" altLang="zh-CN" sz="2400" dirty="0" smtClean="0">
              <a:latin typeface="黑体" panose="02010609060101010101" charset="-122"/>
              <a:ea typeface="黑体" panose="02010609060101010101" charset="-122"/>
              <a:cs typeface="黑体" panose="02010609060101010101" charset="-122"/>
            </a:endParaRPr>
          </a:p>
          <a:p>
            <a:pPr marL="342900" indent="-342900">
              <a:buFont typeface="+mj-lt"/>
              <a:buAutoNum type="arabicPeriod"/>
            </a:pPr>
            <a:endParaRPr kumimoji="1" lang="en-US" altLang="zh-CN" dirty="0" smtClean="0"/>
          </a:p>
          <a:p>
            <a:pPr marL="342900" indent="-342900">
              <a:buFont typeface="+mj-lt"/>
              <a:buAutoNum type="arabicPeriod"/>
            </a:pPr>
            <a:endParaRPr kumimoji="1" lang="en-US" altLang="zh-CN" dirty="0" smtClean="0"/>
          </a:p>
          <a:p>
            <a:pPr marL="342900" indent="-342900">
              <a:buFont typeface="+mj-lt"/>
              <a:buAutoNum type="arabicPeriod"/>
            </a:pPr>
            <a:endParaRPr kumimoji="1" lang="zh-CN" alt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ltLang="en-US" dirty="0"/>
              <a:t>共修一座</a:t>
            </a:r>
            <a:endParaRPr lang="en-US" dirty="0"/>
          </a:p>
        </p:txBody>
      </p:sp>
      <p:sp>
        <p:nvSpPr>
          <p:cNvPr id="5" name="Text Placeholder 4"/>
          <p:cNvSpPr>
            <a:spLocks noGrp="1"/>
          </p:cNvSpPr>
          <p:nvPr>
            <p:ph type="body" idx="1"/>
          </p:nvPr>
        </p:nvSpPr>
        <p:spPr/>
        <p:txBody>
          <a:bodyPr/>
          <a:lstStyle/>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idx="4294967295"/>
          </p:nvPr>
        </p:nvSpPr>
        <p:spPr>
          <a:xfrm>
            <a:off x="1491915" y="952500"/>
            <a:ext cx="3866147" cy="531813"/>
          </a:xfrm>
        </p:spPr>
        <p:txBody>
          <a:bodyPr>
            <a:normAutofit/>
          </a:bodyPr>
          <a:lstStyle/>
          <a:p>
            <a:pPr algn="ctr"/>
            <a:r>
              <a:rPr lang="en-US" altLang="en-US" sz="2800" b="1" dirty="0">
                <a:latin typeface="+mj-ea"/>
              </a:rPr>
              <a:t>回向偈</a:t>
            </a:r>
            <a:endParaRPr lang="en-US" sz="2800" b="1" dirty="0">
              <a:latin typeface="+mj-ea"/>
            </a:endParaRPr>
          </a:p>
        </p:txBody>
      </p:sp>
      <p:pic>
        <p:nvPicPr>
          <p:cNvPr id="16" name="Content Placeholder 15"/>
          <p:cNvPicPr>
            <a:picLocks noGrp="1" noChangeAspect="1"/>
          </p:cNvPicPr>
          <p:nvPr>
            <p:ph idx="4294967295"/>
          </p:nvPr>
        </p:nvPicPr>
        <p:blipFill>
          <a:blip r:embed="rId1"/>
          <a:stretch>
            <a:fillRect/>
          </a:stretch>
        </p:blipFill>
        <p:spPr>
          <a:xfrm>
            <a:off x="9534525" y="2257425"/>
            <a:ext cx="2657475" cy="2482850"/>
          </a:xfrm>
          <a:effectLst>
            <a:softEdge rad="635000"/>
          </a:effectLst>
        </p:spPr>
      </p:pic>
      <p:sp>
        <p:nvSpPr>
          <p:cNvPr id="9" name="Text Placeholder 8"/>
          <p:cNvSpPr>
            <a:spLocks noGrp="1"/>
          </p:cNvSpPr>
          <p:nvPr>
            <p:ph type="body" sz="half" idx="4294967295"/>
          </p:nvPr>
        </p:nvSpPr>
        <p:spPr>
          <a:xfrm>
            <a:off x="1491916" y="1944688"/>
            <a:ext cx="3866147" cy="4041775"/>
          </a:xfrm>
        </p:spPr>
        <p:txBody>
          <a:bodyPr>
            <a:normAutofit/>
          </a:bodyPr>
          <a:lstStyle/>
          <a:p>
            <a:pPr marL="0" indent="0" algn="ctr">
              <a:buNone/>
            </a:pPr>
            <a:r>
              <a:rPr kumimoji="1" lang="zh-CN" altLang="en-US" sz="2400" dirty="0">
                <a:latin typeface="+mn-ea"/>
                <a:cs typeface="华文隶书" panose="02010800040101010101" charset="-122"/>
              </a:rPr>
              <a:t>文殊师利勇猛智</a:t>
            </a:r>
            <a:endParaRPr kumimoji="1" lang="en-US" altLang="zh-CN" sz="2400" dirty="0">
              <a:latin typeface="+mn-ea"/>
              <a:cs typeface="华文隶书" panose="02010800040101010101" charset="-122"/>
            </a:endParaRPr>
          </a:p>
          <a:p>
            <a:pPr marL="0" indent="0" algn="ctr">
              <a:buNone/>
            </a:pPr>
            <a:r>
              <a:rPr kumimoji="1" lang="zh-CN" altLang="en-US" sz="2400" dirty="0">
                <a:latin typeface="+mn-ea"/>
                <a:cs typeface="华文隶书" panose="02010800040101010101" charset="-122"/>
              </a:rPr>
              <a:t>普贤慧行亦复然</a:t>
            </a:r>
            <a:endParaRPr kumimoji="1" lang="en-US" altLang="zh-CN" sz="2400" dirty="0">
              <a:latin typeface="+mn-ea"/>
              <a:cs typeface="华文隶书" panose="02010800040101010101" charset="-122"/>
            </a:endParaRPr>
          </a:p>
          <a:p>
            <a:pPr marL="0" indent="0" algn="ctr">
              <a:buNone/>
            </a:pPr>
            <a:r>
              <a:rPr kumimoji="1" lang="zh-CN" altLang="en-US" sz="2400" dirty="0">
                <a:latin typeface="+mn-ea"/>
                <a:cs typeface="华文隶书" panose="02010800040101010101" charset="-122"/>
              </a:rPr>
              <a:t>我今回向诸善根</a:t>
            </a:r>
            <a:endParaRPr kumimoji="1" lang="en-US" altLang="zh-CN" sz="2400" dirty="0">
              <a:latin typeface="+mn-ea"/>
              <a:cs typeface="华文隶书" panose="02010800040101010101" charset="-122"/>
            </a:endParaRPr>
          </a:p>
          <a:p>
            <a:pPr marL="0" indent="0" algn="ctr">
              <a:buNone/>
            </a:pPr>
            <a:r>
              <a:rPr kumimoji="1" lang="zh-CN" altLang="en-US" sz="2400" dirty="0">
                <a:latin typeface="+mn-ea"/>
                <a:cs typeface="华文隶书" panose="02010800040101010101" charset="-122"/>
              </a:rPr>
              <a:t>随彼一切常修学</a:t>
            </a:r>
            <a:endParaRPr kumimoji="1" lang="en-US" altLang="zh-CN" sz="2400" dirty="0">
              <a:latin typeface="+mn-ea"/>
              <a:cs typeface="华文隶书" panose="02010800040101010101" charset="-122"/>
            </a:endParaRPr>
          </a:p>
          <a:p>
            <a:pPr marL="0" indent="0" algn="ctr">
              <a:buNone/>
            </a:pPr>
            <a:r>
              <a:rPr kumimoji="1" lang="zh-CN" altLang="en-US" sz="2400" dirty="0">
                <a:latin typeface="+mn-ea"/>
                <a:cs typeface="华文隶书" panose="02010800040101010101" charset="-122"/>
              </a:rPr>
              <a:t>三世诸佛所称叹</a:t>
            </a:r>
            <a:endParaRPr kumimoji="1" lang="en-US" altLang="zh-CN" sz="2400" dirty="0">
              <a:latin typeface="+mn-ea"/>
              <a:cs typeface="华文隶书" panose="02010800040101010101" charset="-122"/>
            </a:endParaRPr>
          </a:p>
          <a:p>
            <a:pPr marL="0" indent="0" algn="ctr">
              <a:buNone/>
            </a:pPr>
            <a:r>
              <a:rPr kumimoji="1" lang="zh-CN" altLang="en-US" sz="2400" dirty="0">
                <a:latin typeface="+mn-ea"/>
                <a:cs typeface="华文隶书" panose="02010800040101010101" charset="-122"/>
              </a:rPr>
              <a:t>如是最胜诸大愿</a:t>
            </a:r>
            <a:endParaRPr kumimoji="1" lang="en-US" altLang="zh-CN" sz="2400" dirty="0">
              <a:latin typeface="+mn-ea"/>
              <a:cs typeface="华文隶书" panose="02010800040101010101" charset="-122"/>
            </a:endParaRPr>
          </a:p>
          <a:p>
            <a:pPr marL="0" indent="0" algn="ctr">
              <a:buNone/>
            </a:pPr>
            <a:r>
              <a:rPr kumimoji="1" lang="zh-CN" altLang="en-US" sz="2400" dirty="0">
                <a:latin typeface="+mn-ea"/>
                <a:cs typeface="华文隶书" panose="02010800040101010101" charset="-122"/>
              </a:rPr>
              <a:t>我今回向诸善根</a:t>
            </a:r>
            <a:endParaRPr kumimoji="1" lang="en-US" altLang="zh-CN" sz="2400" dirty="0">
              <a:latin typeface="+mn-ea"/>
              <a:cs typeface="华文隶书" panose="02010800040101010101" charset="-122"/>
            </a:endParaRPr>
          </a:p>
          <a:p>
            <a:pPr marL="0" indent="0" algn="ctr">
              <a:buNone/>
            </a:pPr>
            <a:r>
              <a:rPr kumimoji="1" lang="zh-CN" altLang="en-US" sz="2400" dirty="0">
                <a:latin typeface="+mn-ea"/>
                <a:cs typeface="华文隶书" panose="02010800040101010101" charset="-122"/>
              </a:rPr>
              <a:t>为得普贤殊胜行</a:t>
            </a:r>
            <a:endParaRPr kumimoji="1" lang="en-US" altLang="zh-CN" sz="2400" dirty="0">
              <a:latin typeface="+mn-ea"/>
              <a:cs typeface="华文隶书" panose="02010800040101010101" charset="-122"/>
            </a:endParaRPr>
          </a:p>
          <a:p>
            <a:pPr marL="0" indent="0">
              <a:buNone/>
            </a:pPr>
            <a:endParaRPr lang="en-US" dirty="0"/>
          </a:p>
        </p:txBody>
      </p:sp>
      <p:pic>
        <p:nvPicPr>
          <p:cNvPr id="3" name="Picture 2"/>
          <p:cNvPicPr>
            <a:picLocks noChangeAspect="1"/>
          </p:cNvPicPr>
          <p:nvPr/>
        </p:nvPicPr>
        <p:blipFill>
          <a:blip r:embed="rId2">
            <a:alphaModFix amt="85000"/>
          </a:blip>
          <a:stretch>
            <a:fillRect/>
          </a:stretch>
        </p:blipFill>
        <p:spPr>
          <a:xfrm>
            <a:off x="6545179" y="1484312"/>
            <a:ext cx="3737810" cy="4242720"/>
          </a:xfrm>
          <a:prstGeom prst="ellipse">
            <a:avLst/>
          </a:prstGeom>
          <a:ln>
            <a:noFill/>
          </a:ln>
          <a:effectLst>
            <a:softEdge rad="112500"/>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br>
              <a:rPr lang="en-US" altLang="zh-CN" sz="6600" b="1" dirty="0" smtClean="0">
                <a:latin typeface="Heiti SC Light"/>
                <a:ea typeface="Heiti SC Light"/>
                <a:cs typeface="Heiti SC Light"/>
              </a:rPr>
            </a:br>
            <a:r>
              <a:rPr lang="zh-CN" altLang="en-US" sz="5400" b="1" dirty="0" smtClean="0">
                <a:latin typeface="Heiti SC Light"/>
                <a:ea typeface="Heiti SC Light"/>
                <a:cs typeface="Heiti SC Light"/>
              </a:rPr>
              <a:t>如何学密回顾</a:t>
            </a:r>
            <a:br>
              <a:rPr lang="zh-CN" altLang="en-US" sz="5400" b="1" dirty="0">
                <a:latin typeface="Heiti SC Light"/>
                <a:ea typeface="Heiti SC Light"/>
                <a:cs typeface="Heiti SC Light"/>
              </a:rPr>
            </a:br>
            <a:br>
              <a:rPr lang="en-CA" altLang="zh-CN" sz="5400" b="1" dirty="0">
                <a:latin typeface="Heiti SC Light"/>
                <a:ea typeface="Heiti SC Light"/>
                <a:cs typeface="Heiti SC Light"/>
              </a:rPr>
            </a:br>
            <a:r>
              <a:rPr lang="zh-CN" altLang="en-US" sz="2400" b="1" dirty="0" smtClean="0">
                <a:latin typeface="Heiti SC Light"/>
                <a:ea typeface="Heiti SC Light"/>
                <a:cs typeface="Heiti SC Light"/>
              </a:rPr>
              <a:t>慧灯禅修课第三册课第七课</a:t>
            </a:r>
            <a:br>
              <a:rPr lang="zh-CN" altLang="en-US" sz="6600" b="1" dirty="0" smtClean="0">
                <a:latin typeface="Heiti SC Light"/>
                <a:ea typeface="Heiti SC Light"/>
                <a:cs typeface="Heiti SC Light"/>
              </a:rPr>
            </a:br>
            <a:br>
              <a:rPr lang="en-US" altLang="zh-CN" sz="2000" dirty="0" smtClean="0">
                <a:latin typeface="+mn-ea"/>
                <a:cs typeface="Heiti SC Light"/>
              </a:rPr>
            </a:br>
            <a:endParaRPr lang="en-US" sz="2000" dirty="0">
              <a:latin typeface="+mn-ea"/>
              <a:cs typeface="Heiti SC Light"/>
            </a:endParaRPr>
          </a:p>
        </p:txBody>
      </p:sp>
      <p:sp>
        <p:nvSpPr>
          <p:cNvPr id="5" name="Text Placeholder 4"/>
          <p:cNvSpPr>
            <a:spLocks noGrp="1"/>
          </p:cNvSpPr>
          <p:nvPr>
            <p:ph type="body" idx="1"/>
          </p:nvPr>
        </p:nvSpPr>
        <p:spPr>
          <a:xfrm>
            <a:off x="1560449" y="4682062"/>
            <a:ext cx="9070848" cy="457200"/>
          </a:xfrm>
        </p:spPr>
        <p:txBody>
          <a:bodyPr/>
          <a:lstStyle/>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642594"/>
            <a:ext cx="10058400" cy="1087621"/>
          </a:xfrm>
        </p:spPr>
        <p:txBody>
          <a:bodyPr>
            <a:normAutofit/>
          </a:bodyPr>
          <a:lstStyle/>
          <a:p>
            <a:pPr algn="ctr"/>
            <a:r>
              <a:rPr kumimoji="1" lang="zh-CN" altLang="en-US" sz="3200" b="1" dirty="0">
                <a:latin typeface="Heiti SC Light"/>
                <a:ea typeface="Heiti SC Light"/>
                <a:cs typeface="Heiti SC Light"/>
              </a:rPr>
              <a:t>本课要点</a:t>
            </a:r>
            <a:endParaRPr kumimoji="1" lang="zh-CN" altLang="en-US" sz="3200" b="1" dirty="0">
              <a:latin typeface="Heiti SC Light"/>
              <a:ea typeface="Heiti SC Light"/>
              <a:cs typeface="Heiti SC Light"/>
            </a:endParaRPr>
          </a:p>
        </p:txBody>
      </p:sp>
      <p:sp>
        <p:nvSpPr>
          <p:cNvPr id="3" name="内容占位符 2"/>
          <p:cNvSpPr>
            <a:spLocks noGrp="1"/>
          </p:cNvSpPr>
          <p:nvPr>
            <p:ph idx="1"/>
          </p:nvPr>
        </p:nvSpPr>
        <p:spPr>
          <a:xfrm>
            <a:off x="776605" y="1730375"/>
            <a:ext cx="10348595" cy="4305300"/>
          </a:xfrm>
        </p:spPr>
        <p:txBody>
          <a:bodyPr>
            <a:normAutofit/>
          </a:bodyPr>
          <a:lstStyle/>
          <a:p>
            <a:pPr marL="0" indent="0">
              <a:buNone/>
            </a:pPr>
            <a:r>
              <a:rPr kumimoji="1" lang="en-US" altLang="zh-CN" dirty="0" smtClean="0"/>
              <a:t>  </a:t>
            </a:r>
            <a:r>
              <a:rPr kumimoji="1" lang="zh-CN" altLang="en-US" dirty="0" smtClean="0"/>
              <a:t>一、学密的基础</a:t>
            </a:r>
            <a:r>
              <a:rPr kumimoji="1" lang="en-US" altLang="zh-CN" dirty="0" smtClean="0"/>
              <a:t>--</a:t>
            </a:r>
            <a:r>
              <a:rPr kumimoji="1" lang="zh-CN" altLang="en-US" dirty="0" smtClean="0"/>
              <a:t>出离心和菩提心 </a:t>
            </a:r>
            <a:endParaRPr kumimoji="1" lang="zh-CN" altLang="en-US" dirty="0" smtClean="0"/>
          </a:p>
          <a:p>
            <a:pPr marL="0" indent="0">
              <a:buNone/>
            </a:pPr>
            <a:r>
              <a:rPr kumimoji="1" lang="zh-CN" altLang="en-US" dirty="0" smtClean="0"/>
              <a:t>    </a:t>
            </a:r>
            <a:endParaRPr lang="zh-CN" altLang="en-US" dirty="0" smtClean="0"/>
          </a:p>
          <a:p>
            <a:pPr marL="0" indent="0">
              <a:buNone/>
            </a:pPr>
            <a:r>
              <a:rPr lang="zh-CN" altLang="en-US" dirty="0"/>
              <a:t>  二、密法修习次第 （五个阶段）</a:t>
            </a:r>
            <a:endParaRPr lang="zh-CN" altLang="en-US" dirty="0"/>
          </a:p>
          <a:p>
            <a:pPr marL="0" indent="0">
              <a:buNone/>
            </a:pPr>
            <a:endParaRPr lang="zh-CN" altLang="en-US" dirty="0"/>
          </a:p>
          <a:p>
            <a:pPr marL="0" indent="0">
              <a:buNone/>
            </a:pPr>
            <a:r>
              <a:rPr lang="zh-CN" altLang="en-US" sz="1800" dirty="0"/>
              <a:t>  三、略谈密宗的见解和修法</a:t>
            </a:r>
            <a:endParaRPr lang="zh-CN" altLang="en-US" sz="1800" dirty="0"/>
          </a:p>
          <a:p>
            <a:pPr marL="800100" lvl="1" indent="-342900">
              <a:buFont typeface="+mj-lt"/>
              <a:buAutoNum type="arabicPeriod"/>
            </a:pPr>
            <a:r>
              <a:rPr lang="zh-CN" altLang="en-US" sz="1600" dirty="0"/>
              <a:t>生起次第</a:t>
            </a:r>
            <a:endParaRPr lang="zh-CN" altLang="en-US" sz="1600" dirty="0"/>
          </a:p>
          <a:p>
            <a:pPr marL="800100" lvl="1" indent="-342900">
              <a:buFont typeface="+mj-lt"/>
              <a:buAutoNum type="arabicPeriod"/>
            </a:pPr>
            <a:r>
              <a:rPr lang="zh-CN" altLang="en-US" sz="1600" dirty="0"/>
              <a:t>圆满次第</a:t>
            </a:r>
            <a:endParaRPr lang="zh-CN" altLang="en-US" sz="1600" dirty="0"/>
          </a:p>
          <a:p>
            <a:pPr marL="800100" lvl="1" indent="-342900">
              <a:buFont typeface="+mj-lt"/>
              <a:buAutoNum type="arabicPeriod"/>
            </a:pPr>
            <a:endParaRPr lang="zh-CN" altLang="en-US" sz="2025" dirty="0"/>
          </a:p>
          <a:p>
            <a:pPr lvl="0" indent="0" algn="l">
              <a:buFont typeface="+mj-lt"/>
              <a:buNone/>
            </a:pPr>
            <a:r>
              <a:rPr lang="zh-CN" altLang="en-US" sz="1800" dirty="0"/>
              <a:t>四、生圆次第与显宗修行的差别</a:t>
            </a:r>
            <a:endParaRPr lang="zh-CN" altLang="en-US" sz="1800" dirty="0"/>
          </a:p>
          <a:p>
            <a:pPr lvl="0" indent="0" algn="l">
              <a:buFont typeface="+mj-lt"/>
              <a:buNone/>
            </a:pPr>
            <a:endParaRPr lang="zh-CN" altLang="en-US" sz="1800" dirty="0"/>
          </a:p>
          <a:p>
            <a:pPr lvl="0" indent="0" algn="l">
              <a:buFont typeface="+mj-lt"/>
              <a:buNone/>
            </a:pPr>
            <a:r>
              <a:rPr lang="zh-CN" altLang="en-US" sz="1800" dirty="0"/>
              <a:t>五、使修行抵达终点的顺缘</a:t>
            </a:r>
            <a:endParaRPr lang="en-US" altLang="zh-CN" sz="1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471144"/>
            <a:ext cx="10058400" cy="1087621"/>
          </a:xfrm>
        </p:spPr>
        <p:txBody>
          <a:bodyPr>
            <a:normAutofit/>
          </a:bodyPr>
          <a:lstStyle/>
          <a:p>
            <a:pPr algn="ctr"/>
            <a:r>
              <a:rPr kumimoji="1" altLang="zh-CN" sz="3200" smtClean="0">
                <a:sym typeface="+mn-ea"/>
              </a:rPr>
              <a:t>  </a:t>
            </a:r>
            <a:r>
              <a:rPr kumimoji="1" lang="zh-CN" altLang="en-US" sz="3200" smtClean="0">
                <a:sym typeface="+mn-ea"/>
              </a:rPr>
              <a:t>一、学密的基础</a:t>
            </a:r>
            <a:r>
              <a:rPr kumimoji="1" altLang="zh-CN" sz="3200" smtClean="0">
                <a:sym typeface="+mn-ea"/>
              </a:rPr>
              <a:t>--</a:t>
            </a:r>
            <a:r>
              <a:rPr kumimoji="1" lang="zh-CN" altLang="en-US" sz="3200" smtClean="0">
                <a:sym typeface="+mn-ea"/>
              </a:rPr>
              <a:t>出离心和菩提心 </a:t>
            </a:r>
            <a:endParaRPr kumimoji="1" lang="zh-CN" altLang="en-US" sz="3200" b="1" dirty="0">
              <a:latin typeface="Heiti SC Light"/>
              <a:ea typeface="Heiti SC Light"/>
              <a:cs typeface="Heiti SC Light"/>
            </a:endParaRPr>
          </a:p>
        </p:txBody>
      </p:sp>
      <p:sp>
        <p:nvSpPr>
          <p:cNvPr id="3" name="内容占位符 2"/>
          <p:cNvSpPr>
            <a:spLocks noGrp="1"/>
          </p:cNvSpPr>
          <p:nvPr>
            <p:ph idx="1"/>
          </p:nvPr>
        </p:nvSpPr>
        <p:spPr>
          <a:xfrm>
            <a:off x="626110" y="1405890"/>
            <a:ext cx="10939145" cy="4953635"/>
          </a:xfrm>
        </p:spPr>
        <p:txBody>
          <a:bodyPr>
            <a:normAutofit fontScale="97500"/>
          </a:bodyPr>
          <a:lstStyle/>
          <a:p>
            <a:pPr marL="0" indent="0">
              <a:buNone/>
            </a:pPr>
            <a:r>
              <a:rPr kumimoji="1" lang="zh-CN" altLang="en-US" sz="2055" dirty="0" smtClean="0"/>
              <a:t>  </a:t>
            </a:r>
            <a:endParaRPr kumimoji="1" lang="en-US" altLang="zh-CN" sz="2055" dirty="0" smtClean="0"/>
          </a:p>
          <a:p>
            <a:pPr marL="0" indent="0">
              <a:buNone/>
            </a:pPr>
            <a:r>
              <a:rPr kumimoji="1" lang="zh-CN" altLang="en-US" sz="2055" dirty="0" smtClean="0"/>
              <a:t>1、出离心和菩提心是学密的基础</a:t>
            </a:r>
            <a:endParaRPr kumimoji="1" lang="zh-CN" altLang="en-US" dirty="0" smtClean="0"/>
          </a:p>
          <a:p>
            <a:pPr lvl="1">
              <a:buFont typeface="Arial" panose="020B0604020202020204" pitchFamily="34" charset="0"/>
              <a:buChar char="•"/>
            </a:pPr>
            <a:r>
              <a:rPr kumimoji="1" lang="en-US" altLang="zh-CN" sz="2000" dirty="0" smtClean="0"/>
              <a:t>  ‘在没有出离心、菩提心的前提下，即使闭关九年修大圆满，也不能播下解脱的种子’</a:t>
            </a:r>
            <a:endParaRPr kumimoji="1" lang="zh-CN" altLang="en-US" sz="2000" dirty="0" smtClean="0"/>
          </a:p>
          <a:p>
            <a:pPr lvl="1">
              <a:buFont typeface="Arial" panose="020B0604020202020204" pitchFamily="34" charset="0"/>
              <a:buChar char="•"/>
            </a:pPr>
            <a:r>
              <a:rPr kumimoji="1" lang="zh-CN" altLang="en-US" sz="2000" dirty="0"/>
              <a:t>无上密宗中两个比喻说明出离心和菩提</a:t>
            </a:r>
            <a:r>
              <a:rPr kumimoji="1" lang="zh-CN" altLang="en-US" sz="2000" dirty="0" smtClean="0"/>
              <a:t>心的重要性</a:t>
            </a:r>
            <a:r>
              <a:rPr kumimoji="1" lang="zh-CN" altLang="en-US" dirty="0" smtClean="0"/>
              <a:t>：</a:t>
            </a:r>
            <a:endParaRPr kumimoji="1" lang="zh-CN" altLang="en-US" dirty="0" smtClean="0"/>
          </a:p>
          <a:p>
            <a:pPr marL="891540" lvl="2" indent="-342900">
              <a:buFont typeface="+mj-lt"/>
              <a:buAutoNum type="alphaUcPeriod"/>
            </a:pPr>
            <a:r>
              <a:rPr kumimoji="1" lang="zh-CN" altLang="en-US" sz="1800" dirty="0" smtClean="0"/>
              <a:t>食物之喻：饥饿濒死之人到国王宝库中取宝，价值昂贵的财宝对他毫无用处，只有食物才是他唯一需要的</a:t>
            </a:r>
            <a:endParaRPr kumimoji="1" lang="zh-CN" altLang="en-US" sz="1800" dirty="0" smtClean="0"/>
          </a:p>
          <a:p>
            <a:pPr marL="891540" lvl="2" indent="-342900">
              <a:buFont typeface="+mj-lt"/>
              <a:buAutoNum type="alphaUcPeriod"/>
            </a:pPr>
            <a:r>
              <a:rPr kumimoji="1" lang="zh-CN" altLang="en-US" sz="1800" dirty="0" smtClean="0"/>
              <a:t>修行之门之喻：古代城市的城墙只有一门，唯有通过城门才能进入城市</a:t>
            </a:r>
            <a:endParaRPr kumimoji="1" lang="zh-CN" altLang="en-US" sz="1800" dirty="0" smtClean="0"/>
          </a:p>
          <a:p>
            <a:pPr marL="548640" lvl="2" indent="0">
              <a:buFont typeface="+mj-lt"/>
              <a:buNone/>
            </a:pPr>
            <a:endParaRPr kumimoji="1" lang="zh-CN" altLang="en-US" sz="1800" dirty="0" smtClean="0"/>
          </a:p>
          <a:p>
            <a:pPr marL="91440" lvl="1" indent="0">
              <a:buFont typeface="+mj-lt"/>
              <a:buNone/>
            </a:pPr>
            <a:r>
              <a:rPr kumimoji="1" lang="en-US" altLang="zh-CN" sz="2055" dirty="0" smtClean="0"/>
              <a:t>2</a:t>
            </a:r>
            <a:r>
              <a:rPr kumimoji="1" lang="zh-CN" altLang="en-US" sz="2055" dirty="0" smtClean="0"/>
              <a:t>、当务之急</a:t>
            </a:r>
            <a:endParaRPr kumimoji="1" lang="zh-CN" altLang="en-US" sz="2055" dirty="0" smtClean="0"/>
          </a:p>
          <a:p>
            <a:pPr marL="434340" lvl="1" indent="-342900">
              <a:buFont typeface="Arial" panose="020B0604020202020204" pitchFamily="34" charset="0"/>
              <a:buChar char="•"/>
            </a:pPr>
            <a:r>
              <a:rPr kumimoji="1" lang="en-US" altLang="zh-CN" sz="2000" dirty="0" smtClean="0"/>
              <a:t>现在应该首先生起坚定的出离心--</a:t>
            </a:r>
            <a:r>
              <a:rPr kumimoji="1" lang="zh-CN" altLang="en-US" sz="2000" dirty="0" smtClean="0"/>
              <a:t>依靠四加行的修法</a:t>
            </a:r>
            <a:endParaRPr kumimoji="1" lang="zh-CN" altLang="en-US" sz="2000" dirty="0" smtClean="0"/>
          </a:p>
          <a:p>
            <a:pPr marL="434340" lvl="1" indent="-342900">
              <a:buFont typeface="Arial" panose="020B0604020202020204" pitchFamily="34" charset="0"/>
              <a:buChar char="•"/>
            </a:pPr>
            <a:r>
              <a:rPr kumimoji="1" lang="zh-CN" altLang="en-US" sz="2000" dirty="0" smtClean="0"/>
              <a:t>学密之人必须要有菩提心</a:t>
            </a:r>
            <a:endParaRPr kumimoji="1" lang="zh-CN" altLang="en-US" sz="2000" dirty="0" smtClean="0"/>
          </a:p>
          <a:p>
            <a:pPr marL="91440" lvl="1" indent="0">
              <a:buFont typeface="Arial" panose="020B0604020202020204" pitchFamily="34" charset="0"/>
              <a:buNone/>
            </a:pPr>
            <a:endParaRPr kumimoji="1" lang="zh-CN" altLang="en-US" sz="2000"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642594"/>
            <a:ext cx="10058400" cy="1087621"/>
          </a:xfrm>
        </p:spPr>
        <p:txBody>
          <a:bodyPr>
            <a:normAutofit/>
          </a:bodyPr>
          <a:lstStyle/>
          <a:p>
            <a:pPr algn="ctr"/>
            <a:r>
              <a:rPr lang="zh-CN" altLang="en-US" sz="3200" dirty="0">
                <a:sym typeface="+mn-ea"/>
              </a:rPr>
              <a:t>  二、密法修习次第 （五个阶段）</a:t>
            </a:r>
            <a:endParaRPr kumimoji="1" lang="zh-CN" altLang="en-US" sz="3200" b="1" dirty="0">
              <a:latin typeface="Heiti SC Light"/>
              <a:ea typeface="Heiti SC Light"/>
              <a:cs typeface="Heiti SC Light"/>
            </a:endParaRPr>
          </a:p>
        </p:txBody>
      </p:sp>
      <p:sp>
        <p:nvSpPr>
          <p:cNvPr id="3" name="内容占位符 2"/>
          <p:cNvSpPr>
            <a:spLocks noGrp="1"/>
          </p:cNvSpPr>
          <p:nvPr>
            <p:ph idx="1"/>
          </p:nvPr>
        </p:nvSpPr>
        <p:spPr>
          <a:xfrm>
            <a:off x="776605" y="1730375"/>
            <a:ext cx="10920095" cy="4305300"/>
          </a:xfrm>
        </p:spPr>
        <p:txBody>
          <a:bodyPr>
            <a:normAutofit fontScale="92500" lnSpcReduction="10000"/>
          </a:bodyPr>
          <a:lstStyle/>
          <a:p>
            <a:pPr marL="0" indent="0">
              <a:buFont typeface="+mj-lt"/>
              <a:buNone/>
            </a:pPr>
            <a:r>
              <a:rPr lang="en-US" altLang="zh-CN" sz="1800" dirty="0" smtClean="0"/>
              <a:t>五</a:t>
            </a:r>
            <a:r>
              <a:rPr lang="en-US" altLang="zh-CN" sz="1800" dirty="0"/>
              <a:t>个</a:t>
            </a:r>
            <a:r>
              <a:rPr lang="en-US" altLang="zh-CN" sz="1800" dirty="0" smtClean="0"/>
              <a:t>阶段</a:t>
            </a:r>
            <a:r>
              <a:rPr lang="zh-CN" altLang="en-US" sz="1800" dirty="0" smtClean="0"/>
              <a:t>：</a:t>
            </a:r>
            <a:endParaRPr lang="en-US" altLang="zh-CN" sz="1800" dirty="0"/>
          </a:p>
          <a:p>
            <a:pPr marL="342900" indent="-342900">
              <a:buFont typeface="+mj-lt"/>
              <a:buAutoNum type="arabicPeriod"/>
            </a:pPr>
            <a:r>
              <a:rPr lang="en-US" altLang="zh-CN" sz="1800" dirty="0"/>
              <a:t>依止密宗金刚上师</a:t>
            </a:r>
            <a:r>
              <a:rPr lang="zh-CN" altLang="en-US" sz="1800" dirty="0"/>
              <a:t>：密法是不能通过看书而仅仅从字面上去领会的；如果没有上师的引导，私自按照书上的次第去盲修瞎炼，其后果将不堪设想；（参考书目：《大圆满心性休息》、《普贤上师言教》）</a:t>
            </a:r>
            <a:endParaRPr lang="zh-CN" altLang="en-US" sz="1800" dirty="0"/>
          </a:p>
          <a:p>
            <a:pPr marL="342900" indent="-342900">
              <a:buFont typeface="+mj-lt"/>
              <a:buAutoNum type="arabicPeriod"/>
            </a:pPr>
            <a:endParaRPr lang="zh-CN" altLang="en-US" sz="1800" dirty="0"/>
          </a:p>
          <a:p>
            <a:pPr marL="342900" indent="-342900">
              <a:buFont typeface="+mj-lt"/>
              <a:buAutoNum type="arabicPeriod"/>
            </a:pPr>
            <a:r>
              <a:rPr lang="zh-CN" altLang="en-US" sz="1800" dirty="0"/>
              <a:t>入密宗坛城接受灌顶：一定要量体裁衣，要结合自己的实际情况，选择自己适合的灌顶（参考资料：《慧灯之光》、麦彭仁波切的《大幻化网总说光明藏论》）</a:t>
            </a:r>
            <a:endParaRPr lang="zh-CN" altLang="en-US" sz="1800" dirty="0"/>
          </a:p>
          <a:p>
            <a:pPr marL="342900" indent="-342900">
              <a:buFont typeface="+mj-lt"/>
              <a:buAutoNum type="arabicPeriod"/>
            </a:pPr>
            <a:endParaRPr lang="zh-CN" altLang="en-US" sz="1800" dirty="0"/>
          </a:p>
          <a:p>
            <a:pPr marL="342900" indent="-342900">
              <a:buFont typeface="+mj-lt"/>
              <a:buAutoNum type="arabicPeriod"/>
            </a:pPr>
            <a:r>
              <a:rPr lang="zh-CN" altLang="en-US" sz="1800" dirty="0"/>
              <a:t>接受密宗戒律：受密乘戒之前，必须了解密乘戒的内容，确认自己能做到的前提下，再抉择是否接受；（必读资料：《如何接受灌顶》、《密宗十四条根本戒》、《金刚上师与灌顶》）</a:t>
            </a:r>
            <a:endParaRPr lang="zh-CN" altLang="en-US" sz="1800" dirty="0"/>
          </a:p>
          <a:p>
            <a:pPr marL="342900" indent="-342900">
              <a:buFont typeface="+mj-lt"/>
              <a:buAutoNum type="arabicPeriod"/>
            </a:pPr>
            <a:endParaRPr lang="zh-CN" altLang="en-US" sz="1800" dirty="0"/>
          </a:p>
          <a:p>
            <a:pPr marL="342900" indent="-342900">
              <a:buFont typeface="+mj-lt"/>
              <a:buAutoNum type="arabicPeriod"/>
            </a:pPr>
            <a:r>
              <a:rPr lang="zh-CN" altLang="en-US" sz="1800" dirty="0"/>
              <a:t>闻思，这是极其关键的步骤。首先要学习密宗特殊的见解，然后再进一步学习密宗的具体修法；</a:t>
            </a:r>
            <a:endParaRPr lang="zh-CN" altLang="en-US" sz="1800" dirty="0"/>
          </a:p>
          <a:p>
            <a:pPr marL="342900" indent="-342900">
              <a:buFont typeface="+mj-lt"/>
              <a:buAutoNum type="arabicPeriod"/>
            </a:pPr>
            <a:endParaRPr lang="zh-CN" altLang="en-US" sz="1800" dirty="0"/>
          </a:p>
          <a:p>
            <a:pPr marL="342900" indent="-342900">
              <a:buFont typeface="+mj-lt"/>
              <a:buAutoNum type="arabicPeriod"/>
            </a:pPr>
            <a:r>
              <a:rPr lang="zh-CN" altLang="en-US" sz="1800" dirty="0"/>
              <a:t>学成以后到静处修行。</a:t>
            </a:r>
            <a:endParaRPr lang="zh-CN" altLang="en-US" sz="1800" dirty="0"/>
          </a:p>
          <a:p>
            <a:pPr marL="342900" indent="-342900">
              <a:buFont typeface="+mj-lt"/>
              <a:buAutoNum type="arabicPeriod"/>
            </a:pPr>
            <a:endParaRPr lang="zh-CN" alt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642594"/>
            <a:ext cx="10058400" cy="1087621"/>
          </a:xfrm>
        </p:spPr>
        <p:txBody>
          <a:bodyPr>
            <a:normAutofit/>
          </a:bodyPr>
          <a:lstStyle/>
          <a:p>
            <a:pPr algn="ctr"/>
            <a:r>
              <a:rPr lang="zh-CN" altLang="en-US" sz="3200">
                <a:sym typeface="+mn-ea"/>
              </a:rPr>
              <a:t> 三、略谈密宗的见解和修法</a:t>
            </a:r>
            <a:endParaRPr kumimoji="1" lang="zh-CN" altLang="en-US" sz="3200" b="1" dirty="0">
              <a:latin typeface="Heiti SC Light"/>
              <a:ea typeface="Heiti SC Light"/>
              <a:cs typeface="Heiti SC Light"/>
            </a:endParaRPr>
          </a:p>
        </p:txBody>
      </p:sp>
      <p:sp>
        <p:nvSpPr>
          <p:cNvPr id="3" name="内容占位符 2"/>
          <p:cNvSpPr>
            <a:spLocks noGrp="1"/>
          </p:cNvSpPr>
          <p:nvPr>
            <p:ph idx="1"/>
          </p:nvPr>
        </p:nvSpPr>
        <p:spPr>
          <a:xfrm>
            <a:off x="776605" y="1730375"/>
            <a:ext cx="10348595" cy="4305300"/>
          </a:xfrm>
        </p:spPr>
        <p:txBody>
          <a:bodyPr>
            <a:normAutofit/>
          </a:bodyPr>
          <a:lstStyle/>
          <a:p>
            <a:pPr>
              <a:buFont typeface="Wingdings" panose="05000000000000000000" charset="0"/>
              <a:buChar char="Ø"/>
            </a:pPr>
            <a:r>
              <a:rPr lang="en-US" altLang="zh-CN" sz="1800" dirty="0"/>
              <a:t>密宗所有的修法可以归纳为两条路，一是生起次第，二是圆满次第</a:t>
            </a:r>
            <a:endParaRPr lang="en-US" altLang="zh-CN" sz="1800" dirty="0"/>
          </a:p>
          <a:p>
            <a:pPr marL="0" indent="0">
              <a:buFont typeface="Wingdings" panose="05000000000000000000" charset="0"/>
              <a:buNone/>
            </a:pPr>
            <a:r>
              <a:rPr lang="en-US" altLang="zh-CN" sz="1800" dirty="0"/>
              <a:t>（一）生起次第</a:t>
            </a:r>
            <a:r>
              <a:rPr lang="zh-CN" altLang="en-US" sz="1800" dirty="0"/>
              <a:t>：</a:t>
            </a:r>
            <a:endParaRPr lang="zh-CN" altLang="en-US" sz="1800" dirty="0"/>
          </a:p>
          <a:p>
            <a:pPr>
              <a:buFont typeface="Arial" panose="020B0604020202020204" pitchFamily="34" charset="0"/>
              <a:buChar char="•"/>
            </a:pPr>
            <a:r>
              <a:rPr lang="zh-CN" altLang="en-US" sz="1800" dirty="0"/>
              <a:t>修法概述：通过观想本尊以及佛的坛城的修法直接了当的令不清净的现象逐渐消失，而深切体会到万法本来清净的境界：在生起次第修起来之后，外面的一切自然显现为佛的清净刹土——这是密宗普通修行人都可以现量看到的境界</a:t>
            </a:r>
            <a:endParaRPr lang="zh-CN" altLang="en-US" sz="1800" dirty="0"/>
          </a:p>
          <a:p>
            <a:pPr marL="0" indent="0">
              <a:buFont typeface="Arial" panose="020B0604020202020204" pitchFamily="34" charset="0"/>
              <a:buNone/>
            </a:pPr>
            <a:endParaRPr lang="zh-CN" altLang="en-US" sz="1800" dirty="0"/>
          </a:p>
          <a:p>
            <a:pPr>
              <a:buFont typeface="Arial" panose="020B0604020202020204" pitchFamily="34" charset="0"/>
              <a:buChar char="•"/>
            </a:pPr>
            <a:endParaRPr lang="zh-CN" altLang="en-US" sz="1800" dirty="0"/>
          </a:p>
          <a:p>
            <a:pPr>
              <a:buFont typeface="Arial" panose="020B0604020202020204" pitchFamily="34" charset="0"/>
              <a:buChar char="•"/>
            </a:pPr>
            <a:r>
              <a:rPr lang="zh-CN" altLang="en-US" sz="1800" dirty="0"/>
              <a:t>修生起次第的意义：我们凡夫将眼、耳、鼻、舌、身等五根的所触所及，都执为不清净的事物，但实际上，万法都是本来清净的，密宗生起次第的修法就是令这种清净快速现象的修法</a:t>
            </a:r>
            <a:endParaRPr lang="zh-CN" altLang="en-US" sz="1800" dirty="0"/>
          </a:p>
          <a:p>
            <a:pPr marL="0" indent="0">
              <a:buFont typeface="Wingdings" panose="05000000000000000000" charset="0"/>
              <a:buNone/>
            </a:pPr>
            <a:endParaRPr lang="en-US" altLang="zh-CN" sz="1800" dirty="0"/>
          </a:p>
          <a:p>
            <a:pPr marL="0" indent="0">
              <a:buFont typeface="Wingdings" panose="05000000000000000000" charset="0"/>
              <a:buNone/>
            </a:pPr>
            <a:endParaRPr lang="en-US" altLang="zh-CN"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642594"/>
            <a:ext cx="10058400" cy="1087621"/>
          </a:xfrm>
        </p:spPr>
        <p:txBody>
          <a:bodyPr>
            <a:normAutofit/>
          </a:bodyPr>
          <a:lstStyle/>
          <a:p>
            <a:pPr algn="ctr"/>
            <a:r>
              <a:rPr lang="zh-CN" altLang="en-US" sz="3200">
                <a:sym typeface="+mn-ea"/>
              </a:rPr>
              <a:t> 三、略谈密宗的见解和修法</a:t>
            </a:r>
            <a:endParaRPr kumimoji="1" lang="zh-CN" altLang="en-US" sz="3200" b="1" dirty="0">
              <a:latin typeface="Heiti SC Light"/>
              <a:ea typeface="Heiti SC Light"/>
              <a:cs typeface="Heiti SC Light"/>
            </a:endParaRPr>
          </a:p>
        </p:txBody>
      </p:sp>
      <p:sp>
        <p:nvSpPr>
          <p:cNvPr id="3" name="内容占位符 2"/>
          <p:cNvSpPr>
            <a:spLocks noGrp="1"/>
          </p:cNvSpPr>
          <p:nvPr>
            <p:ph idx="1"/>
          </p:nvPr>
        </p:nvSpPr>
        <p:spPr>
          <a:xfrm>
            <a:off x="776605" y="1730375"/>
            <a:ext cx="10348595" cy="4305300"/>
          </a:xfrm>
        </p:spPr>
        <p:txBody>
          <a:bodyPr>
            <a:normAutofit/>
          </a:bodyPr>
          <a:lstStyle/>
          <a:p>
            <a:pPr marL="0" indent="0">
              <a:buFont typeface="Wingdings" panose="05000000000000000000" charset="0"/>
              <a:buNone/>
            </a:pPr>
            <a:r>
              <a:rPr lang="en-US" altLang="zh-CN" sz="1800" dirty="0" smtClean="0"/>
              <a:t>（</a:t>
            </a:r>
            <a:r>
              <a:rPr lang="zh-CN" altLang="en-US" sz="1800" dirty="0"/>
              <a:t>二</a:t>
            </a:r>
            <a:r>
              <a:rPr lang="en-US" altLang="zh-CN" sz="1800" dirty="0"/>
              <a:t>）</a:t>
            </a:r>
            <a:r>
              <a:rPr lang="zh-CN" altLang="en-US" sz="1800" dirty="0"/>
              <a:t>圆满</a:t>
            </a:r>
            <a:r>
              <a:rPr lang="en-US" altLang="zh-CN" sz="1800" dirty="0"/>
              <a:t>次第</a:t>
            </a:r>
            <a:r>
              <a:rPr lang="zh-CN" altLang="en-US" sz="1800" dirty="0"/>
              <a:t>：</a:t>
            </a:r>
            <a:endParaRPr lang="zh-CN" altLang="en-US" sz="1800" dirty="0"/>
          </a:p>
          <a:p>
            <a:pPr>
              <a:buFont typeface="Arial" panose="020B0604020202020204" pitchFamily="34" charset="0"/>
              <a:buChar char="•"/>
            </a:pPr>
            <a:r>
              <a:rPr lang="zh-CN" altLang="en-US" sz="1800" dirty="0"/>
              <a:t>修法概述及作用：即使生起次第修得非常好，能够现量看到一切外境皆为佛的坛城，但是，如果不能证悟空性，又会执著佛的坛城为实有。这时，虽然一切外境显现为清净，但这种对清净的执著，与对不清净的执著一样都是执著，所以仍然要断除。如何断除呢？这就需要借助于圆满次第的修法。</a:t>
            </a:r>
            <a:endParaRPr lang="zh-CN" altLang="en-US" sz="1800" dirty="0"/>
          </a:p>
          <a:p>
            <a:pPr>
              <a:buFont typeface="Arial" panose="020B0604020202020204" pitchFamily="34" charset="0"/>
              <a:buChar char="•"/>
            </a:pPr>
            <a:endParaRPr lang="zh-CN" altLang="en-US" sz="1800" dirty="0"/>
          </a:p>
          <a:p>
            <a:pPr marL="0" indent="0">
              <a:buFont typeface="+mj-ea"/>
              <a:buNone/>
            </a:pPr>
            <a:r>
              <a:rPr lang="zh-CN" altLang="en-US" sz="1800" dirty="0"/>
              <a:t>1.有相圆满次第</a:t>
            </a:r>
            <a:endParaRPr lang="zh-CN" altLang="en-US" sz="1800" dirty="0"/>
          </a:p>
          <a:p>
            <a:pPr>
              <a:buFont typeface="Arial" panose="020B0604020202020204" pitchFamily="34" charset="0"/>
              <a:buChar char="•"/>
            </a:pPr>
            <a:r>
              <a:rPr lang="en-US" altLang="zh-CN" sz="1800" dirty="0"/>
              <a:t>格鲁派和萨迦派大多数圆满次第的修法，都是有相圆满次第，也就是气脉明点的修法，如时轮金刚中的气脉明点修法</a:t>
            </a:r>
            <a:r>
              <a:rPr lang="zh-CN" altLang="en-US" sz="1800" dirty="0" smtClean="0"/>
              <a:t>。</a:t>
            </a:r>
            <a:endParaRPr lang="zh-CN" altLang="en-US" sz="1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642594"/>
            <a:ext cx="10058400" cy="1087621"/>
          </a:xfrm>
        </p:spPr>
        <p:txBody>
          <a:bodyPr>
            <a:normAutofit/>
          </a:bodyPr>
          <a:lstStyle/>
          <a:p>
            <a:pPr algn="ctr"/>
            <a:r>
              <a:rPr lang="zh-CN" altLang="en-US" sz="3200">
                <a:sym typeface="+mn-ea"/>
              </a:rPr>
              <a:t> 三、略谈密宗的见解和修法</a:t>
            </a:r>
            <a:endParaRPr kumimoji="1" lang="zh-CN" altLang="en-US" sz="3200" b="1" dirty="0">
              <a:latin typeface="Heiti SC Light"/>
              <a:ea typeface="Heiti SC Light"/>
              <a:cs typeface="Heiti SC Light"/>
            </a:endParaRPr>
          </a:p>
        </p:txBody>
      </p:sp>
      <p:sp>
        <p:nvSpPr>
          <p:cNvPr id="3" name="内容占位符 2"/>
          <p:cNvSpPr>
            <a:spLocks noGrp="1"/>
          </p:cNvSpPr>
          <p:nvPr>
            <p:ph idx="1"/>
          </p:nvPr>
        </p:nvSpPr>
        <p:spPr>
          <a:xfrm>
            <a:off x="776605" y="1730375"/>
            <a:ext cx="10348595" cy="4305300"/>
          </a:xfrm>
        </p:spPr>
        <p:txBody>
          <a:bodyPr>
            <a:normAutofit/>
          </a:bodyPr>
          <a:lstStyle/>
          <a:p>
            <a:pPr marL="0" indent="0">
              <a:buFont typeface="+mj-ea"/>
              <a:buNone/>
            </a:pPr>
            <a:r>
              <a:rPr lang="zh-CN" altLang="en-US" sz="1800" dirty="0" smtClean="0"/>
              <a:t>2</a:t>
            </a:r>
            <a:r>
              <a:rPr lang="zh-CN" altLang="en-US" sz="1800" dirty="0"/>
              <a:t>.无相圆满次第</a:t>
            </a:r>
            <a:endParaRPr lang="zh-CN" altLang="en-US" sz="1800" dirty="0"/>
          </a:p>
          <a:p>
            <a:pPr>
              <a:buFont typeface="Arial" panose="020B0604020202020204" pitchFamily="34" charset="0"/>
              <a:buChar char="•"/>
            </a:pPr>
            <a:r>
              <a:rPr lang="en-US" altLang="zh-CN" sz="1800" dirty="0"/>
              <a:t>无相圆满次第主要是指大圆满，《时轮金刚》等续部中也有一部分</a:t>
            </a:r>
            <a:r>
              <a:rPr lang="zh-CN" altLang="en-US" sz="1800" dirty="0"/>
              <a:t>。</a:t>
            </a:r>
            <a:endParaRPr lang="zh-CN" altLang="en-US" sz="1800" dirty="0"/>
          </a:p>
          <a:p>
            <a:pPr>
              <a:buFont typeface="Arial" panose="020B0604020202020204" pitchFamily="34" charset="0"/>
              <a:buChar char="•"/>
            </a:pPr>
            <a:r>
              <a:rPr lang="zh-CN" altLang="en-US" sz="1800" dirty="0"/>
              <a:t>大圆满，可以令一介凡夫，在刚刚发菩提心、刚刚进入密乘不久，不必经历无数大劫，而是在短短的一生，甚至几个月、几年的时间内，就可以去感受、体会空性。</a:t>
            </a:r>
            <a:endParaRPr lang="zh-CN" altLang="en-US" sz="1800" dirty="0"/>
          </a:p>
          <a:p>
            <a:pPr>
              <a:buFont typeface="Arial" panose="020B0604020202020204" pitchFamily="34" charset="0"/>
              <a:buChar char="•"/>
            </a:pPr>
            <a:r>
              <a:rPr lang="zh-CN" altLang="en-US" sz="1800" dirty="0"/>
              <a:t>大圆满中既包含了无相圆满次第，也含摄了生起次第，是借由禅定，从内心向外发出佛的坛城。这是没有任何造作的、自然的、纯净的一种佛的坛城。</a:t>
            </a:r>
            <a:endParaRPr lang="zh-CN" altLang="en-US" sz="1800" dirty="0"/>
          </a:p>
          <a:p>
            <a:pPr>
              <a:buFont typeface="Arial" panose="020B0604020202020204" pitchFamily="34" charset="0"/>
              <a:buChar char="•"/>
            </a:pPr>
            <a:r>
              <a:rPr lang="zh-CN" altLang="en-US" sz="1800" dirty="0"/>
              <a:t>大圆满没有特意修生起次第，最后却达到了比修生起次第更超胜的目的。所以，大圆满修法涵盖了一切生圆次第的修法。</a:t>
            </a:r>
            <a:endParaRPr lang="zh-CN" altLang="en-US" sz="1800" dirty="0"/>
          </a:p>
          <a:p>
            <a:pPr>
              <a:buFont typeface="Arial" panose="020B0604020202020204" pitchFamily="34" charset="0"/>
              <a:buChar char="•"/>
            </a:pPr>
            <a:endParaRPr lang="zh-CN" altLang="en-US" sz="1800" dirty="0"/>
          </a:p>
          <a:p>
            <a:pPr>
              <a:buFont typeface="Wingdings" panose="05000000000000000000" charset="0"/>
              <a:buChar char="Ø"/>
            </a:pPr>
            <a:r>
              <a:rPr lang="zh-CN" altLang="en-US" sz="1800" dirty="0"/>
              <a:t>以上所讲的，是密宗一般的修法次第。但我们的修行是在出离心、菩提心等一系列加行修完以后，直接进入大圆满的修法。</a:t>
            </a:r>
            <a:endParaRPr lang="zh-CN" altLang="en-US" sz="1800" dirty="0"/>
          </a:p>
          <a:p>
            <a:pPr marL="0" indent="0">
              <a:buFont typeface="Arial" panose="020B0604020202020204" pitchFamily="34" charset="0"/>
              <a:buNone/>
            </a:pPr>
            <a:endParaRPr lang="zh-CN" altLang="en-US" sz="1800" dirty="0"/>
          </a:p>
          <a:p>
            <a:pPr>
              <a:buFont typeface="Arial" panose="020B0604020202020204" pitchFamily="34" charset="0"/>
              <a:buChar char="•"/>
            </a:pPr>
            <a:endParaRPr lang="zh-CN" altLang="en-US" sz="1800" dirty="0"/>
          </a:p>
          <a:p>
            <a:pPr marL="0" indent="0">
              <a:buFont typeface="Arial" panose="020B0604020202020204" pitchFamily="34" charset="0"/>
              <a:buNone/>
            </a:pPr>
            <a:endParaRPr lang="zh-CN" altLang="en-US" sz="18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736059"/>
      </a:dk2>
      <a:lt2>
        <a:srgbClr val="E7E0C7"/>
      </a:lt2>
      <a:accent1>
        <a:srgbClr val="92B0C8"/>
      </a:accent1>
      <a:accent2>
        <a:srgbClr val="E37C3D"/>
      </a:accent2>
      <a:accent3>
        <a:srgbClr val="A5AB81"/>
      </a:accent3>
      <a:accent4>
        <a:srgbClr val="E9B635"/>
      </a:accent4>
      <a:accent5>
        <a:srgbClr val="7BA79D"/>
      </a:accent5>
      <a:accent6>
        <a:srgbClr val="968C8C"/>
      </a:accent6>
      <a:hlink>
        <a:srgbClr val="F7A115"/>
      </a:hlink>
      <a:folHlink>
        <a:srgbClr val="969696"/>
      </a:folHlink>
    </a:clrScheme>
    <a:fontScheme name="Savon">
      <a:majorFont>
        <a:latin typeface="Garamond"/>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aramond"/>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{E47054B2-005C-5B4C-B500-9243F8059589}tf10001067</Template>
  <TotalTime>0</TotalTime>
  <Words>4945</Words>
  <Application>WPS 演示</Application>
  <PresentationFormat>自定义</PresentationFormat>
  <Paragraphs>271</Paragraphs>
  <Slides>26</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26</vt:i4>
      </vt:variant>
    </vt:vector>
  </HeadingPairs>
  <TitlesOfParts>
    <vt:vector size="38" baseType="lpstr">
      <vt:lpstr>Arial</vt:lpstr>
      <vt:lpstr>宋体</vt:lpstr>
      <vt:lpstr>Wingdings</vt:lpstr>
      <vt:lpstr>Garamond</vt:lpstr>
      <vt:lpstr>华文隶书</vt:lpstr>
      <vt:lpstr>Heiti SC Light</vt:lpstr>
      <vt:lpstr>Wingdings</vt:lpstr>
      <vt:lpstr>微软雅黑</vt:lpstr>
      <vt:lpstr>Arial Unicode MS</vt:lpstr>
      <vt:lpstr>Calibri</vt:lpstr>
      <vt:lpstr>黑体</vt:lpstr>
      <vt:lpstr>Savon</vt:lpstr>
      <vt:lpstr>发心偈</vt:lpstr>
      <vt:lpstr>金刚上师与灌顶  《慧灯之光》一18</vt:lpstr>
      <vt:lpstr> 如何学密回顾  慧灯禅修课第三册课第七课  </vt:lpstr>
      <vt:lpstr>本课要点</vt:lpstr>
      <vt:lpstr>  一、学密的基础--出离心和菩提心 </vt:lpstr>
      <vt:lpstr>  二、密法修习次第 （五个阶段）</vt:lpstr>
      <vt:lpstr> 三、略谈密宗的见解和修法</vt:lpstr>
      <vt:lpstr> 三、略谈密宗的见解和修法</vt:lpstr>
      <vt:lpstr> 三、略谈密宗的见解和修法</vt:lpstr>
      <vt:lpstr>四、生圆次第与显宗修行的差别</vt:lpstr>
      <vt:lpstr>四、生圆次第与显宗修行的差别</vt:lpstr>
      <vt:lpstr>五、使修行抵达终点的顺缘</vt:lpstr>
      <vt:lpstr>金刚上师与灌顶   《慧灯之光》一（18）</vt:lpstr>
      <vt:lpstr> 金刚上师 </vt:lpstr>
      <vt:lpstr>金刚上师</vt:lpstr>
      <vt:lpstr>金刚上师</vt:lpstr>
      <vt:lpstr>金刚上师</vt:lpstr>
      <vt:lpstr>金刚上师</vt:lpstr>
      <vt:lpstr>金刚上师</vt:lpstr>
      <vt:lpstr>灌 顶</vt:lpstr>
      <vt:lpstr>灌 顶</vt:lpstr>
      <vt:lpstr>灌 顶</vt:lpstr>
      <vt:lpstr>灌 顶</vt:lpstr>
      <vt:lpstr>问题讨论</vt:lpstr>
      <vt:lpstr>共修一座</vt:lpstr>
      <vt:lpstr>回向偈</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发心偈</dc:title>
  <dc:creator>Microsoft Office User</dc:creator>
  <cp:lastModifiedBy>赵娟</cp:lastModifiedBy>
  <cp:revision>126</cp:revision>
  <dcterms:created xsi:type="dcterms:W3CDTF">2018-10-04T19:59:00Z</dcterms:created>
  <dcterms:modified xsi:type="dcterms:W3CDTF">2018-12-01T03:20:20Z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RubyTemplateID">
    <vt:lpwstr>13</vt:lpwstr>
  </property>
  <property fmtid="{D5CDD505-2E9C-101B-9397-08002B2CF9AE}" pid="3" name="KSOProductBuildVer">
    <vt:lpwstr>2052-10.1.0.7668</vt:lpwstr>
  </property>
</Properties>
</file>