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67" r:id="rId4"/>
    <p:sldId id="258" r:id="rId5"/>
    <p:sldId id="260" r:id="rId6"/>
    <p:sldId id="259" r:id="rId7"/>
    <p:sldId id="261" r:id="rId8"/>
    <p:sldId id="262" r:id="rId9"/>
    <p:sldId id="263" r:id="rId10"/>
    <p:sldId id="271" r:id="rId11"/>
    <p:sldId id="268" r:id="rId12"/>
    <p:sldId id="264" r:id="rId13"/>
    <p:sldId id="265" r:id="rId14"/>
    <p:sldId id="266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2184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0435A18-2A6E-44FA-A8EC-171BE84077F5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2511172-4D53-49DA-A913-9376E11F95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80513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42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448758" cy="620713"/>
          </a:xfrm>
        </p:spPr>
        <p:txBody>
          <a:bodyPr/>
          <a:lstStyle/>
          <a:p>
            <a:r>
              <a:rPr lang="en-US" altLang="zh-CN" dirty="0" smtClean="0"/>
              <a:t>1.2.4</a:t>
            </a:r>
            <a:r>
              <a:rPr lang="zh-CN" altLang="en-US" dirty="0" smtClean="0"/>
              <a:t> </a:t>
            </a:r>
            <a:r>
              <a:rPr lang="zh-CN" altLang="en-US" dirty="0"/>
              <a:t>心无</a:t>
            </a:r>
            <a:r>
              <a:rPr lang="zh-CN" altLang="en-US" dirty="0" smtClean="0"/>
              <a:t>常 </a:t>
            </a:r>
            <a:r>
              <a:rPr lang="en-US" altLang="zh-CN" dirty="0" smtClean="0"/>
              <a:t>“</a:t>
            </a:r>
            <a:r>
              <a:rPr lang="zh-CN" altLang="en-US" dirty="0" smtClean="0"/>
              <a:t>一</a:t>
            </a:r>
            <a:r>
              <a:rPr lang="zh-CN" altLang="en-US" dirty="0"/>
              <a:t>切想中，无常想最</a:t>
            </a:r>
            <a:r>
              <a:rPr lang="zh-CN" altLang="en-US" dirty="0" smtClean="0"/>
              <a:t>胜</a:t>
            </a:r>
            <a:r>
              <a:rPr lang="en-US" altLang="zh-CN" dirty="0" smtClean="0"/>
              <a:t>”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7524958" cy="4229099"/>
          </a:xfrm>
        </p:spPr>
        <p:txBody>
          <a:bodyPr>
            <a:normAutofit/>
          </a:bodyPr>
          <a:lstStyle/>
          <a:p>
            <a:r>
              <a:rPr lang="zh-CN" altLang="en-US" sz="1400" b="1" dirty="0"/>
              <a:t>内有情各自身、根的种种相，最初以惑业引生，在同类安住的最后际，寿命耗尽而坏灭。现在正安住时，也是最初住胎、出胎，其次从婴儿到衰老到死亡之际，期间以各种年龄阶段次第转变，以及以苦乐等各异的阶段依次产生。如此，与心相续相连、以受摄持、按一一刹那前后因果相连而产生，并且随着由宿业传来的染净之心同类地转变，以及见到有增、减、胜、劣、苦、乐、境、作业等别别不同阶段的缘故，应知是他体的众多刹那。</a:t>
            </a:r>
            <a:endParaRPr lang="en-CA" sz="1400" dirty="0"/>
          </a:p>
          <a:p>
            <a:r>
              <a:rPr lang="zh-CN" altLang="en-US" sz="1400" b="1" dirty="0"/>
              <a:t>心法所摄的三界一切心、心所，无论产生同类相续如定心，抑或不同类种种散乱心如欲界识，种种不同，临时速疾产生而迁变，具有从等无间缘、所缘缘等四缘的种种不同因中而迁变，应知三界所摄的不同类出生时，以及某处出生之后，在各自尚未圆满寿量之间，有无分刹那之流生灭次第出现。</a:t>
            </a:r>
            <a:endParaRPr lang="en-CA" sz="1400" dirty="0"/>
          </a:p>
          <a:p>
            <a:r>
              <a:rPr lang="zh-CN" altLang="en-US" sz="1400" b="1" dirty="0"/>
              <a:t>如是，一切所作是由因缘积聚之力，按照从种生芽等的方式次第迁变故，经劫安住的事物也唯是从年、月、日乃至刹那之间的生灭，如秤低昂般，不间断而延续的无常，若能了知此点，则不贪一切所作行境、希求解脱及成为趣入空性之义的所依等，具有此等殊胜必要故，经云：“一切迹中，象迹最胜。一切想中，无常想最胜。”</a:t>
            </a:r>
            <a:endParaRPr lang="en-CA" sz="1400" dirty="0"/>
          </a:p>
          <a:p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271809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cs typeface="Kaiti SC Regular"/>
              </a:rPr>
              <a:t>2</a:t>
            </a:r>
            <a:r>
              <a:rPr lang="zh-CN" altLang="en-US" dirty="0">
                <a:cs typeface="Kaiti SC Regular"/>
              </a:rPr>
              <a:t> 前行备忘录</a:t>
            </a:r>
            <a:r>
              <a:rPr lang="en-US" altLang="zh-CN" dirty="0">
                <a:cs typeface="Kaiti SC Regular"/>
              </a:rPr>
              <a:t>·</a:t>
            </a:r>
            <a:r>
              <a:rPr lang="zh-CN" altLang="en-US" dirty="0">
                <a:cs typeface="Kaiti SC Regular"/>
              </a:rPr>
              <a:t>无常实修引</a:t>
            </a:r>
            <a:r>
              <a:rPr lang="zh-CN" altLang="en-US" dirty="0" smtClean="0">
                <a:cs typeface="Kaiti SC Regular"/>
              </a:rPr>
              <a:t>导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/>
              <a:t>如是如外器情法无常般，内之自身此身者为如器，心者为如有情，亦有成住坏空无常之</a:t>
            </a:r>
            <a:r>
              <a:rPr lang="zh-CN" altLang="en-US" b="1" dirty="0" smtClean="0"/>
              <a:t>相</a:t>
            </a:r>
            <a:endParaRPr lang="en-US" altLang="zh-CN" b="1" dirty="0" smtClean="0"/>
          </a:p>
          <a:p>
            <a:endParaRPr lang="en-US" altLang="zh-CN" b="1" dirty="0" smtClean="0"/>
          </a:p>
          <a:p>
            <a:pPr marL="0" indent="0">
              <a:buNone/>
            </a:pPr>
            <a:r>
              <a:rPr lang="zh-CN" altLang="en-US" dirty="0"/>
              <a:t>这一段透过三方面来观修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2.1</a:t>
            </a:r>
            <a:r>
              <a:rPr lang="zh-CN" altLang="en-US" dirty="0"/>
              <a:t> </a:t>
            </a:r>
            <a:r>
              <a:rPr lang="zh-CN" altLang="en-US" dirty="0" smtClean="0"/>
              <a:t>身</a:t>
            </a:r>
            <a:r>
              <a:rPr lang="zh-CN" altLang="en-US" dirty="0"/>
              <a:t>如器，心如有情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2.2</a:t>
            </a:r>
            <a:r>
              <a:rPr lang="zh-CN" altLang="en-US" dirty="0"/>
              <a:t> </a:t>
            </a:r>
            <a:r>
              <a:rPr lang="zh-CN" altLang="en-US" dirty="0" smtClean="0"/>
              <a:t>思</a:t>
            </a:r>
            <a:r>
              <a:rPr lang="zh-CN" altLang="en-US" dirty="0"/>
              <a:t>择蕴身无常的必要性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2.3</a:t>
            </a:r>
            <a:r>
              <a:rPr lang="zh-CN" altLang="en-US" dirty="0"/>
              <a:t> </a:t>
            </a:r>
            <a:r>
              <a:rPr lang="zh-CN" altLang="en-US" dirty="0" smtClean="0"/>
              <a:t>思</a:t>
            </a:r>
            <a:r>
              <a:rPr lang="zh-CN" altLang="en-US" dirty="0"/>
              <a:t>择蕴身成住坏空的变易相</a:t>
            </a:r>
            <a:r>
              <a:rPr lang="zh-CN" altLang="en-US" dirty="0" smtClean="0"/>
              <a:t>。</a:t>
            </a:r>
            <a:endParaRPr lang="en-CA" altLang="zh-CN" dirty="0" smtClean="0"/>
          </a:p>
          <a:p>
            <a:pPr marL="0" indent="0">
              <a:buNone/>
            </a:pPr>
            <a:r>
              <a:rPr lang="en-CA" dirty="0" smtClean="0"/>
              <a:t>2.4 </a:t>
            </a:r>
            <a:r>
              <a:rPr lang="zh-CN" altLang="en-US" dirty="0" smtClean="0"/>
              <a:t>思</a:t>
            </a:r>
            <a:r>
              <a:rPr lang="zh-CN" altLang="en-US" dirty="0"/>
              <a:t>维内情世界的方法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269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2.1</a:t>
            </a:r>
            <a:r>
              <a:rPr lang="zh-CN" altLang="en-US" sz="2800" dirty="0" smtClean="0"/>
              <a:t> 寿命无常 身如器</a:t>
            </a:r>
            <a:r>
              <a:rPr lang="zh-CN" altLang="en-US" sz="2800" dirty="0"/>
              <a:t>心如有情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/>
              <a:t>如是如外器情法无常般，内之自身此身者为如器，心者为如有情，亦有成住坏空无常之相。即最初母胎中蕴成至出生之间成的阶段，婴儿至病之间住的阶段，死病染身至死之间白光水坏、红光火坏、黑光风坏这些坏的阶段，昏厥空的阶段</a:t>
            </a:r>
            <a:r>
              <a:rPr lang="zh-CN" altLang="en-US" sz="1600" b="1" dirty="0" smtClean="0"/>
              <a:t>。</a:t>
            </a:r>
            <a:endParaRPr lang="en-US" altLang="zh-CN" sz="1600" b="1" dirty="0" smtClean="0"/>
          </a:p>
          <a:p>
            <a:pPr lvl="1"/>
            <a:r>
              <a:rPr lang="zh-CN" altLang="en-US" sz="1600" dirty="0"/>
              <a:t>这一段透过三方面来观修：（一）身如器，心如有情；（二）思择蕴身无常的必要性；（三）思择蕴身成住坏空的变易相</a:t>
            </a:r>
            <a:r>
              <a:rPr lang="zh-CN" altLang="en-US" sz="1600" dirty="0" smtClean="0"/>
              <a:t>。</a:t>
            </a:r>
            <a:endParaRPr lang="en-CA" altLang="zh-CN" sz="1600" dirty="0"/>
          </a:p>
          <a:p>
            <a:r>
              <a:rPr lang="zh-CN" altLang="en-US" sz="1600" dirty="0" smtClean="0"/>
              <a:t>（</a:t>
            </a:r>
            <a:r>
              <a:rPr lang="zh-CN" altLang="en-US" sz="1600" dirty="0"/>
              <a:t>一）身如器，心如有</a:t>
            </a:r>
            <a:r>
              <a:rPr lang="zh-CN" altLang="en-US" sz="1600" dirty="0" smtClean="0"/>
              <a:t>情：</a:t>
            </a:r>
            <a:endParaRPr lang="en-US" altLang="zh-CN" sz="1600" dirty="0" smtClean="0"/>
          </a:p>
          <a:p>
            <a:pPr lvl="1"/>
            <a:r>
              <a:rPr lang="zh-CN" altLang="en-US" sz="1400" dirty="0"/>
              <a:t>外和内是相对安立的。如果把自己身体之外称为“外”的话，那就包括器界和其他有情，而“内”就是自己的身体。观察身体也是无常的自性。身体和心和合成今世的蕴体，这又犹如器和情的关系，也就是身体如同器，心如同器中住的有情，这是更细的。</a:t>
            </a:r>
            <a:endParaRPr lang="en-CA" sz="1400" dirty="0"/>
          </a:p>
          <a:p>
            <a:pPr lvl="1"/>
            <a:r>
              <a:rPr lang="zh-CN" altLang="en-US" sz="1400" dirty="0"/>
              <a:t>人们常说，人身是个小宇宙，心是人身宇宙里的住客。好比人住在旅店里，只是暂时一段，过不了多久又要离开，到别的城市去。同样，我们的心识暂时待在身体里，像客人待在旅店里一样，时辰一到就要离开</a:t>
            </a:r>
            <a:r>
              <a:rPr lang="zh-CN" altLang="en-US" sz="1400" dirty="0" smtClean="0"/>
              <a:t>。</a:t>
            </a:r>
            <a:r>
              <a:rPr lang="zh-CN" altLang="en-US" sz="1400" dirty="0"/>
              <a:t>就像无著菩萨所说，心识的客人要离开身体的旅店。众生由宿世的业力，心暂时待在身体的房子里，如同人住店一样</a:t>
            </a:r>
            <a:r>
              <a:rPr lang="zh-CN" altLang="en-US" sz="1400" dirty="0" smtClean="0"/>
              <a:t>。</a:t>
            </a:r>
            <a:r>
              <a:rPr lang="zh-CN" altLang="en-US" sz="1400" dirty="0"/>
              <a:t>就像有情依器世界生存那样，我们的八识依客店般的身体而存留。然而住了若干时日，死魔到来，身和心就要别别分离</a:t>
            </a:r>
            <a:r>
              <a:rPr lang="zh-CN" altLang="en-US" sz="1400" dirty="0" smtClean="0"/>
              <a:t>。</a:t>
            </a:r>
            <a:endParaRPr lang="en-C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4128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2.2</a:t>
            </a:r>
            <a:r>
              <a:rPr lang="zh-CN" altLang="en-US" sz="2800" dirty="0" smtClean="0"/>
              <a:t> 寿命无常 思</a:t>
            </a:r>
            <a:r>
              <a:rPr lang="zh-CN" altLang="en-US" sz="2800" dirty="0"/>
              <a:t>择蕴身无常的必要性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（二）思择蕴身无常的必要</a:t>
            </a:r>
            <a:r>
              <a:rPr lang="zh-CN" altLang="en-US" sz="1600" dirty="0" smtClean="0"/>
              <a:t>性：</a:t>
            </a:r>
            <a:endParaRPr lang="en-CA" sz="1600" dirty="0"/>
          </a:p>
          <a:p>
            <a:pPr lvl="1"/>
            <a:r>
              <a:rPr lang="zh-CN" altLang="en-US" sz="1600" dirty="0"/>
              <a:t>没发现它是无常、不久住法、速变易法、不可倚法时，以为身体是常法，是可靠的，可以依靠它来获取各种享乐、利益，由此人生的方向就搞错了。认为这就是我的身体，它又能永久住在世上，那内心深处的动机就是满足</a:t>
            </a:r>
            <a:r>
              <a:rPr lang="zh-CN" altLang="en-US" sz="1600" dirty="0" smtClean="0"/>
              <a:t>它</a:t>
            </a:r>
            <a:r>
              <a:rPr lang="zh-CN" altLang="en-US" sz="1600" dirty="0"/>
              <a:t>。</a:t>
            </a:r>
            <a:r>
              <a:rPr lang="zh-CN" altLang="en-US" sz="1600" dirty="0" smtClean="0"/>
              <a:t>这</a:t>
            </a:r>
            <a:r>
              <a:rPr lang="zh-CN" altLang="en-US" sz="1600" dirty="0"/>
              <a:t>样就成了以现世为重的非法道者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世尊总的教授也要结合在这里来用：“一切行无常，不久住法、速变易法、不可倚法，如是诸行不当乐著，当患厌之，当求舍离，当求解脱。”</a:t>
            </a:r>
            <a:endParaRPr lang="en-CA" sz="1600" dirty="0"/>
          </a:p>
          <a:p>
            <a:pPr lvl="1"/>
            <a:r>
              <a:rPr lang="en-CA" sz="1600" dirty="0"/>
              <a:t> </a:t>
            </a:r>
            <a:r>
              <a:rPr lang="zh-CN" altLang="en-US" sz="1600" dirty="0"/>
              <a:t>“一切行”套在身体上，同样要达到心中出现这个心要。这句话的法则套在一切有为法上都是一样的，关键看你在哪方面敏感、能起心。实际都会引起无常心、求解脱心。在身体上要看到，它是怎样不断地变，不能久住，一个个阶段很快就没有了，是不可靠的。之后就发现，我过去的乐著都错了，不应当对它起爱著心，要厌患，要舍离，要从中求解脱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如果看透了蕴体无常，速疾变掉，根本靠不住，最后落得一无所有，那心就会反过来</a:t>
            </a:r>
            <a:r>
              <a:rPr lang="zh-CN" altLang="en-US" sz="1600" dirty="0" smtClean="0"/>
              <a:t>。</a:t>
            </a:r>
            <a:r>
              <a:rPr lang="zh-CN" altLang="en-US" sz="1600" dirty="0"/>
              <a:t>这样就可以大幅度地退掉现世心。</a:t>
            </a:r>
            <a:endParaRPr lang="en-CA" sz="1600" dirty="0"/>
          </a:p>
          <a:p>
            <a:pPr lvl="1"/>
            <a:endParaRPr lang="en-CA" sz="1600" dirty="0"/>
          </a:p>
          <a:p>
            <a:pPr lvl="1"/>
            <a:endParaRPr lang="en-CA" sz="15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2240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2.3</a:t>
            </a:r>
            <a:r>
              <a:rPr lang="zh-CN" altLang="en-US" sz="2800" dirty="0" smtClean="0"/>
              <a:t> 寿命无常</a:t>
            </a:r>
            <a:r>
              <a:rPr lang="zh-CN" altLang="en-US" sz="2800" dirty="0"/>
              <a:t>思择蕴身成住坏空的变易相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1600" dirty="0"/>
              <a:t>（三）思择蕴身成住坏空的变易相</a:t>
            </a:r>
            <a:endParaRPr lang="en-CA" sz="1600" dirty="0"/>
          </a:p>
          <a:p>
            <a:pPr lvl="1"/>
            <a:r>
              <a:rPr lang="zh-CN" altLang="en-US" sz="1600" dirty="0"/>
              <a:t>器世界渐次有虚空、风轮、水轮、金轮，乃至四大部洲、须弥山王等，出现整个器世界的内容，之后就有它的安住、变坏、空亡，我们的身体也有这样四个阶段。</a:t>
            </a:r>
            <a:endParaRPr lang="en-US" altLang="zh-CN" sz="1600" dirty="0"/>
          </a:p>
          <a:p>
            <a:pPr lvl="1"/>
            <a:r>
              <a:rPr lang="zh-CN" altLang="en-US" sz="1600" dirty="0"/>
              <a:t>最初是中阴阶段，在迷蒙中入了母胎；之后在胎中经过羯罗蓝、遏部昙、闭尸、键南等，各个分位一个个在变；后来手、脚等各个肢体逐渐显出来；最终就出现一个具有六处的身体，眼、耳、鼻、舌、身、意六种生识之处出来了，这时胎身已成，出现了身体的自性。直到作为婴儿降生的第一刻为止，属于成劫。</a:t>
            </a:r>
            <a:endParaRPr lang="en-US" altLang="zh-CN" sz="1600" dirty="0"/>
          </a:p>
          <a:p>
            <a:pPr lvl="1"/>
            <a:r>
              <a:rPr lang="zh-CN" altLang="en-US" sz="1600" dirty="0"/>
              <a:t>接着思择住的阶段。总的要知道，从呱呱坠地成了婴儿开始，一直到得死病之间，叫做“住”。</a:t>
            </a:r>
            <a:endParaRPr lang="en-US" altLang="zh-CN" sz="1600" dirty="0"/>
          </a:p>
          <a:p>
            <a:pPr lvl="1"/>
            <a:r>
              <a:rPr lang="zh-CN" altLang="en-US" sz="1600" dirty="0"/>
              <a:t>所谓的“坏”，就像世界形成以后，第一个长劫从无量岁降到人寿十岁，经过十八个来回，到了第二十个又升到无量岁，再转折一下降到八万岁，整个过程叫做“住”。在此期间，整个世界的规模不会坏，此后就进入了坏的阶段。对人身来说，得了必死病以后，一直到外气、内气彻底断掉而断尽命根期间，这个时间段就是生命的坏劫。就像前面所说，由七火一水彻底坏掉器世间一样，到了最终阶段，白光水坏，红光火坏，黑光风坏。也就是在死的过程中，将出现白光、红光、黑光。</a:t>
            </a:r>
            <a:endParaRPr lang="en-US" altLang="zh-CN" sz="1600" dirty="0"/>
          </a:p>
          <a:p>
            <a:pPr lvl="1"/>
            <a:r>
              <a:rPr lang="zh-CN" altLang="en-US" sz="1600" dirty="0"/>
              <a:t>三光过后，就到了昏厥空的阶段。一般凡夫没办法住于三大正见，几乎都要昏厥过去。就像外器世界经过最后的风灾，就什么也没有了，处于全空状态，此期人身经过成住坏空，最后变得什么也没有了。</a:t>
            </a:r>
            <a:endParaRPr lang="en-CA" sz="16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153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2.4</a:t>
            </a:r>
            <a:r>
              <a:rPr lang="zh-CN" altLang="en-US" sz="2800" dirty="0" smtClean="0"/>
              <a:t> 寿命</a:t>
            </a:r>
            <a:r>
              <a:rPr lang="zh-CN" altLang="en-US" sz="2800" dirty="0"/>
              <a:t>无</a:t>
            </a:r>
            <a:r>
              <a:rPr lang="zh-CN" altLang="en-US" sz="2800" dirty="0" smtClean="0"/>
              <a:t>常 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 思</a:t>
            </a:r>
            <a:r>
              <a:rPr lang="zh-CN" altLang="en-US" sz="2800" dirty="0"/>
              <a:t>维内</a:t>
            </a:r>
            <a:r>
              <a:rPr lang="zh-CN" altLang="en-US" sz="2800" dirty="0" smtClean="0"/>
              <a:t>情世界的方法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内有情方面要按照</a:t>
            </a:r>
            <a:r>
              <a:rPr lang="en-US" altLang="zh-CN" sz="1600" dirty="0"/>
              <a:t>《</a:t>
            </a:r>
            <a:r>
              <a:rPr lang="zh-CN" altLang="en-US" sz="1600" dirty="0"/>
              <a:t>言教</a:t>
            </a:r>
            <a:r>
              <a:rPr lang="en-US" altLang="zh-CN" sz="1600" dirty="0"/>
              <a:t>》</a:t>
            </a:r>
            <a:r>
              <a:rPr lang="zh-CN" altLang="en-US" sz="1600" dirty="0"/>
              <a:t>指示的那样一步步思维，那么多佛、菩萨、圣者、善知识、天王、人王等，都是那么灭掉的。释迦佛出世时，有交付佛法的七代祖师，出世了多少位阿罗汉，现在都没有了，他们示现了无常，一个也没剩下。在藏地，莲师、赤松德赞、菩提萨埵师君三尊，以及三大文殊的化现等，出现了很多大德，都次第示现无常而涅槃了。他们是不为惑业他自在转的圣者，尚且全数灭没，何况我们受惑业力支配他自在转的凡夫，必定会死的，没什么可说的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对于这样的无常状况，分座上和座间两段来修。修也有两种，思择修和止住修</a:t>
            </a:r>
            <a:r>
              <a:rPr lang="zh-CN" altLang="en-US" sz="1600" dirty="0" smtClean="0"/>
              <a:t>。</a:t>
            </a:r>
            <a:r>
              <a:rPr lang="zh-CN" altLang="en-US" sz="1600" dirty="0"/>
              <a:t>总之，要做观察思择，在无常上引起不可夺转的定解。这个力量起来后不散掉，一直住在这个状况中。定解出现了，不丢失，就住在定解心的力量中，不必再观察，这样就止住了，心沉浸其中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当经过一段密集浓厚的熏染、抉择等后，的确会出现一分定解相，然而很快就会消失，所以要数数不断地去思维、引起。只有经过多次思择，千锤百炼，串习达到坚固，才会有稍长一点定解的相；再延续下去会有稳固的定解相；再持续修下去，会出现不夺的定解，那时处处都是无常的定解起作用，不再贪求各种今生琐事。</a:t>
            </a:r>
            <a:endParaRPr lang="en-C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正如经中所说：“一切迹中，象迹第一；一切想中，无常死想是为第一。”</a:t>
            </a:r>
            <a:endParaRPr lang="en-CA" sz="1600" dirty="0"/>
          </a:p>
          <a:p>
            <a:endParaRPr lang="en-CA" sz="16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6938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pPr algn="ctr"/>
            <a:r>
              <a:rPr lang="zh-CN" altLang="en-US" sz="2800" dirty="0" smtClean="0"/>
              <a:t>思维内情世界思考题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4648199"/>
          </a:xfrm>
        </p:spPr>
        <p:txBody>
          <a:bodyPr>
            <a:normAutofit/>
          </a:bodyPr>
          <a:lstStyle/>
          <a:p>
            <a:r>
              <a:rPr lang="en-US" sz="1600" dirty="0" smtClean="0"/>
              <a:t>1</a:t>
            </a:r>
            <a:r>
              <a:rPr lang="en-US" altLang="zh-CN" sz="1600" dirty="0" smtClean="0"/>
              <a:t>. </a:t>
            </a:r>
            <a:r>
              <a:rPr lang="zh-CN" altLang="en-US" sz="1600" dirty="0" smtClean="0"/>
              <a:t>身</a:t>
            </a:r>
            <a:r>
              <a:rPr lang="zh-CN" altLang="en-US" sz="1600" dirty="0"/>
              <a:t>和心的关系如何？为什么要思择蕴身无常？以器界成、住、坏、空为喻思择蕴身的无常变易相。</a:t>
            </a:r>
            <a:endParaRPr lang="en-CA" sz="1600" dirty="0"/>
          </a:p>
          <a:p>
            <a:r>
              <a:rPr lang="en-US" sz="1600" dirty="0" smtClean="0"/>
              <a:t>2. </a:t>
            </a:r>
            <a:r>
              <a:rPr lang="zh-CN" altLang="en-US" sz="1600" dirty="0" smtClean="0"/>
              <a:t>反</a:t>
            </a:r>
            <a:r>
              <a:rPr lang="zh-CN" altLang="en-US" sz="1600" dirty="0"/>
              <a:t>观：我是怎样产生了认为诸法常住的错觉？</a:t>
            </a:r>
            <a:endParaRPr lang="en-CA" sz="1600" dirty="0"/>
          </a:p>
          <a:p>
            <a:r>
              <a:rPr lang="zh-CN" altLang="en-US" sz="1600" dirty="0"/>
              <a:t>（</a:t>
            </a:r>
            <a:r>
              <a:rPr lang="en-US" sz="1600" dirty="0"/>
              <a:t>1</a:t>
            </a:r>
            <a:r>
              <a:rPr lang="zh-CN" altLang="en-US" sz="1600" dirty="0"/>
              <a:t>）致使我错乱的原因是什么？</a:t>
            </a:r>
            <a:endParaRPr lang="en-CA" sz="1600" dirty="0"/>
          </a:p>
          <a:p>
            <a:r>
              <a:rPr lang="zh-CN" altLang="en-US" sz="1600" dirty="0"/>
              <a:t>（</a:t>
            </a:r>
            <a:r>
              <a:rPr lang="en-US" sz="1600" dirty="0"/>
              <a:t>2</a:t>
            </a:r>
            <a:r>
              <a:rPr lang="zh-CN" altLang="en-US" sz="1600" dirty="0"/>
              <a:t>）我是对于哪样的境生起了错觉？</a:t>
            </a:r>
            <a:endParaRPr lang="en-CA" sz="1600" dirty="0"/>
          </a:p>
          <a:p>
            <a:r>
              <a:rPr lang="zh-CN" altLang="en-US" sz="1600" dirty="0"/>
              <a:t>（</a:t>
            </a:r>
            <a:r>
              <a:rPr lang="en-US" sz="1600" dirty="0"/>
              <a:t>3</a:t>
            </a:r>
            <a:r>
              <a:rPr lang="zh-CN" altLang="en-US" sz="1600" dirty="0"/>
              <a:t>）由这一错乱致使我的心态和行为生起哪些颠倒，会导致哪些负面影响，造成未来生生世世往哪方向发展？</a:t>
            </a:r>
            <a:endParaRPr lang="en-CA" sz="1600" dirty="0"/>
          </a:p>
          <a:p>
            <a:r>
              <a:rPr lang="zh-CN" altLang="en-US" sz="1600" dirty="0"/>
              <a:t>（</a:t>
            </a:r>
            <a:r>
              <a:rPr lang="en-US" sz="1600" dirty="0"/>
              <a:t>4</a:t>
            </a:r>
            <a:r>
              <a:rPr lang="zh-CN" altLang="en-US" sz="1600" dirty="0"/>
              <a:t>）具体化：思考我对我的生活用品、喜爱的物质如何生起了常执？以这一常执让我生起了哪些痛苦，给我带来了哪些过患？（根据各人的经历作思维）</a:t>
            </a:r>
            <a:endParaRPr lang="en-CA" sz="1600" dirty="0"/>
          </a:p>
          <a:p>
            <a:endParaRPr lang="en-CA" sz="1600" dirty="0"/>
          </a:p>
          <a:p>
            <a:r>
              <a:rPr lang="en-US" altLang="zh-CN" sz="1600" dirty="0" smtClean="0"/>
              <a:t>3. </a:t>
            </a:r>
            <a:r>
              <a:rPr lang="zh-CN" altLang="en-US" sz="1600" dirty="0" smtClean="0"/>
              <a:t>佛</a:t>
            </a:r>
            <a:r>
              <a:rPr lang="zh-CN" altLang="en-US" sz="1600" dirty="0"/>
              <a:t>经说：“一切迹中，象迹最胜；一切想中无常想最胜。”以喻义结合的方式揭示经文的涵义。</a:t>
            </a:r>
            <a:endParaRPr lang="en-CA" sz="16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4291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066799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/>
              <a:t>寿命无常 </a:t>
            </a:r>
            <a:r>
              <a:rPr lang="en-US" altLang="zh-CN" sz="4000" dirty="0" smtClean="0"/>
              <a:t>-</a:t>
            </a:r>
            <a:r>
              <a:rPr lang="zh-CN" altLang="en-US" sz="4000" dirty="0" smtClean="0"/>
              <a:t> 思维内情世界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2860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参考资料：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3124200"/>
            <a:ext cx="5638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慧灯之光官网：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前行备忘录 共同外前行 二 寿命无常</a:t>
            </a:r>
            <a:r>
              <a:rPr lang="en-US" altLang="zh-CN" dirty="0" smtClean="0"/>
              <a:t>》</a:t>
            </a:r>
            <a:r>
              <a:rPr lang="zh-CN" altLang="en-US" dirty="0" smtClean="0"/>
              <a:t> 堪布阿琼仁波切 著 索达吉堪布 译</a:t>
            </a: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r>
              <a:rPr lang="zh-CN" altLang="en-US" dirty="0" smtClean="0">
                <a:latin typeface="Kaiti SC Regular"/>
                <a:cs typeface="Kaiti SC Regular"/>
              </a:rPr>
              <a:t>索达吉上师</a:t>
            </a:r>
            <a:r>
              <a:rPr lang="en-US" altLang="zh-CN" dirty="0" smtClean="0">
                <a:latin typeface="Kaiti SC Regular"/>
                <a:cs typeface="Kaiti SC Regular"/>
              </a:rPr>
              <a:t>《</a:t>
            </a:r>
            <a:r>
              <a:rPr lang="zh-CN" altLang="en-US" dirty="0" smtClean="0">
                <a:latin typeface="Kaiti SC Regular"/>
                <a:cs typeface="Kaiti SC Regular"/>
              </a:rPr>
              <a:t>大圆满前行广释</a:t>
            </a:r>
            <a:r>
              <a:rPr lang="en-US" altLang="zh-CN" dirty="0" smtClean="0">
                <a:latin typeface="Kaiti SC Regular"/>
                <a:cs typeface="Kaiti SC Regular"/>
              </a:rPr>
              <a:t>29</a:t>
            </a:r>
            <a:r>
              <a:rPr lang="zh-CN" altLang="en-US" dirty="0" smtClean="0">
                <a:latin typeface="Kaiti SC Regular"/>
                <a:cs typeface="Kaiti SC Regular"/>
              </a:rPr>
              <a:t>课</a:t>
            </a:r>
            <a:r>
              <a:rPr lang="en-US" altLang="zh-CN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r>
              <a:rPr lang="zh-CN" altLang="en-US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dirty="0" smtClean="0">
                <a:latin typeface="Kaiti SC Regular"/>
                <a:cs typeface="Kaiti SC Regular"/>
              </a:rPr>
              <a:t>《</a:t>
            </a:r>
            <a:r>
              <a:rPr lang="zh-CN" altLang="en-US" dirty="0" smtClean="0">
                <a:latin typeface="Kaiti SC Regular"/>
                <a:cs typeface="Kaiti SC Regular"/>
              </a:rPr>
              <a:t>普贤上师言教讲记</a:t>
            </a:r>
            <a:r>
              <a:rPr lang="en-US" altLang="zh-CN" dirty="0" smtClean="0">
                <a:latin typeface="Kaiti SC Regular"/>
                <a:cs typeface="Kaiti SC Regular"/>
              </a:rPr>
              <a:t>》《</a:t>
            </a:r>
            <a:r>
              <a:rPr lang="zh-CN" altLang="en-US" dirty="0" smtClean="0">
                <a:latin typeface="Kaiti SC Regular"/>
                <a:cs typeface="Kaiti SC Regular"/>
              </a:rPr>
              <a:t>四法印</a:t>
            </a:r>
            <a:r>
              <a:rPr lang="en-US" altLang="zh-CN" dirty="0" smtClean="0">
                <a:latin typeface="Kaiti SC Regular"/>
                <a:cs typeface="Kaiti SC Regular"/>
              </a:rPr>
              <a:t>-</a:t>
            </a:r>
            <a:r>
              <a:rPr lang="zh-CN" altLang="en-US" dirty="0" smtClean="0">
                <a:latin typeface="Kaiti SC Regular"/>
                <a:cs typeface="Kaiti SC Regular"/>
              </a:rPr>
              <a:t>诸行无常讲记</a:t>
            </a:r>
            <a:r>
              <a:rPr lang="en-US" altLang="zh-CN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r>
              <a:rPr lang="zh-CN" altLang="en-US" dirty="0">
                <a:latin typeface="Kaiti SC Regular"/>
                <a:cs typeface="Kaiti SC Regular"/>
              </a:rPr>
              <a:t>益西彭措上师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前</a:t>
            </a:r>
            <a:r>
              <a:rPr lang="zh-CN" altLang="en-US" dirty="0"/>
              <a:t>行备忘录</a:t>
            </a:r>
            <a:r>
              <a:rPr lang="en-US" altLang="zh-CN" dirty="0"/>
              <a:t>·</a:t>
            </a:r>
            <a:r>
              <a:rPr lang="zh-CN" altLang="en-US" dirty="0"/>
              <a:t>无常实修引导</a:t>
            </a:r>
            <a:r>
              <a:rPr lang="en-US" altLang="zh-CN" dirty="0" smtClean="0"/>
              <a:t>03》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2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>
                <a:latin typeface="Kaiti SC Regular"/>
                <a:cs typeface="Kaiti SC Regular"/>
              </a:rPr>
              <a:t>四法印</a:t>
            </a:r>
            <a:r>
              <a:rPr lang="en-US" altLang="zh-CN" dirty="0">
                <a:latin typeface="Kaiti SC Regular"/>
                <a:cs typeface="Kaiti SC Regular"/>
              </a:rPr>
              <a:t>-</a:t>
            </a:r>
            <a:r>
              <a:rPr lang="zh-CN" altLang="en-US" dirty="0">
                <a:latin typeface="Kaiti SC Regular"/>
                <a:cs typeface="Kaiti SC Regular"/>
              </a:rPr>
              <a:t>诸行无常讲记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１</a:t>
            </a:r>
            <a:r>
              <a:rPr lang="en-US" altLang="zh-CN" dirty="0" smtClean="0"/>
              <a:t>.1</a:t>
            </a:r>
            <a:r>
              <a:rPr lang="zh-CN" altLang="en-US" dirty="0" smtClean="0"/>
              <a:t>、</a:t>
            </a:r>
            <a:r>
              <a:rPr lang="zh-CN" altLang="en-US" dirty="0"/>
              <a:t>身无常　</a:t>
            </a:r>
            <a:r>
              <a:rPr lang="en-US" altLang="zh-CN" dirty="0" smtClean="0"/>
              <a:t>1.</a:t>
            </a:r>
            <a:r>
              <a:rPr lang="zh-CN" altLang="en-US" dirty="0" smtClean="0"/>
              <a:t>２</a:t>
            </a:r>
            <a:r>
              <a:rPr lang="zh-CN" altLang="en-US" dirty="0"/>
              <a:t>、心无</a:t>
            </a:r>
            <a:r>
              <a:rPr lang="zh-CN" altLang="en-US" dirty="0" smtClean="0"/>
              <a:t>常</a:t>
            </a:r>
            <a:endParaRPr lang="en-US" altLang="zh-CN" dirty="0" smtClean="0"/>
          </a:p>
          <a:p>
            <a:pPr marL="0" indent="0">
              <a:buNone/>
            </a:pPr>
            <a:endParaRPr lang="en-CA" dirty="0"/>
          </a:p>
          <a:p>
            <a:r>
              <a:rPr lang="zh-CN" altLang="en-US" dirty="0" smtClean="0"/>
              <a:t>１</a:t>
            </a:r>
            <a:r>
              <a:rPr lang="en-US" altLang="zh-CN" dirty="0" smtClean="0"/>
              <a:t>.1 </a:t>
            </a:r>
            <a:r>
              <a:rPr lang="zh-CN" altLang="en-US" dirty="0" smtClean="0"/>
              <a:t>身</a:t>
            </a:r>
            <a:r>
              <a:rPr lang="zh-CN" altLang="en-US" dirty="0"/>
              <a:t>无常</a:t>
            </a:r>
            <a:endParaRPr lang="en-CA" dirty="0"/>
          </a:p>
          <a:p>
            <a:pPr marL="0" indent="0">
              <a:buNone/>
            </a:pPr>
            <a:r>
              <a:rPr lang="zh-CN" altLang="en-US" dirty="0" smtClean="0"/>
              <a:t>①</a:t>
            </a:r>
            <a:r>
              <a:rPr lang="zh-CN" altLang="en-US" dirty="0"/>
              <a:t>正说　②破执　③旁述身心关</a:t>
            </a:r>
            <a:r>
              <a:rPr lang="zh-CN" altLang="en-US" dirty="0" smtClean="0"/>
              <a:t>系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1.</a:t>
            </a:r>
            <a:r>
              <a:rPr lang="zh-CN" altLang="en-US" dirty="0" smtClean="0"/>
              <a:t>２心</a:t>
            </a:r>
            <a:r>
              <a:rPr lang="zh-CN" altLang="en-US" dirty="0"/>
              <a:t>无</a:t>
            </a:r>
            <a:r>
              <a:rPr lang="zh-CN" altLang="en-US" dirty="0" smtClean="0"/>
              <a:t>常</a:t>
            </a:r>
            <a:endParaRPr lang="en-CA" dirty="0"/>
          </a:p>
          <a:p>
            <a:pPr marL="0" indent="0">
              <a:buNone/>
            </a:pPr>
            <a:r>
              <a:rPr lang="zh-CN" altLang="en-US" dirty="0" smtClean="0"/>
              <a:t>抉</a:t>
            </a:r>
            <a:r>
              <a:rPr lang="zh-CN" altLang="en-US" dirty="0"/>
              <a:t>择心识的刹那性，有两方面的理由：一、临时变异故；二、因缘不同致使果有迁变故。</a:t>
            </a:r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442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391400" cy="685800"/>
          </a:xfrm>
        </p:spPr>
        <p:txBody>
          <a:bodyPr/>
          <a:lstStyle/>
          <a:p>
            <a:r>
              <a:rPr lang="en-US" altLang="zh-CN" sz="2800" dirty="0" smtClean="0"/>
              <a:t>1.1.1</a:t>
            </a:r>
            <a:r>
              <a:rPr lang="zh-CN" altLang="en-US" sz="2800" dirty="0" smtClean="0"/>
              <a:t> 身无常 正说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143000"/>
            <a:ext cx="8001000" cy="548640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《</a:t>
            </a:r>
            <a:r>
              <a:rPr lang="zh-CN" altLang="en-US" sz="1600" b="1" dirty="0"/>
              <a:t>除忧书</a:t>
            </a:r>
            <a:r>
              <a:rPr lang="en-US" altLang="zh-CN" sz="1600" b="1" dirty="0"/>
              <a:t>》</a:t>
            </a:r>
            <a:r>
              <a:rPr lang="zh-CN" altLang="en-US" sz="1600" b="1" dirty="0"/>
              <a:t>云：地上或天中，有生然不死，见闻生疑否？如是般，有生者即有死的事情故，高层天世间以下，所谓此者生后不死者，如是见或闻乎</a:t>
            </a:r>
            <a:r>
              <a:rPr lang="zh-CN" altLang="en-US" sz="1600" b="1" dirty="0" smtClean="0"/>
              <a:t>。</a:t>
            </a:r>
            <a:endParaRPr lang="en-US" altLang="zh-CN" sz="1600" b="1" dirty="0" smtClean="0"/>
          </a:p>
          <a:p>
            <a:pPr lvl="1"/>
            <a:r>
              <a:rPr lang="zh-CN" altLang="en-US" sz="1400" dirty="0"/>
              <a:t>思维了器世间坏灭无常后，进一步思维有情世间坏灭无常。上至有顶下到地狱最底部之间，欲界、色界、无色界的所有有情，没有一个能从死处解脱。</a:t>
            </a:r>
            <a:endParaRPr lang="en-US" altLang="zh-CN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内</a:t>
            </a:r>
            <a:r>
              <a:rPr lang="zh-CN" altLang="en-US" sz="1600" b="1" dirty="0"/>
              <a:t>有情各自身、根的种种相，最初以惑业引生，在同类安住的最后际，寿命耗尽而坏灭。</a:t>
            </a:r>
            <a:r>
              <a:rPr lang="en-US" sz="1600" dirty="0"/>
              <a:t> </a:t>
            </a:r>
            <a:endParaRPr lang="en-US" sz="1600" dirty="0" smtClean="0"/>
          </a:p>
          <a:p>
            <a:pPr lvl="1"/>
            <a:r>
              <a:rPr lang="zh-CN" altLang="en-US" sz="1400" dirty="0"/>
              <a:t>生、住、灭三相：生是最初由烦恼和业引发而新生，住是一期身体的同类相续还没有中断，灭即到了同类相续的末尾，一期身体的相续最终坏灭</a:t>
            </a:r>
            <a:r>
              <a:rPr lang="zh-CN" altLang="en-US" sz="1400" dirty="0" smtClean="0"/>
              <a:t>。</a:t>
            </a:r>
            <a:endParaRPr lang="en-US" altLang="zh-CN" sz="1400" dirty="0" smtClean="0"/>
          </a:p>
          <a:p>
            <a:pPr lvl="1"/>
            <a:r>
              <a:rPr lang="zh-CN" altLang="en-US" sz="1400" dirty="0"/>
              <a:t>种种相：指皮肤、骨髓、血肉、内脏等。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现</a:t>
            </a:r>
            <a:r>
              <a:rPr lang="zh-CN" altLang="en-US" sz="1600" b="1" dirty="0"/>
              <a:t>在正安住时，也是最初住胎、出胎，其次从婴儿到衰老到死亡之际，期间以各种年龄阶段次第转变，以及以苦乐等各异的</a:t>
            </a:r>
            <a:r>
              <a:rPr lang="zh-CN" altLang="en-US" sz="1600" b="1" dirty="0" smtClean="0"/>
              <a:t>阶段</a:t>
            </a:r>
            <a:r>
              <a:rPr lang="zh-CN" altLang="en-US" sz="1600" b="1" dirty="0"/>
              <a:t>依次产生</a:t>
            </a:r>
            <a:r>
              <a:rPr lang="zh-CN" altLang="en-US" sz="1600" b="1" dirty="0" smtClean="0"/>
              <a:t>。</a:t>
            </a:r>
            <a:endParaRPr lang="en-US" altLang="zh-CN" sz="1600" b="1" dirty="0" smtClean="0"/>
          </a:p>
          <a:p>
            <a:pPr lvl="1"/>
            <a:r>
              <a:rPr lang="zh-CN" altLang="en-US" sz="1400" dirty="0" smtClean="0"/>
              <a:t> 今</a:t>
            </a:r>
            <a:r>
              <a:rPr lang="zh-CN" altLang="en-US" sz="1400" dirty="0"/>
              <a:t>生在身体安住期间有各种年龄阶段按照次第转变</a:t>
            </a:r>
            <a:r>
              <a:rPr lang="zh-CN" altLang="en-US" sz="1400" dirty="0" smtClean="0"/>
              <a:t>，</a:t>
            </a:r>
            <a:r>
              <a:rPr lang="zh-CN" altLang="en-US" sz="1400" dirty="0"/>
              <a:t>从诞生到死亡之间的童年、少年</a:t>
            </a:r>
            <a:r>
              <a:rPr lang="zh-CN" altLang="en-US" sz="1400" dirty="0" smtClean="0"/>
              <a:t>、青</a:t>
            </a:r>
            <a:r>
              <a:rPr lang="zh-CN" altLang="en-US" sz="1400" dirty="0"/>
              <a:t>年、中年、老年等阶段，前一阶段灭了，后一阶段又生起，叫做次第转变</a:t>
            </a:r>
            <a:r>
              <a:rPr lang="zh-CN" altLang="en-US" sz="1400" dirty="0" smtClean="0"/>
              <a:t>。</a:t>
            </a:r>
            <a:endParaRPr lang="en-US" altLang="zh-CN" sz="1400" dirty="0" smtClean="0"/>
          </a:p>
          <a:p>
            <a:pPr lvl="1"/>
            <a:r>
              <a:rPr lang="zh-CN" altLang="en-US" sz="1400" dirty="0"/>
              <a:t>而且有苦乐等各不相同的阶段依次产</a:t>
            </a:r>
            <a:r>
              <a:rPr lang="zh-CN" altLang="en-US" sz="1400" dirty="0" smtClean="0"/>
              <a:t>生</a:t>
            </a:r>
            <a:r>
              <a:rPr lang="en-US" altLang="zh-CN" sz="1400" dirty="0" smtClean="0"/>
              <a:t>,</a:t>
            </a:r>
            <a:r>
              <a:rPr lang="zh-CN" altLang="en-US" sz="1400" dirty="0" smtClean="0"/>
              <a:t>比如苦乐饥饱胖瘦等等。</a:t>
            </a:r>
            <a:endParaRPr lang="en-US" altLang="zh-CN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/>
              <a:t>如此，与心相续相连、以受摄持、按一一刹那前后因果相连而产</a:t>
            </a:r>
            <a:r>
              <a:rPr lang="zh-CN" altLang="en-US" sz="1600" b="1" dirty="0" smtClean="0"/>
              <a:t>生，</a:t>
            </a:r>
            <a:r>
              <a:rPr lang="zh-CN" altLang="en-US" sz="1600" b="1" dirty="0"/>
              <a:t>并且随着由宿业传来的染净之心同类地转</a:t>
            </a:r>
            <a:r>
              <a:rPr lang="zh-CN" altLang="en-US" sz="1600" b="1" dirty="0" smtClean="0"/>
              <a:t>变，</a:t>
            </a:r>
            <a:r>
              <a:rPr lang="zh-CN" altLang="en-US" sz="1600" b="1" dirty="0"/>
              <a:t>以及见到有增、减、胜、劣、苦、乐、境、作业等别别不同阶段的缘故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应知是他体的众多刹那。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52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067758" cy="685800"/>
          </a:xfrm>
        </p:spPr>
        <p:txBody>
          <a:bodyPr/>
          <a:lstStyle/>
          <a:p>
            <a:r>
              <a:rPr lang="en-US" altLang="zh-CN" sz="2800" dirty="0" smtClean="0"/>
              <a:t>1.1.2</a:t>
            </a:r>
            <a:r>
              <a:rPr lang="zh-CN" altLang="en-US" sz="2800" dirty="0" smtClean="0"/>
              <a:t> 身无常 破常执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914400"/>
            <a:ext cx="7467600" cy="5333999"/>
          </a:xfrm>
        </p:spPr>
        <p:txBody>
          <a:bodyPr>
            <a:normAutofit lnSpcReduction="10000"/>
          </a:bodyPr>
          <a:lstStyle/>
          <a:p>
            <a:r>
              <a:rPr lang="zh-CN" altLang="en-US" sz="1600" dirty="0"/>
              <a:t>下面破除人们心中常见的几种常执：</a:t>
            </a:r>
            <a:endParaRPr lang="en-US" sz="1600" dirty="0"/>
          </a:p>
          <a:p>
            <a:r>
              <a:rPr lang="zh-CN" altLang="en-US" sz="1600" dirty="0"/>
              <a:t>一、虽然身体形态变化了，但身体还是原来的身体。比如身体在表演舞蹈，虽然肢体在运动，身体的形态在改变，但身体本身是不变的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400" dirty="0"/>
              <a:t>身体本来是许许多多微尘的积聚，我们把它叫做“点阵”。当身体从一处移到另一处的时候，这个“点阵”中的每个点都移动了位置，既然位置移动了，就表明这些点上的微尘完全更新了。所以说，身体形态变了就是整个身体变了。</a:t>
            </a:r>
            <a:endParaRPr lang="en-US" sz="1400" dirty="0"/>
          </a:p>
          <a:p>
            <a:r>
              <a:rPr lang="zh-CN" altLang="en-US" sz="1600" dirty="0"/>
              <a:t>二、身体的感受变化了，但身体还是原来的身体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400" dirty="0"/>
              <a:t>感觉和身体是分不开的，并没有脱离身体的独立的感觉，感觉变了就是身体全部变了。</a:t>
            </a:r>
            <a:endParaRPr lang="en-US" sz="1400" dirty="0"/>
          </a:p>
          <a:p>
            <a:r>
              <a:rPr lang="zh-CN" altLang="en-US" sz="1600" dirty="0"/>
              <a:t>三、身体各部分的功能变化了，但身体本身不变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400" dirty="0"/>
              <a:t>要理解到身体的属性和身体不是他体，离开了属性并没有独立的身体。身体的属性包括形状、颜色、温度、功能、重量、体积等等。如果身体和属性是他体，那身体就无形、无色、无声香味触、无温度、无功能、无重量、无体积</a:t>
            </a:r>
            <a:r>
              <a:rPr lang="en-US" altLang="zh-CN" sz="1400" dirty="0"/>
              <a:t>……</a:t>
            </a:r>
            <a:r>
              <a:rPr lang="zh-CN" altLang="en-US" sz="1400" dirty="0"/>
              <a:t>这样的身体，没有形状、颜色，眼识看不到；没有声、香、味、触，耳识、鼻识、舌识、身识觉察不到；体温计测不到，刀切不到，听诊器听不到，这就成了像虚空一样的身体</a:t>
            </a:r>
            <a:r>
              <a:rPr lang="zh-CN" altLang="en-US" sz="1400" dirty="0" smtClean="0"/>
              <a:t>。</a:t>
            </a:r>
            <a:endParaRPr lang="en-US" sz="1400" dirty="0"/>
          </a:p>
          <a:p>
            <a:r>
              <a:rPr lang="zh-CN" altLang="en-US" sz="1600" dirty="0"/>
              <a:t>四、身体的重量、体积增加了，这只是在原有身体的基础上增加了一些东西，原有的身体并没有改变。</a:t>
            </a:r>
            <a:endParaRPr lang="en-US" sz="1600" dirty="0"/>
          </a:p>
          <a:p>
            <a:pPr lvl="1"/>
            <a:r>
              <a:rPr lang="zh-CN" altLang="en-US" sz="1400" dirty="0"/>
              <a:t>变异的累加是指变了一点又变一点，越变差距越大，不是加了又加，那就成了在常法上加东西，这种观点我们上面已经破了。打个比方，这就像连续拍了很多张身体的照片，把照片排开来，每两张都是全然不同的他体法。虽然相邻两张的相片差别很小，但是因为每换一张都有微变，积累到第一万张时，就和第一张有很大的差异。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1.1.3</a:t>
            </a:r>
            <a:r>
              <a:rPr lang="zh-CN" altLang="en-US" sz="2800" dirty="0" smtClean="0"/>
              <a:t> </a:t>
            </a:r>
            <a:r>
              <a:rPr lang="zh-CN" altLang="en-US" sz="2800" dirty="0"/>
              <a:t>身无常 旁</a:t>
            </a:r>
            <a:r>
              <a:rPr lang="zh-CN" altLang="en-US" sz="2800" dirty="0" smtClean="0"/>
              <a:t>述身心关系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/>
          <a:lstStyle/>
          <a:p>
            <a:r>
              <a:rPr lang="zh-CN" altLang="en-US" sz="1600" b="1" dirty="0"/>
              <a:t>“随着由宿业传来的染净之心同类地转变</a:t>
            </a:r>
            <a:r>
              <a:rPr lang="zh-CN" altLang="en-US" sz="1600" b="1" dirty="0" smtClean="0"/>
              <a:t>”。</a:t>
            </a:r>
            <a:endParaRPr lang="en-US" altLang="zh-CN" sz="1600" b="1" dirty="0" smtClean="0"/>
          </a:p>
          <a:p>
            <a:r>
              <a:rPr lang="zh-CN" altLang="en-US" sz="1600" b="1" dirty="0"/>
              <a:t>第一、身体状况有变异故，身体是刹那无常，即身体只是一个个他体的刹那，由此就知道是在前一刹那的身体彻底灭了之后，出现后一刹那全新的身体。</a:t>
            </a:r>
            <a:endParaRPr lang="en-US" sz="1600" b="1" dirty="0"/>
          </a:p>
          <a:p>
            <a:pPr lvl="1"/>
            <a:r>
              <a:rPr lang="zh-CN" altLang="en-US" sz="1400" dirty="0" smtClean="0"/>
              <a:t>染</a:t>
            </a:r>
            <a:r>
              <a:rPr lang="zh-CN" altLang="en-US" sz="1400" dirty="0"/>
              <a:t>净之心是缘，不清净的染心和清净心有很多差别，和这些心态配合，身体会产生同类转变。“同类转变”，就是现在是什么样的心态，身体就会产生什么样的转变，心态和身体的变异完全</a:t>
            </a:r>
            <a:r>
              <a:rPr lang="zh-CN" altLang="en-US" sz="1400" dirty="0" smtClean="0"/>
              <a:t>是</a:t>
            </a:r>
            <a:r>
              <a:rPr lang="zh-CN" altLang="en-US" sz="1400" dirty="0"/>
              <a:t>一一对应的</a:t>
            </a:r>
            <a:r>
              <a:rPr lang="zh-CN" altLang="en-US" sz="1400" dirty="0" smtClean="0"/>
              <a:t>。</a:t>
            </a:r>
            <a:endParaRPr lang="en-US" altLang="zh-CN" sz="1400" dirty="0" smtClean="0"/>
          </a:p>
          <a:p>
            <a:pPr lvl="1"/>
            <a:r>
              <a:rPr lang="zh-CN" altLang="en-US" sz="1400" dirty="0"/>
              <a:t>又如</a:t>
            </a:r>
            <a:r>
              <a:rPr lang="en-US" altLang="zh-CN" sz="1400" dirty="0"/>
              <a:t>《</a:t>
            </a:r>
            <a:r>
              <a:rPr lang="zh-CN" altLang="en-US" sz="1400" dirty="0"/>
              <a:t>黄帝内经</a:t>
            </a:r>
            <a:r>
              <a:rPr lang="en-US" altLang="zh-CN" sz="1400" dirty="0"/>
              <a:t>》</a:t>
            </a:r>
            <a:r>
              <a:rPr lang="zh-CN" altLang="en-US" sz="1400" dirty="0"/>
              <a:t>说：“喜伤心，怒伤肝，思伤脾，忧伤肺，恐伤肾，惊伤胆。”也是揭示心态如何造成脏腑的同类转变</a:t>
            </a:r>
            <a:r>
              <a:rPr lang="zh-CN" altLang="en-US" sz="1400" dirty="0" smtClean="0"/>
              <a:t>。</a:t>
            </a:r>
            <a:endParaRPr lang="en-US" altLang="zh-CN" sz="1400" dirty="0" smtClean="0"/>
          </a:p>
          <a:p>
            <a:r>
              <a:rPr lang="zh-CN" altLang="en-US" sz="1600" b="1" dirty="0" smtClean="0"/>
              <a:t>第</a:t>
            </a:r>
            <a:r>
              <a:rPr lang="zh-CN" altLang="en-US" sz="1600" b="1" dirty="0"/>
              <a:t>二、观察后一刹那的身体相状是如何显现的？如果单单是由前一刹那的身体为因而产生的，为什么后一刹那只显现那种</a:t>
            </a:r>
            <a:r>
              <a:rPr lang="zh-CN" altLang="en-US" sz="1600" b="1" dirty="0" smtClean="0"/>
              <a:t>特定</a:t>
            </a:r>
            <a:r>
              <a:rPr lang="zh-CN" altLang="en-US" sz="1600" b="1" dirty="0"/>
              <a:t>的相状而不是其它</a:t>
            </a:r>
            <a:r>
              <a:rPr lang="zh-CN" altLang="en-US" sz="1600" b="1" dirty="0" smtClean="0"/>
              <a:t>？</a:t>
            </a:r>
            <a:endParaRPr lang="en-US" altLang="zh-CN" sz="1600" b="1" dirty="0" smtClean="0"/>
          </a:p>
          <a:p>
            <a:pPr lvl="1"/>
            <a:r>
              <a:rPr lang="zh-CN" altLang="en-US" sz="1600" dirty="0"/>
              <a:t>我们当下的染净心是有一定相状的，比如染心有贪嗔痴慢，净心有慈悲喜舍，总归是无量染净心态中的一种。这样的心态从何而来呢？是无因生吗？如果是无因产生的，应该恒时都生起这种心态，为什么没见到心态固定为一种相呢？由此可决定当下的心态是缘起生的现象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zh-CN" altLang="en-US" sz="1600" b="1" dirty="0"/>
              <a:t>病</a:t>
            </a:r>
            <a:r>
              <a:rPr lang="zh-CN" altLang="en-US" sz="1600" b="1" dirty="0" smtClean="0"/>
              <a:t>随心转， 相随心转，功名随心转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1620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1.2.1</a:t>
            </a:r>
            <a:r>
              <a:rPr lang="zh-CN" altLang="en-US" sz="2800" dirty="0" smtClean="0"/>
              <a:t> 心无</a:t>
            </a:r>
            <a:r>
              <a:rPr lang="zh-CN" altLang="en-US" sz="2800" dirty="0"/>
              <a:t>常 </a:t>
            </a:r>
            <a:r>
              <a:rPr lang="zh-CN" altLang="en-US" sz="2800" dirty="0" smtClean="0"/>
              <a:t>临时迁变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/>
              <a:t>心法所摄的三界一切心、心所，无论产生同类相续如定心，抑或不同类种种散乱心如欲界识，种种不同，临时速疾产生而迁变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具有从等无间缘、所缘缘等四缘的种种不同因中而迁变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应知三界所摄的不同类出生时，以及某处出生之后，在各自尚未圆满寿量之间，有无分刹那之流生灭次第出现。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抉</a:t>
            </a:r>
            <a:r>
              <a:rPr lang="zh-CN" altLang="en-US" sz="1600" dirty="0"/>
              <a:t>择心识的刹那性，有两方面的理由：一、临时变异故；二、因缘不同致使果有迁变故</a:t>
            </a:r>
            <a:r>
              <a:rPr lang="zh-CN" altLang="en-US" sz="1600" dirty="0" smtClean="0"/>
              <a:t>。</a:t>
            </a:r>
            <a:r>
              <a:rPr lang="zh-CN" altLang="en-US" sz="1600" dirty="0"/>
              <a:t>三界的心、心所归纳成两类，就是同类相续和不同类散乱心。同类是指前后心识的种类相同，比如上界定心在一段时期心识前后的相状相似，叫做同类相续。所谓不同类，就是前后心识的种类不同，比如欲界心识变化快，高兴过后是低沉，紧张过后是轻松，贪心过后是嗔心，一时冷一时热、一时甜一时辣、一时睡一时醒、一时见这种色法一时听那种声音、一时说话一时沉默、一时礼拜一时念诵，总之心识前后的所缘或状态各不相同。用比喻来说，同类相续像高山，前后显现的相状种类相同；不同类散乱心像浮云，不断地变换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不论同类或不同类的心，到了临界点上，忽然间就变了。在这方面，不同类心的临时迁变，处处可见，容易理解</a:t>
            </a:r>
            <a:r>
              <a:rPr lang="zh-CN" altLang="en-US" sz="1600" dirty="0" smtClean="0"/>
              <a:t>。</a:t>
            </a:r>
            <a:r>
              <a:rPr lang="zh-CN" altLang="en-US" sz="1600" dirty="0"/>
              <a:t>同类相</a:t>
            </a:r>
            <a:r>
              <a:rPr lang="zh-CN" altLang="en-US" sz="1600" dirty="0" smtClean="0"/>
              <a:t>续</a:t>
            </a:r>
            <a:r>
              <a:rPr lang="zh-CN" altLang="en-US" sz="1600" dirty="0"/>
              <a:t>的</a:t>
            </a:r>
            <a:r>
              <a:rPr lang="zh-CN" altLang="en-US" sz="1600" dirty="0" smtClean="0"/>
              <a:t>临</a:t>
            </a:r>
            <a:r>
              <a:rPr lang="zh-CN" altLang="en-US" sz="1600" dirty="0"/>
              <a:t>时迁</a:t>
            </a:r>
            <a:r>
              <a:rPr lang="zh-CN" altLang="en-US" sz="1600" dirty="0" smtClean="0"/>
              <a:t>变：上</a:t>
            </a:r>
            <a:r>
              <a:rPr lang="zh-CN" altLang="en-US" sz="1600" dirty="0"/>
              <a:t>界天心识在长劫中安住，但是到引业穷尽时，忽然出定，心识现行，堕入下界，这是临时速疾迁变的例子。</a:t>
            </a:r>
            <a:endParaRPr lang="en-US" sz="16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8140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1.2.2</a:t>
            </a:r>
            <a:r>
              <a:rPr lang="zh-CN" altLang="en-US" sz="2800" dirty="0" smtClean="0"/>
              <a:t> 心无常 四缘 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/>
              <a:t>心法所摄的三界一切心、心所，无论产生同类相续如定心，抑或不同类种种散乱心如欲界识，种种不同，临时速疾产生而迁变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具有从等无间缘、所缘缘等四缘的种种不同因中而迁变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应知三界所摄的不同类出生时，以及某处出生之后，在各自尚未圆满寿量之间，有无分刹那之流生灭次第出现。</a:t>
            </a:r>
            <a:endParaRPr lang="en-US" altLang="zh-CN" sz="1600" dirty="0" smtClean="0"/>
          </a:p>
          <a:p>
            <a:pPr lvl="1"/>
            <a:r>
              <a:rPr lang="zh-CN" altLang="en-US" sz="1400" dirty="0"/>
              <a:t>等无间缘等四缘是指生识的四种因缘</a:t>
            </a:r>
            <a:r>
              <a:rPr lang="en-US" altLang="zh-CN" sz="1400" dirty="0"/>
              <a:t>——</a:t>
            </a:r>
            <a:r>
              <a:rPr lang="zh-CN" altLang="en-US" sz="1400" dirty="0"/>
              <a:t>等无间缘、所缘缘、增上缘和因缘。下面依次解释：</a:t>
            </a:r>
            <a:endParaRPr lang="en-US" sz="1400" dirty="0"/>
          </a:p>
          <a:p>
            <a:pPr lvl="1"/>
            <a:r>
              <a:rPr lang="en-US" altLang="zh-CN" sz="1400" dirty="0" smtClean="0"/>
              <a:t>-</a:t>
            </a:r>
            <a:r>
              <a:rPr lang="zh-CN" altLang="en-US" sz="1400" dirty="0" smtClean="0"/>
              <a:t> 等</a:t>
            </a:r>
            <a:r>
              <a:rPr lang="zh-CN" altLang="en-US" sz="1400" dirty="0"/>
              <a:t>无间缘指心和心所是无间隔地次第显现，前刹那心才灭，后刹那心就生起了，前刹那心就是后刹那心的等无间缘。单单排除阿罗汉入灭尽定的前刹那心识，因为在它之后心和心所就不现行了，所以不能把它安立为等无间缘。</a:t>
            </a:r>
            <a:endParaRPr lang="en-US" sz="1400" dirty="0"/>
          </a:p>
          <a:p>
            <a:pPr lvl="1"/>
            <a:r>
              <a:rPr lang="en-US" altLang="zh-CN" sz="1400" dirty="0" smtClean="0"/>
              <a:t>-</a:t>
            </a:r>
            <a:r>
              <a:rPr lang="zh-CN" altLang="en-US" sz="1400" dirty="0" smtClean="0"/>
              <a:t> 所</a:t>
            </a:r>
            <a:r>
              <a:rPr lang="zh-CN" altLang="en-US" sz="1400" dirty="0"/>
              <a:t>缘缘就是能使心识生成境相的所缘境，如缘声音、色法等境生起心识，声音、色法等叫做所缘缘。</a:t>
            </a:r>
            <a:endParaRPr lang="en-US" sz="1400" dirty="0"/>
          </a:p>
          <a:p>
            <a:pPr lvl="1"/>
            <a:r>
              <a:rPr lang="en-US" altLang="zh-CN" sz="1400" dirty="0" smtClean="0"/>
              <a:t>-</a:t>
            </a:r>
            <a:r>
              <a:rPr lang="zh-CN" altLang="en-US" sz="1400" dirty="0" smtClean="0"/>
              <a:t> 增</a:t>
            </a:r>
            <a:r>
              <a:rPr lang="zh-CN" altLang="en-US" sz="1400" dirty="0"/>
              <a:t>上缘是指那些对于生果能增强势力的因缘。比如，眼根对生起自果眼识能增加效力，眼根就是产生眼识的增上缘，依此类推，五根是产生五识的增上缘。</a:t>
            </a:r>
            <a:endParaRPr lang="en-US" sz="1400" dirty="0"/>
          </a:p>
          <a:p>
            <a:pPr lvl="1"/>
            <a:r>
              <a:rPr lang="en-US" altLang="zh-CN" sz="1400" dirty="0" smtClean="0"/>
              <a:t>-</a:t>
            </a:r>
            <a:r>
              <a:rPr lang="zh-CN" altLang="en-US" sz="1400" dirty="0" smtClean="0"/>
              <a:t> 因</a:t>
            </a:r>
            <a:r>
              <a:rPr lang="zh-CN" altLang="en-US" sz="1400" dirty="0"/>
              <a:t>缘是总说，上面三种缘和三种缘中没有包括的方面，统称为因缘。比如，由贪心生嗔心，前面的贪心是后来生嗔的因缘，由欲界的善心生起色界的定心，由计此山的心念生起计彼山的心念等等，都归在因缘当中。</a:t>
            </a:r>
            <a:endParaRPr lang="en-US" sz="1400" dirty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889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7220158" cy="620713"/>
          </a:xfrm>
        </p:spPr>
        <p:txBody>
          <a:bodyPr/>
          <a:lstStyle/>
          <a:p>
            <a:r>
              <a:rPr lang="en-US" altLang="zh-CN" sz="2800" dirty="0" smtClean="0"/>
              <a:t>1.2.3</a:t>
            </a:r>
            <a:r>
              <a:rPr lang="zh-CN" altLang="en-US" sz="2800" dirty="0" smtClean="0"/>
              <a:t> 心无常 </a:t>
            </a:r>
            <a:r>
              <a:rPr lang="zh-CN" altLang="en-US" sz="2800" dirty="0"/>
              <a:t>进一</a:t>
            </a:r>
            <a:r>
              <a:rPr lang="zh-CN" altLang="en-US" sz="2800" dirty="0" smtClean="0"/>
              <a:t>步思维，比喻 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219201"/>
            <a:ext cx="7391400" cy="5105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b="1" dirty="0"/>
              <a:t>心法所摄的三界一切心、心所，无论产生同类相续如定心，抑或不同类种种散乱心如欲界识，种种不同，临时速疾产生而迁变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具有从等无间缘、所缘缘等四缘的种种不同因中而迁变</a:t>
            </a:r>
            <a:r>
              <a:rPr lang="zh-CN" altLang="en-US" sz="1600" b="1" dirty="0" smtClean="0"/>
              <a:t>，</a:t>
            </a:r>
            <a:r>
              <a:rPr lang="zh-CN" altLang="en-US" sz="1600" b="1" dirty="0"/>
              <a:t>应知三界所摄的不同类出生时，以及某处出生之后，在各自尚未圆满寿量之间，有无分刹那之流生灭次第出现。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。</a:t>
            </a:r>
            <a:r>
              <a:rPr lang="en-US" altLang="zh-CN" sz="1600" dirty="0"/>
              <a:t>《</a:t>
            </a:r>
            <a:r>
              <a:rPr lang="zh-CN" altLang="en-US" sz="1600" dirty="0"/>
              <a:t>广论</a:t>
            </a:r>
            <a:r>
              <a:rPr lang="en-US" altLang="zh-CN" sz="1600" dirty="0"/>
              <a:t>》</a:t>
            </a:r>
            <a:r>
              <a:rPr lang="zh-CN" altLang="en-US" sz="1600" dirty="0"/>
              <a:t>中有一句说：“若能略为向内思维，一切外物无不是显示无常。”懂得观察无常的方法，试试看，一切外在事物是不是在显示无常呢？大恩上师的</a:t>
            </a:r>
            <a:r>
              <a:rPr lang="en-US" altLang="zh-CN" sz="1600" dirty="0"/>
              <a:t>《</a:t>
            </a:r>
            <a:r>
              <a:rPr lang="zh-CN" altLang="en-US" sz="1600" dirty="0"/>
              <a:t>无常道歌</a:t>
            </a:r>
            <a:r>
              <a:rPr lang="en-US" altLang="zh-CN" sz="1600" dirty="0"/>
              <a:t>》</a:t>
            </a:r>
            <a:r>
              <a:rPr lang="zh-CN" altLang="en-US" sz="1600" dirty="0"/>
              <a:t>也说：“若能观想一切内外法，乃为指示寿命无常书</a:t>
            </a:r>
            <a:r>
              <a:rPr lang="zh-CN" altLang="en-US" sz="1600" dirty="0" smtClean="0"/>
              <a:t>。”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开显解脱</a:t>
            </a:r>
            <a:r>
              <a:rPr lang="zh-CN" altLang="en-US" sz="1600" dirty="0" smtClean="0"/>
              <a:t>道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诸</a:t>
            </a:r>
            <a:r>
              <a:rPr lang="zh-CN" altLang="en-US" sz="1600" dirty="0" smtClean="0"/>
              <a:t>法无常迁变如闪电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思</a:t>
            </a:r>
            <a:r>
              <a:rPr lang="zh-CN" altLang="en-US" sz="1600" dirty="0" smtClean="0"/>
              <a:t>维器情悉皆坏灭法</a:t>
            </a:r>
            <a:endParaRPr lang="en-US" altLang="zh-CN" sz="1600" dirty="0" smtClean="0"/>
          </a:p>
          <a:p>
            <a:pPr lvl="1"/>
            <a:r>
              <a:rPr lang="zh-CN" altLang="en-US" sz="1600" dirty="0"/>
              <a:t>决</a:t>
            </a:r>
            <a:r>
              <a:rPr lang="zh-CN" altLang="en-US" sz="1600" dirty="0" smtClean="0"/>
              <a:t>定死亡死时却不定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心执常法唯是自欺诳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8296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549</TotalTime>
  <Words>5943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Spring</vt:lpstr>
      <vt:lpstr>发心偈</vt:lpstr>
      <vt:lpstr>PowerPoint Presentation</vt:lpstr>
      <vt:lpstr>1四法印-诸行无常讲记</vt:lpstr>
      <vt:lpstr>1.1.1 身无常 正说</vt:lpstr>
      <vt:lpstr>1.1.2 身无常 破常执</vt:lpstr>
      <vt:lpstr>1.1.3 身无常 旁述身心关系</vt:lpstr>
      <vt:lpstr>1.2.1 心无常 临时迁变</vt:lpstr>
      <vt:lpstr>1.2.2 心无常 四缘 </vt:lpstr>
      <vt:lpstr>1.2.3 心无常 进一步思维，比喻 </vt:lpstr>
      <vt:lpstr>1.2.4 心无常 “一切想中，无常想最胜”</vt:lpstr>
      <vt:lpstr>2 前行备忘录·无常实修引导</vt:lpstr>
      <vt:lpstr>2.1 寿命无常 身如器心如有情</vt:lpstr>
      <vt:lpstr>2.2 寿命无常 思择蕴身无常的必要性</vt:lpstr>
      <vt:lpstr>2.3 寿命无常思择蕴身成住坏空的变易相</vt:lpstr>
      <vt:lpstr>2.4 寿命无常 - 思维内情世界的方法</vt:lpstr>
      <vt:lpstr>思维内情世界思考题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</dc:creator>
  <cp:lastModifiedBy>Danny</cp:lastModifiedBy>
  <cp:revision>33</cp:revision>
  <dcterms:created xsi:type="dcterms:W3CDTF">2018-11-10T16:44:57Z</dcterms:created>
  <dcterms:modified xsi:type="dcterms:W3CDTF">2018-11-14T03:14:23Z</dcterms:modified>
</cp:coreProperties>
</file>