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8"/>
  </p:notesMasterIdLst>
  <p:sldIdLst>
    <p:sldId id="279" r:id="rId2"/>
    <p:sldId id="256" r:id="rId3"/>
    <p:sldId id="257" r:id="rId4"/>
    <p:sldId id="332" r:id="rId5"/>
    <p:sldId id="328" r:id="rId6"/>
    <p:sldId id="333" r:id="rId7"/>
    <p:sldId id="331" r:id="rId8"/>
    <p:sldId id="330" r:id="rId9"/>
    <p:sldId id="329" r:id="rId10"/>
    <p:sldId id="317" r:id="rId11"/>
    <p:sldId id="334" r:id="rId12"/>
    <p:sldId id="335" r:id="rId13"/>
    <p:sldId id="336" r:id="rId14"/>
    <p:sldId id="337" r:id="rId15"/>
    <p:sldId id="338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39" r:id="rId27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>
        <p:scale>
          <a:sx n="154" d="100"/>
          <a:sy n="154" d="100"/>
        </p:scale>
        <p:origin x="-3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BF3513B6-7987-4779-8518-AE7D3FDC8AB3}"/>
    <pc:docChg chg="modSld">
      <pc:chgData name="yu guang zhang" userId="e5c7b8d3772097b1" providerId="LiveId" clId="{BF3513B6-7987-4779-8518-AE7D3FDC8AB3}" dt="2019-01-16T15:37:21.146" v="33" actId="20577"/>
      <pc:docMkLst>
        <pc:docMk/>
      </pc:docMkLst>
      <pc:sldChg chg="modSp">
        <pc:chgData name="yu guang zhang" userId="e5c7b8d3772097b1" providerId="LiveId" clId="{BF3513B6-7987-4779-8518-AE7D3FDC8AB3}" dt="2019-01-16T14:28:36.330" v="1" actId="5793"/>
        <pc:sldMkLst>
          <pc:docMk/>
          <pc:sldMk cId="295748536" sldId="328"/>
        </pc:sldMkLst>
        <pc:spChg chg="mod">
          <ac:chgData name="yu guang zhang" userId="e5c7b8d3772097b1" providerId="LiveId" clId="{BF3513B6-7987-4779-8518-AE7D3FDC8AB3}" dt="2019-01-16T14:28:36.330" v="1" actId="5793"/>
          <ac:spMkLst>
            <pc:docMk/>
            <pc:sldMk cId="295748536" sldId="328"/>
            <ac:spMk id="3" creationId="{00000000-0000-0000-0000-000000000000}"/>
          </ac:spMkLst>
        </pc:spChg>
      </pc:sldChg>
      <pc:sldChg chg="modSp">
        <pc:chgData name="yu guang zhang" userId="e5c7b8d3772097b1" providerId="LiveId" clId="{BF3513B6-7987-4779-8518-AE7D3FDC8AB3}" dt="2019-01-16T14:27:33.557" v="0" actId="5793"/>
        <pc:sldMkLst>
          <pc:docMk/>
          <pc:sldMk cId="1144156203" sldId="332"/>
        </pc:sldMkLst>
        <pc:spChg chg="mod">
          <ac:chgData name="yu guang zhang" userId="e5c7b8d3772097b1" providerId="LiveId" clId="{BF3513B6-7987-4779-8518-AE7D3FDC8AB3}" dt="2019-01-16T14:27:33.557" v="0" actId="5793"/>
          <ac:spMkLst>
            <pc:docMk/>
            <pc:sldMk cId="1144156203" sldId="332"/>
            <ac:spMk id="3" creationId="{00000000-0000-0000-0000-000000000000}"/>
          </ac:spMkLst>
        </pc:spChg>
      </pc:sldChg>
      <pc:sldChg chg="modSp">
        <pc:chgData name="yu guang zhang" userId="e5c7b8d3772097b1" providerId="LiveId" clId="{BF3513B6-7987-4779-8518-AE7D3FDC8AB3}" dt="2019-01-16T15:30:29.118" v="29" actId="207"/>
        <pc:sldMkLst>
          <pc:docMk/>
          <pc:sldMk cId="558048597" sldId="334"/>
        </pc:sldMkLst>
        <pc:spChg chg="mod">
          <ac:chgData name="yu guang zhang" userId="e5c7b8d3772097b1" providerId="LiveId" clId="{BF3513B6-7987-4779-8518-AE7D3FDC8AB3}" dt="2019-01-16T15:30:29.118" v="29" actId="207"/>
          <ac:spMkLst>
            <pc:docMk/>
            <pc:sldMk cId="558048597" sldId="334"/>
            <ac:spMk id="3" creationId="{00000000-0000-0000-0000-000000000000}"/>
          </ac:spMkLst>
        </pc:spChg>
      </pc:sldChg>
      <pc:sldChg chg="modSp">
        <pc:chgData name="yu guang zhang" userId="e5c7b8d3772097b1" providerId="LiveId" clId="{BF3513B6-7987-4779-8518-AE7D3FDC8AB3}" dt="2019-01-16T15:37:21.146" v="33" actId="20577"/>
        <pc:sldMkLst>
          <pc:docMk/>
          <pc:sldMk cId="2294815828" sldId="336"/>
        </pc:sldMkLst>
        <pc:spChg chg="mod">
          <ac:chgData name="yu guang zhang" userId="e5c7b8d3772097b1" providerId="LiveId" clId="{BF3513B6-7987-4779-8518-AE7D3FDC8AB3}" dt="2019-01-16T15:37:21.146" v="33" actId="20577"/>
          <ac:spMkLst>
            <pc:docMk/>
            <pc:sldMk cId="2294815828" sldId="33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1/22/19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2019/1/22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7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在未生起以上如是定解之前，我们务必要唯一观修死亡无常。普琼瓦格西说：“晨不念死，则昼空过；晚不念死，则夜空过。”香怎耶巴说：“上午若没生起无常之念，中午贪图今世的念头就会抬头；中午若没生起无常之念，晚上就会被贪图今世的念头所俘虏。”汉地寺院上晚课时，也有一句：“是日已过，命亦随减，如少水鱼，斯有何乐？”</a:t>
            </a:r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因此，我们应时时以无常观督促自己，通过各种教证、公案来观修无常，若能如此，久而久之，生</a:t>
            </a:r>
            <a:r>
              <a:rPr lang="zh-CN" altLang="en-US" sz="1800" kern="0" dirty="0">
                <a:latin typeface="STKaiti" panose="02010600040101010101" pitchFamily="2" charset="-122"/>
                <a:ea typeface="KaiTi_GB2312" panose="02010609060101010101" pitchFamily="49" charset="-122"/>
                <a:cs typeface="SimSun" panose="02010600030101010101" pitchFamily="2" charset="-122"/>
              </a:rPr>
              <a:t>起</a:t>
            </a: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无常观也</a:t>
            </a:r>
            <a:r>
              <a:rPr lang="zh-CN" altLang="en-US" sz="1800" kern="0" dirty="0">
                <a:latin typeface="STKaiti" panose="02010600040101010101" pitchFamily="2" charset="-122"/>
                <a:ea typeface="KaiTi_GB2312" panose="02010609060101010101" pitchFamily="49" charset="-122"/>
                <a:cs typeface="SimSun" panose="02010600030101010101" pitchFamily="2" charset="-122"/>
              </a:rPr>
              <a:t>并不难。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佛陀曾这样赞叹观修无常：“多修无常，已供诸佛；多修无常，得佛安慰；多修无常，得佛授记；多修无常，得佛加持。如众迹中，象迹为最，佛教之内，所有修行，观修无常，堪为之最。”</a:t>
            </a:r>
            <a:r>
              <a:rPr lang="en-US" altLang="zh-CN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涅</a:t>
            </a:r>
            <a:r>
              <a:rPr lang="zh-CN" altLang="en-US" sz="1800" kern="100" dirty="0">
                <a:ea typeface="SimSun" panose="02010600030101010101" pitchFamily="2" charset="-122"/>
                <a:cs typeface="SimSun" panose="02010600030101010101" pitchFamily="2" charset="-122"/>
              </a:rPr>
              <a:t>槃</a:t>
            </a:r>
            <a:r>
              <a:rPr lang="zh-CN" altLang="en-US" sz="1800" kern="100" dirty="0">
                <a:ea typeface="KaiTi_GB2312" panose="02010609060101010101" pitchFamily="49" charset="-122"/>
                <a:cs typeface="KaiTi_GB2312" panose="02010609060101010101" pitchFamily="49" charset="-122"/>
              </a:rPr>
              <a:t>经</a:t>
            </a:r>
            <a:r>
              <a:rPr lang="en-US" altLang="zh-CN" sz="1800" kern="100" dirty="0">
                <a:ea typeface="KaiTi_GB2312" panose="02010609060101010101" pitchFamily="49" charset="-122"/>
                <a:cs typeface="KaiTi_GB2312" panose="02010609060101010101" pitchFamily="49" charset="-122"/>
              </a:rPr>
              <a:t>》</a:t>
            </a: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中也说：“一切众生迹中，象迹为上，是无常想亦复如是，于诸想中最为第一。”</a:t>
            </a:r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通过理论来观察也可以，依靠窍诀来观修也可以，只要好好思维无常，每天坚持这样串习，那么修行境界必定会圆满。</a:t>
            </a:r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en-CA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426967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8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慈诚罗珠堪布：</a:t>
            </a:r>
            <a:endParaRPr lang="en-CA" altLang="zh-CN" sz="1800" dirty="0"/>
          </a:p>
          <a:p>
            <a:r>
              <a:rPr lang="zh-CN" altLang="en-US" sz="1800" dirty="0"/>
              <a:t>第七：强烈的思维，很强烈地在生活当中随时随地很认真和专注地思维。在一段世间当中，这个是特别特别重要的。</a:t>
            </a:r>
            <a:endParaRPr lang="en-CA" altLang="zh-CN" sz="1800" dirty="0"/>
          </a:p>
          <a:p>
            <a:r>
              <a:rPr lang="zh-CN" altLang="en-US" sz="1600" dirty="0"/>
              <a:t>随时随地的意思是，早上起来第一件事是想我今天会不会死亡，也许会。如果全世界七十亿人每一天都这样思考的话，那么每一天死亡的十六万人，虽然是最后一天，但他们的生命也许超过了他们之前所有的时间。但是因为他们没有这样的观念，所以最后一天的时间也浪费了。</a:t>
            </a:r>
            <a:endParaRPr lang="en-CA" altLang="zh-CN" sz="1600" dirty="0"/>
          </a:p>
          <a:p>
            <a:r>
              <a:rPr lang="zh-CN" altLang="en-US" sz="1600" dirty="0"/>
              <a:t>另外一个我们出差旅游到了某一个地方，然后离开的时候，比如说离开酒店退房的时候我们就要想，这一生当中住这个酒店就是最后一次，我再也不会回来的，这样想对我们有帮助。</a:t>
            </a:r>
            <a:endParaRPr lang="en-CA" altLang="zh-CN" sz="1600" dirty="0"/>
          </a:p>
          <a:p>
            <a:r>
              <a:rPr lang="zh-CN" altLang="en-US" sz="1600" dirty="0"/>
              <a:t>很多其它的方法，我们自己在日常生活中思考。因为无常是我们看得见摸得着的最容易看到的听到的事实，到处都有，生活当中充满了无常，生活当中</a:t>
            </a:r>
            <a:r>
              <a:rPr lang="zh-CN" altLang="en-US" sz="1600" dirty="0">
                <a:solidFill>
                  <a:srgbClr val="FF0000"/>
                </a:solidFill>
              </a:rPr>
              <a:t>没有一个不是无常的</a:t>
            </a:r>
            <a:r>
              <a:rPr lang="zh-CN" altLang="en-US" sz="1600" dirty="0"/>
              <a:t>。所以我们拿任何一个作为思考的资料都可以。</a:t>
            </a:r>
            <a:endParaRPr lang="en-CA" altLang="zh-CN" sz="1600" dirty="0"/>
          </a:p>
          <a:p>
            <a:r>
              <a:rPr lang="zh-CN" altLang="en-US" sz="1600" dirty="0"/>
              <a:t>强烈地随时随地去思考，这样一段时间以后，不必要的事情我们不会去做的，至少我们在选择做一件事情的时候会考虑一下，这件事情真的是要去做吗？这件事情对我的生命当中真的有用吗？真的有这么重要吗？</a:t>
            </a:r>
            <a:endParaRPr lang="en-CA" altLang="zh-CN" sz="1600" dirty="0"/>
          </a:p>
          <a:p>
            <a:r>
              <a:rPr lang="zh-CN" altLang="en-US" sz="1600" dirty="0"/>
              <a:t>我们会思考的长远一些，本来我们时间是有限的，有限的时间，没有必要去做一些不太重要的事情。</a:t>
            </a:r>
            <a:endParaRPr lang="en-CA" altLang="zh-CN" sz="1600" dirty="0"/>
          </a:p>
          <a:p>
            <a:endParaRPr lang="en-CA" sz="1600" dirty="0"/>
          </a:p>
          <a:p>
            <a:pPr marL="68580" indent="0">
              <a:buNone/>
            </a:pPr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55804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9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391382"/>
            <a:ext cx="7154356" cy="5377280"/>
          </a:xfrm>
        </p:spPr>
        <p:txBody>
          <a:bodyPr>
            <a:normAutofit lnSpcReduction="10000"/>
          </a:bodyPr>
          <a:lstStyle/>
          <a:p>
            <a:r>
              <a:rPr lang="zh-CN" altLang="en-US" sz="1600" dirty="0"/>
              <a:t>花钱的时候也是这样。赚钱是要花时间，时间是生命的一部分。那么我要付出生命的一部分所换来的这个钱，虽然是身外之物，但也要付出，所以不能随便花，那我买这个东西真的需要买吗，这一定是我需要的东西吗？要去思考一下，我一定要买这么贵的包包吗？一定要去买这么贵的衣服吗？</a:t>
            </a:r>
            <a:endParaRPr lang="en-CA" altLang="zh-CN" sz="1600" dirty="0"/>
          </a:p>
          <a:p>
            <a:r>
              <a:rPr lang="zh-CN" altLang="en-US" sz="1600" dirty="0"/>
              <a:t>我们每一个人，人与人之间相处的时间也是很有限的。我们很多人说老年人见一次少一次，其实不一定是老年人，所有人都是这样的。我们不知道某一个人我们这一生当中见多少次面，我们没办法知道，但它一定有一个数量，这个数量每一天都在减少。这样我们和同事同学还有师兄之间，尤其是家庭成员之间在一起的时间是有限的，不但有限，而且是无常的。既然是这么无常的话，那我们大家应该珍惜这个时间，相处的时候应该开心一点，幸福一点，快乐一点。然后呢，我要尽量带给他们一些正能力的东西，给他们传递一些正面的东西。比如说我们有些学佛的人，一方面很虔诚，但是有些盲目的虔诚，就是不太考虑别人的感受。比如自己吃素也强迫家里人吃素，自己念佛也强迫家里人念佛。大家要聪明一点，既要学佛又要保护自己的家庭。这点很重要。我们一学佛以后，很多人比较冲动，冲动以后带有一点盲目，这两个加在一起，很多时候弄得很多人不开心。这样子是不对的，我们一定要注意。这是一个我们学佛人当中普遍存在的问题。我们学佛不就是要利益众生吗？利益众生首先从离我们最近的人开始利益。离我们最近的人，我们不利益，天天伤害他们，然后我说我们要利益天边无际的众生，这样子看不到的，听不到的人，这个是很难的。我们能看到的，听得到的，活生生的，在我们前面的人我们不去帮助，不去 思考他们的感受，这个是不对的，所以我们利益众生首先从我们的同事，家庭，师兄，从这里开始。</a:t>
            </a:r>
            <a:endParaRPr lang="en-CA" altLang="zh-CN" sz="1600" dirty="0"/>
          </a:p>
          <a:p>
            <a:pPr marL="68580" indent="0">
              <a:buNone/>
            </a:pPr>
            <a:endParaRPr lang="en-CA" altLang="zh-CN" sz="1600" dirty="0"/>
          </a:p>
          <a:p>
            <a:endParaRPr lang="en-CA" altLang="zh-CN" sz="1600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2882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10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无常让我们珍惜和每一个人之间的缘分，无常让我们学会珍惜每一件事情，每一件东西，珍惜时间。这些都是修无常的正面的作用，如果我们修无常以后变得特别的积极，人与人相处，还有自己的脾气，各方面有很大的改善的话，就是无常修对了。如果一个人修无常觉得什么都没有意思了，最后什么都不做了，人变得越来越消极，越来越懒，最后都不知道人生存的意义是什么，那么我们的无常的修的方法不对了。</a:t>
            </a:r>
            <a:endParaRPr lang="en-CA" altLang="zh-CN" sz="1600" dirty="0"/>
          </a:p>
          <a:p>
            <a:r>
              <a:rPr lang="zh-CN" altLang="en-US" sz="1600" dirty="0"/>
              <a:t>修无常是一个非常重要的一个方法，同时也是很容易的。容易的意思是说，里面没有太深奥的道理，全部都讲的是我们生活当中发生的事情，只不过我们之前没有</a:t>
            </a:r>
            <a:r>
              <a:rPr lang="zh-CN" altLang="en-US" sz="1600"/>
              <a:t>想到这</a:t>
            </a:r>
            <a:r>
              <a:rPr lang="zh-CN" altLang="en-US" sz="1600" dirty="0"/>
              <a:t>些事情可以让我们变得更加的积极，变得更加的乐观。无常本来就是一个悲观的东西，表面上是悲观的东西，最后可以让我变成积极的乐观的人。</a:t>
            </a:r>
            <a:endParaRPr lang="en-CA" altLang="zh-CN" sz="1600" dirty="0"/>
          </a:p>
          <a:p>
            <a:r>
              <a:rPr lang="zh-CN" altLang="en-US" sz="1600" dirty="0"/>
              <a:t>轮回的过患也是这样，佛告诉我们轮回是痛苦的，表面很悲观 ，实际上佛是想让我们明白轮回的真相，让我们有危机感，有了危机感，我们一定会采取措施，面对这个现实，接受这个现实。把一个很痛苦的东西转化为一个不痛苦的东西。这个只能去面对，没有办法去逃避的。但面对的方法，像世间人这种面对的方法是非常糟糕的。没有任何方法面对衰老和死亡。佛让我们明白这些是痛苦的，知道了以后我们有危机意识，危机感，然后每一天就会去想那这个问题怎么去解决呢？然后我们会去寻找这个方法，最后佛会给我提供一个很系统的方法，这就是佛度众生的事业。</a:t>
            </a:r>
            <a:endParaRPr lang="en-CA" altLang="zh-CN" sz="1600" dirty="0"/>
          </a:p>
          <a:p>
            <a:endParaRPr lang="en-CA" sz="1600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29481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11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很多的痛苦都是来自于物质以外的，如果我们无常修得比较好，认识体会比较深刻的话，那我们面对这些东西的时候都是很淡定的。死亡也好，衰老也好，我们会做好充分的准备。世间人是倒过来的，世间人是当这些没有发生的时候，就觉得死亡，衰老，病痛离我非常遥远，没有危机感，没有危机意识，不做任何的准备，整天都去忙跟这些根本没有关系的另外一些事情，然后有一天这些事情一定会发生的。发生的时候特别的痛苦，特别地接受不了，就是颠倒。</a:t>
            </a:r>
            <a:endParaRPr lang="en-CA" altLang="zh-CN" sz="1600" dirty="0"/>
          </a:p>
          <a:p>
            <a:r>
              <a:rPr lang="zh-CN" altLang="en-US" sz="1600" dirty="0"/>
              <a:t>修行人就不是这样，修行人在没有发生这些事情的时候他又危机感，会做好充分的准备，当这些事情发生的时候他已经有了充分的准备，有面对的方法，所有他很淡定。世俗人是颠倒的，这些事情没有发生的时候不做任何的准备，发生的时候特别的痛苦，但是也是没有用的，这就是修行人跟世俗人不一样的地方。所有我们人可以是世俗人，但是心一定要一个修行人，这个非常重要。</a:t>
            </a:r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54096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12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600" dirty="0"/>
              <a:t>益西彭措堪布：</a:t>
            </a:r>
            <a:endParaRPr lang="en-CA" altLang="zh-CN" sz="1600" dirty="0"/>
          </a:p>
          <a:p>
            <a:r>
              <a:rPr lang="zh-CN" altLang="en-US" sz="1600" b="1" kern="100" dirty="0">
                <a:ea typeface="SimHei" panose="02010609060101010101" pitchFamily="49" charset="-122"/>
                <a:cs typeface="Times New Roman" panose="02020603050405020304" pitchFamily="18" charset="0"/>
              </a:rPr>
              <a:t>思择死无常时，对于决定死、死期不定、死时除法而外余皆无益这三者，需要分座上、座间而修习。</a:t>
            </a:r>
            <a:endParaRPr lang="en-CA" altLang="zh-CN" sz="1600" b="1" kern="100" dirty="0"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往昔噶当派祖师们就是这样着重修无常，而且修决定死、死无定期、死时除法而外余皆无益。这样修的话，真正修得了正法，修的效果会使对今生的长远打算越来越缩短。（越来越有紧迫感</a:t>
            </a:r>
            <a:r>
              <a:rPr lang="en-US" altLang="zh-CN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个人理解）</a:t>
            </a:r>
            <a:endParaRPr lang="en-CA" altLang="zh-CN" sz="1600" b="1" dirty="0"/>
          </a:p>
          <a:p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真实生起无常想的话，断恶修善、守戒、闻思修，的确很容易做到。</a:t>
            </a:r>
            <a:endParaRPr lang="en-CA" altLang="zh-CN" sz="1600" kern="100" dirty="0">
              <a:ea typeface="STZhongsong" panose="02010600040101010101" pitchFamily="2" charset="-122"/>
              <a:cs typeface="Times New Roman" panose="02020603050405020304" pitchFamily="18" charset="0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我们要随行祖师们的足迹，分座上和座间重点努力地修死无常的三种根本法。如果能特别用心努力去做的话，无伪的无常想决定能生起。座上和座间一直要这样串习、修持，才能生起具相的心。</a:t>
            </a:r>
            <a:endParaRPr lang="en-CA" altLang="zh-CN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第一根本</a:t>
            </a:r>
            <a:r>
              <a:rPr lang="en-US" altLang="zh-CN" sz="1600" kern="100" dirty="0">
                <a:latin typeface="Times New Roman" panose="02020603050405020304" pitchFamily="18" charset="0"/>
                <a:ea typeface="汉仪粗宋简"/>
              </a:rPr>
              <a:t>——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思择决定死分二：一、总思第一因相</a:t>
            </a:r>
            <a:r>
              <a:rPr lang="en-US" altLang="zh-CN" sz="1600" kern="100" dirty="0">
                <a:latin typeface="Times New Roman" panose="02020603050405020304" pitchFamily="18" charset="0"/>
                <a:ea typeface="汉仪粗宋简"/>
              </a:rPr>
              <a:t>——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有生者皆以死为自性故；二、别思第二因相</a:t>
            </a:r>
            <a:r>
              <a:rPr lang="en-US" altLang="zh-CN" sz="1600" kern="100" dirty="0">
                <a:latin typeface="Times New Roman" panose="02020603050405020304" pitchFamily="18" charset="0"/>
                <a:ea typeface="汉仪粗宋简"/>
              </a:rPr>
              <a:t>——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有限的寿命刹那无增、无间有减故。</a:t>
            </a:r>
            <a:endParaRPr lang="en-CA" altLang="zh-CN" sz="1600" kern="100" dirty="0">
              <a:latin typeface="Times New Roman" panose="02020603050405020304" pitchFamily="18" charset="0"/>
              <a:ea typeface="汉仪粗宋简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第二根本</a:t>
            </a:r>
            <a:r>
              <a:rPr lang="en-US" altLang="zh-CN" sz="1600" kern="100" dirty="0">
                <a:latin typeface="Times New Roman" panose="02020603050405020304" pitchFamily="18" charset="0"/>
                <a:ea typeface="汉仪粗宋简"/>
              </a:rPr>
              <a:t>——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思择死期不定分二：一、修之必要；二、修之方法。</a:t>
            </a:r>
            <a:endParaRPr lang="en-CA" altLang="zh-CN" sz="1600" kern="100" dirty="0">
              <a:latin typeface="Times New Roman" panose="02020603050405020304" pitchFamily="18" charset="0"/>
              <a:ea typeface="汉仪粗宋简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一、修之必要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决定死这一点容易了解，而相续中未生起死期不定观念的缘故，思择死无定期者。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00423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13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</a:t>
            </a:r>
            <a:endParaRPr lang="en-CA" altLang="zh-CN" sz="1800" dirty="0"/>
          </a:p>
          <a:p>
            <a:r>
              <a:rPr lang="zh-CN" altLang="en-US" sz="1900" dirty="0">
                <a:latin typeface="+mn-ea"/>
              </a:rPr>
              <a:t>相比而言，决定死是容易了解的，除了旁生以外，无论学佛还是不学佛，人都知道有生必有死。然而，相续中没生起死无定期想的缘故，恶也断不了，善也行不了。以这个缘故，应当着重修死期不定。也就是说，即使我们生起了“百年过后决定死亡”的心，但由于心里想着“今天决定不死或多半不死”，心就会执持不死方面。这样大多数或者全部心力都放在筹办现世方面，不能筹备后世以上的事。在这中间如果被死抓住，那就要带着忧悔而殁亡。如果心想“死期不定，今天会死吧”，那当时就开始准备死的事。这样一天天下来，多数心力都用来成办后世以上的义利，由此，心会一直在修法上。</a:t>
            </a:r>
            <a:endParaRPr lang="en-CA" altLang="zh-CN" sz="1900" dirty="0">
              <a:latin typeface="+mn-ea"/>
            </a:endParaRPr>
          </a:p>
          <a:p>
            <a:r>
              <a:rPr lang="zh-CN" altLang="en-US" sz="1900" dirty="0">
                <a:latin typeface="+mn-ea"/>
              </a:rPr>
              <a:t>二、修之方法分二：（一）排除能定；（二）确立不定。</a:t>
            </a:r>
            <a:endParaRPr lang="en-CA" altLang="zh-CN" sz="1900" dirty="0">
              <a:latin typeface="+mn-ea"/>
            </a:endParaRPr>
          </a:p>
          <a:p>
            <a:r>
              <a:rPr lang="zh-CN" altLang="en-US" sz="1900" dirty="0">
                <a:latin typeface="+mn-ea"/>
              </a:rPr>
              <a:t>（一）排除能定</a:t>
            </a:r>
            <a:endParaRPr lang="en-CA" sz="1900" dirty="0">
              <a:latin typeface="+mn-ea"/>
            </a:endParaRPr>
          </a:p>
          <a:p>
            <a:r>
              <a:rPr lang="zh-CN" altLang="en-US" sz="1900" b="1" dirty="0">
                <a:latin typeface="+mn-ea"/>
              </a:rPr>
              <a:t>这里并没有年轻就不死的保证，也没有衣食等顺缘具足就不死的保证，也没有健康就不死的保证。</a:t>
            </a:r>
            <a:endParaRPr lang="en-CA" sz="1900" dirty="0">
              <a:latin typeface="+mn-ea"/>
            </a:endParaRPr>
          </a:p>
          <a:p>
            <a:r>
              <a:rPr lang="zh-CN" altLang="en-US" sz="1900" dirty="0">
                <a:latin typeface="+mn-ea"/>
              </a:rPr>
              <a:t>发展死期不定的观念先要破除邪执。我们有很多很深的执著或串习成的观念，在支持“我在这段时间里决定不死”的心。这里有三种观点：认为我很年轻，保证在这段时间不会死。这样当然障碍生起死期不定的定解。或者认为：现在衣食住行等的顺缘应有尽有，我保证不会死。有衣可穿，不冻，有食可吃，不饿，有好的医疗条件，不会病死等等，这样的状况哪里会死呢？或者想：我健健康康的，一点病也没有，我怎么可能短期就死？像这样，虽然人们或多或少都会确认，一百年后都要死，然而对于“现前可能会死”，很少有人有这个观念，所以必须透过思择来发展，而思择的前提是</a:t>
            </a:r>
            <a:r>
              <a:rPr lang="zh-CN" altLang="en-US" sz="1900" dirty="0">
                <a:solidFill>
                  <a:srgbClr val="FF0000"/>
                </a:solidFill>
                <a:latin typeface="+mn-ea"/>
              </a:rPr>
              <a:t>破邪执</a:t>
            </a:r>
            <a:r>
              <a:rPr lang="zh-CN" altLang="en-US" sz="1900" dirty="0">
                <a:latin typeface="+mn-ea"/>
              </a:rPr>
              <a:t>。（破，破，破</a:t>
            </a:r>
            <a:r>
              <a:rPr lang="en-US" altLang="zh-CN" sz="1900" dirty="0">
                <a:latin typeface="+mn-ea"/>
              </a:rPr>
              <a:t>—</a:t>
            </a:r>
            <a:r>
              <a:rPr lang="zh-CN" altLang="en-US" sz="1900" dirty="0">
                <a:latin typeface="+mn-ea"/>
              </a:rPr>
              <a:t>破固有错误观念）</a:t>
            </a:r>
            <a:endParaRPr lang="en-CA" sz="1900" dirty="0">
              <a:latin typeface="+mn-ea"/>
            </a:endParaRPr>
          </a:p>
          <a:p>
            <a:endParaRPr lang="en-CA" sz="1900" dirty="0">
              <a:latin typeface="+mn-ea"/>
            </a:endParaRPr>
          </a:p>
          <a:p>
            <a:endParaRPr lang="en-CA" sz="1600" dirty="0">
              <a:latin typeface="+mn-ea"/>
            </a:endParaRPr>
          </a:p>
          <a:p>
            <a:endParaRPr lang="en-CA" dirty="0">
              <a:latin typeface="+mn-ea"/>
            </a:endParaRPr>
          </a:p>
          <a:p>
            <a:endParaRPr lang="en-CA" altLang="zh-CN" dirty="0">
              <a:latin typeface="+mn-ea"/>
            </a:endParaRPr>
          </a:p>
          <a:p>
            <a:endParaRPr lang="en-CA" altLang="zh-CN" b="1" dirty="0">
              <a:latin typeface="+mn-ea"/>
            </a:endParaRPr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76571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14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）</a:t>
            </a:r>
            <a:endParaRPr lang="en-CA" altLang="zh-CN" sz="1800" dirty="0"/>
          </a:p>
          <a:p>
            <a:r>
              <a:rPr lang="zh-CN" altLang="en-US" sz="1600" dirty="0"/>
              <a:t>（二）确立不定分三：</a:t>
            </a:r>
            <a:r>
              <a:rPr lang="en-US" sz="1600" dirty="0"/>
              <a:t>1</a:t>
            </a:r>
            <a:r>
              <a:rPr lang="zh-CN" altLang="en-US" sz="1600" dirty="0"/>
              <a:t>、无法确知寿数何时用尽故，死期不定；</a:t>
            </a:r>
            <a:r>
              <a:rPr lang="en-US" sz="1600" dirty="0"/>
              <a:t>2</a:t>
            </a:r>
            <a:r>
              <a:rPr lang="zh-CN" altLang="en-US" sz="1600" dirty="0"/>
              <a:t>、寿数虽未尽，由骤然性的死缘众多故，死期不定；</a:t>
            </a:r>
            <a:r>
              <a:rPr lang="en-US" sz="1600" dirty="0"/>
              <a:t>3</a:t>
            </a:r>
            <a:r>
              <a:rPr lang="zh-CN" altLang="en-US" sz="1600" dirty="0"/>
              <a:t>、总结。</a:t>
            </a:r>
            <a:endParaRPr lang="en-CA" altLang="zh-CN" sz="1600" dirty="0"/>
          </a:p>
          <a:p>
            <a:pPr marL="68580" indent="0">
              <a:buNone/>
            </a:pPr>
            <a:r>
              <a:rPr lang="en-US" sz="1700" dirty="0"/>
              <a:t>1</a:t>
            </a:r>
            <a:r>
              <a:rPr lang="zh-CN" altLang="en-US" sz="1700" dirty="0"/>
              <a:t>、无法确知寿数何时用尽故，死期不定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b="1" dirty="0"/>
              <a:t>此外，宿业所投出的现在的此寿命犹如箭行及灯光般。像士夫之射力及油竭尽那样，是仅在今天就用完了，或仅在明天就耗尽了，或仅在本月的下旬或下个月或下一年就用尽了，都不了知故，死期不定。于寿尽而死者，是药师佛也无药可施，无量寿佛也无长寿顶可灌，金刚手也无力护佑而死。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“此外”指在三大保证之外，既没有遍知佛的授记，也没有自具无漏神通而确知，又没有与阎罗王结交保证在这段时期里不带你走，因此是处在不能确认的状态。“宿业所投出”以下的一句，要抉择清楚因和果的关系。因是宿业，果是它所投出的这一世寿命的显现。</a:t>
            </a:r>
            <a:endParaRPr lang="en-CA" altLang="zh-CN" sz="1700" dirty="0"/>
          </a:p>
          <a:p>
            <a:pPr marL="68580" indent="0">
              <a:buNone/>
            </a:pPr>
            <a:r>
              <a:rPr lang="zh-CN" altLang="en-US" sz="18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现在要看，我们由宿业投出的寿数什么时候用完？无法确认。因为没有宿命通、天眼通，看不到过去造了什么业，有多大的势力在支撑此世的寿命。而且也没办法用健康、财富、年轻等来保证。</a:t>
            </a:r>
            <a:endParaRPr lang="en-CA" sz="1700" dirty="0"/>
          </a:p>
          <a:p>
            <a:endParaRPr lang="en-CA" sz="1700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46229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15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endParaRPr lang="en-CA" altLang="zh-CN" sz="1800" dirty="0"/>
          </a:p>
          <a:p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所以教中说：“明日死谁知，今日当精进，彼等死主军，汝与彼非亲。”死随时降临，到底是不是明天会死，谁知道！所以今天要精进。</a:t>
            </a:r>
            <a:endParaRPr lang="en-CA" altLang="zh-CN" sz="1600" kern="100" dirty="0">
              <a:ea typeface="STZhongsong" panose="02010600040101010101" pitchFamily="2" charset="-122"/>
              <a:cs typeface="Times New Roman" panose="02020603050405020304" pitchFamily="18" charset="0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总之，学这一段要了解到，自身的命运无法确认，哪一天都有可能是寿尽之时，那时无论处在什么状况都会死去，而且即使佛来也无法挽回，</a:t>
            </a: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因此，我们处在朝不保夕的状况，死随时随处都会降临。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 dirty="0">
                <a:latin typeface="汉仪粗宋简"/>
                <a:ea typeface="SimSun" panose="02010600030101010101" pitchFamily="2" charset="-122"/>
              </a:rPr>
              <a:t>2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、寿数虽未尽，由骤然性的死缘众多故，死期不定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虽于骤然生横死有回遮，然如同灯油耗尽之前被风吹灭一样，由骤然性死缘</a:t>
            </a:r>
            <a:r>
              <a:rPr lang="en-US" altLang="zh-CN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——</a:t>
            </a: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四百零四种病、八万种魔障、三百六十种阴卓鬼将会突然死故，于瞻部洲人的寿命无定故，去何处也会死，与谁相伴也会死，住于何境也会死，具足财富受用也会死，不具足也会死。</a:t>
            </a:r>
            <a:endParaRPr lang="en-CA" altLang="zh-CN" sz="1600" b="1" kern="100" dirty="0">
              <a:latin typeface="Times New Roman" panose="02020603050405020304" pitchFamily="18" charset="0"/>
              <a:ea typeface="SimHei" panose="02010609060101010101" pitchFamily="49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“虽于骤然性横死有回遮”一句，表示命数尽以前，如果有相应的方法，就可以避免遭遇骤然生的死缘，或者让它回去。就好比在蜡烛烧完之前，如果采取一些防护措施，用灯罩把它罩住，那暂时不遭风吹而能保持。但是，由于死缘特别多，随时随地都可能发生的缘故，防不胜防，遮不胜遮。何况我们也没采取遮护的措施，也很难预料到今天或者什么时候会遇死缘而提前保护。因此，由于骤然生的死缘特别多，有病有魔有鬼等，以及现在出现的各种天灾人祸，车祸、空难、电灾、火灾、水灾、传染病等，随时都可能死掉。南瞻部洲人寿命的状况又极其不定，因此可以决定，很难预料在什么状况下不会死，这样来推出死无定期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CA" sz="1700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43132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16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，</a:t>
            </a:r>
            <a:r>
              <a:rPr lang="en-US" altLang="zh-CN" sz="1800" dirty="0"/>
              <a:t>06</a:t>
            </a:r>
            <a:endParaRPr lang="en-CA" altLang="zh-CN" sz="18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这样思维：如果我的命还没尽，是不是中间能保证不死？这也难保证。虽然对于骤然性的死有回遮。譬如由念经、念佛、念咒、修各种仪轨，能遮掉非人干扰，各种病、魔、鬼等。或者由一些医药方法，对于骤然性的中毒能够遮回等。但实际上死缘太多，它的突发性太厉害、太密集、数量太大。就像灯油用尽之前，随时一阵风也可能把它熄灭，它的灭无有定期。不因为现在还有那么多油就不灭，它已经放到广场中央，骤然性的因缘随时会把它吹灭。理解了这个譬喻就知道，我们处在因缘的包围中，这里面有四百零四种病、八万种魔障、三百六十种阴卓鬼，以及频繁发生的车祸、水灾、火灾、电灾、传染病等，只要有一种侵袭上去而来不及回护，或者用法来遮退的话，当即就要死，这样就知道随时会死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 dirty="0">
                <a:latin typeface="汉仪粗宋简"/>
                <a:ea typeface="SimSun" panose="02010600030101010101" pitchFamily="2" charset="-122"/>
              </a:rPr>
              <a:t>3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、总结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是故，宿业所投出的寿量，是否仅于今天就用尽了不得而知故，死期不定。虽然寿数还未尽，但由骤然生的死缘众多，死期不定。对此内心数数地观察。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17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总的来说，由宿业所投出的寿命只有两种情况：要么用尽了，要么没用尽。而我们根本不知道寿数尽没尽，因此死期不定。今天用尽今天死，明天用尽明天死，下一刻用尽下一刻死。再者，寿命虽未用尽，但中间遇到突发性死缘，也是死期不定。</a:t>
            </a:r>
            <a:endParaRPr lang="en-CA" altLang="zh-CN" sz="1700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57435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69731" y="803188"/>
            <a:ext cx="141577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无常（七）思维死因不定</a:t>
            </a:r>
            <a:r>
              <a:rPr kumimoji="1" lang="en-US" altLang="zh-CN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+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猛力希求而修无常 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17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，</a:t>
            </a:r>
            <a:r>
              <a:rPr lang="en-US" altLang="zh-CN" sz="1800" dirty="0"/>
              <a:t>06</a:t>
            </a:r>
            <a:endParaRPr lang="en-CA" altLang="zh-CN" sz="18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第三根本</a:t>
            </a:r>
            <a:r>
              <a:rPr lang="en-US" altLang="zh-CN" sz="1600" kern="100" dirty="0">
                <a:latin typeface="Times New Roman" panose="02020603050405020304" pitchFamily="18" charset="0"/>
                <a:ea typeface="汉仪粗宋简"/>
              </a:rPr>
              <a:t>——</a:t>
            </a: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思择死时除法而外余皆无益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kern="100" dirty="0">
                <a:ea typeface="汉仪粗宋简"/>
                <a:cs typeface="Times New Roman" panose="02020603050405020304" pitchFamily="18" charset="0"/>
              </a:rPr>
              <a:t>一、思择三种因相</a:t>
            </a:r>
            <a:r>
              <a:rPr lang="en-US" altLang="zh-CN" sz="1600" kern="100" dirty="0">
                <a:ea typeface="汉仪粗宋简"/>
                <a:cs typeface="Times New Roman" panose="02020603050405020304" pitchFamily="18" charset="0"/>
              </a:rPr>
              <a:t>——</a:t>
            </a:r>
            <a:r>
              <a:rPr lang="zh-CN" altLang="en-US" sz="1600" kern="100" dirty="0">
                <a:ea typeface="汉仪粗宋简"/>
                <a:cs typeface="Times New Roman" panose="02020603050405020304" pitchFamily="18" charset="0"/>
              </a:rPr>
              <a:t>死时身、财、眷属不随行故，皆无益；二、思择损益二处</a:t>
            </a:r>
            <a:r>
              <a:rPr lang="en-US" altLang="zh-CN" sz="1600" kern="100" dirty="0">
                <a:ea typeface="汉仪粗宋简"/>
                <a:cs typeface="Times New Roman" panose="02020603050405020304" pitchFamily="18" charset="0"/>
              </a:rPr>
              <a:t>——</a:t>
            </a:r>
            <a:r>
              <a:rPr lang="zh-CN" altLang="en-US" sz="1600" kern="100" dirty="0">
                <a:ea typeface="汉仪粗宋简"/>
                <a:cs typeface="Times New Roman" panose="02020603050405020304" pitchFamily="18" charset="0"/>
              </a:rPr>
              <a:t>唯罪能损、唯法能益；三、发起修法的决断；四、完成死法的途径。</a:t>
            </a:r>
            <a:endParaRPr lang="en-CA" altLang="zh-CN" sz="1600" kern="100" dirty="0">
              <a:ea typeface="汉仪粗宋简"/>
              <a:cs typeface="Times New Roman" panose="02020603050405020304" pitchFamily="18" charset="0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四、完成死法的途径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分三：（一）下士的途径；（二）中士的途径；（三）上士的途径。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（一）下士的途径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在此下士是由了知三恶趣苦，而励力求增上生人天果位的意乐而修三福业事，而以下士自己的道轨完成死法，然非以中上二者的道轨完成死法。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对下士而言，以下士道轨来完成死法，无非意乐和加行两种。“意乐”，指了知三恶趣苦而励力求增上生人天果位的心。以此</a:t>
            </a:r>
            <a:r>
              <a:rPr lang="zh-CN" altLang="en-US" sz="1600" kern="100" dirty="0">
                <a:solidFill>
                  <a:srgbClr val="FF0000"/>
                </a:solidFill>
                <a:latin typeface="Times New Roman" panose="02020603050405020304" pitchFamily="18" charset="0"/>
                <a:ea typeface="STZhongsong" panose="02010600040101010101" pitchFamily="2" charset="-122"/>
              </a:rPr>
              <a:t>修施、戒、修三福业事，</a:t>
            </a: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这是加行。这样修出来意乐，做出来加行，到临终自然安乐，往后将得到人天果位。像过去的善人们，他们励力求后世，断恶修善，积很多资粮，结果死时天乐鸣空、天人迎接，或者预知时至，谈笑自若就走了。这样的人修成了下士的死法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07702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18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，</a:t>
            </a:r>
            <a:r>
              <a:rPr lang="en-US" altLang="zh-CN" sz="1800" dirty="0"/>
              <a:t>06</a:t>
            </a:r>
            <a:endParaRPr lang="en-CA" altLang="zh-CN" sz="18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二）中士的途径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中士是由了知三有三界轮回苦后，以求自己一人解脱的出离意乐引发，而以欲得解脱的意乐，修持正道</a:t>
            </a:r>
            <a:r>
              <a:rPr lang="en-US" altLang="zh-CN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——</a:t>
            </a: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增上三学宝而完成中士的死法，然非完成上士的死法。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在下士之上，进而发展中士的意乐和加行，就可望完成中士的死法。在心上需要进一步发展，也就是在观苦上要拓展为观察三有三界轮回的苦相。比如，思维三苦、八苦、六苦、六道诸苦，由此能透彻地了达轮回纯一是苦。之后放在自身上考虑，就会发起求自己一人解脱的出离意乐。由此引发，以求解脱心摄持而修持增上三学。有了这个内涵，就算备办了中士的死法，将在临终对三有轮回一无贪著，一心求解脱，而且</a:t>
            </a:r>
            <a:r>
              <a:rPr lang="zh-CN" altLang="en-US" sz="1600" kern="100" dirty="0">
                <a:solidFill>
                  <a:srgbClr val="FF0000"/>
                </a:solidFill>
                <a:latin typeface="Times New Roman" panose="02020603050405020304" pitchFamily="18" charset="0"/>
                <a:ea typeface="STZhongsong" panose="02010600040101010101" pitchFamily="2" charset="-122"/>
              </a:rPr>
              <a:t>已经修好戒定慧三学</a:t>
            </a: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，会往出世果位的方向走，终将得到涅槃寂静，会解脱三有一切苦或者轮回取蕴。</a:t>
            </a:r>
            <a:endParaRPr lang="en-CA" altLang="zh-CN" sz="1600" kern="100" dirty="0">
              <a:latin typeface="Times New Roman" panose="02020603050405020304" pitchFamily="18" charset="0"/>
              <a:ea typeface="STZhongsong" panose="0201060004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当然，自身的意乐和行为是欺瞒不过去的，必须通过如理如实地修心才可望达成。也就是，心的发展要有非常广大、到量的思维，真正抉择断定了轮回纯一是苦，对五取蕴发生厌患，才有求解脱欲乐。之后就根本不以后世人天果位为重，而是以解脱为重，修任何法都以求解脱心或出离心摄持。再去修增上的戒定慧三学宝，一一殷重行持，算是有中士加行的内涵。完成这二者后，的确是超胜下士的中士行者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74076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19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，</a:t>
            </a:r>
            <a:r>
              <a:rPr lang="en-US" altLang="zh-CN" sz="1800" dirty="0"/>
              <a:t>06</a:t>
            </a:r>
            <a:endParaRPr lang="en-CA" altLang="zh-CN" sz="18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此处行者还须自审，切莫自欺，应当衡量自身是否有无伪的出离心。真的认为轮回纯是苦海吗？真的有囚徒欲出死牢般的心吗？在任何一事一心上面，都是以此心摄持吗？到底是什么等起、什么动机？如果心里只求世间福乐，那是往轮回走的方向。如果一直以自我为主，那也是去轮回的方向。</a:t>
            </a:r>
            <a:r>
              <a:rPr lang="zh-CN" altLang="en-US" sz="1600" kern="100" dirty="0">
                <a:solidFill>
                  <a:srgbClr val="FF0000"/>
                </a:solidFill>
                <a:latin typeface="Times New Roman" panose="02020603050405020304" pitchFamily="18" charset="0"/>
                <a:ea typeface="STZhongsong" panose="02010600040101010101" pitchFamily="2" charset="-122"/>
              </a:rPr>
              <a:t>没有无我观慧和出离心的摄持</a:t>
            </a: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，几乎都成为轮回的集谛、苦谛。因此要知道，缘起在心上，心在欲乐上。诸如此类要细致观察。</a:t>
            </a:r>
            <a:endParaRPr lang="en-CA" altLang="zh-CN" sz="1600" kern="100" dirty="0">
              <a:latin typeface="Times New Roman" panose="02020603050405020304" pitchFamily="18" charset="0"/>
              <a:ea typeface="STZhongsong" panose="0201060004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（三）上士的途径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上士以利他菩提心引发，而由远道相乘、近道金刚乘、速道光明大圆满三者中任何一种道修持一个死法的话，即是完成上士自道的清净死法。</a:t>
            </a:r>
            <a:endParaRPr lang="en-CA" altLang="zh-CN" sz="1600" b="1" kern="100" dirty="0">
              <a:latin typeface="Times New Roman" panose="02020603050405020304" pitchFamily="18" charset="0"/>
              <a:ea typeface="SimHei" panose="02010609060101010101" pitchFamily="49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要趣入上士的高层道轨，自然以根源的菩提心为入门关键。诸法都是随缘的性质，而枢要就在欲上。已经从为一己求解脱的欲，发展到以利益法界一切众生为重的广大心力，进而为达成救度一切众生而要取无上佛果。这样有“</a:t>
            </a:r>
            <a:r>
              <a:rPr lang="zh-CN" altLang="en-US" sz="1600" kern="100" dirty="0">
                <a:solidFill>
                  <a:srgbClr val="FF0000"/>
                </a:solidFill>
                <a:latin typeface="Times New Roman" panose="02020603050405020304" pitchFamily="18" charset="0"/>
                <a:ea typeface="STZhongsong" panose="02010600040101010101" pitchFamily="2" charset="-122"/>
              </a:rPr>
              <a:t>利他”和“求佛果”两种欲，就是圆具德相的菩提心</a:t>
            </a: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。当它发生以后，以它引发就摄持着心修持成佛之道。这样趣入成佛的道轨中，就具足上士的加行。有了意乐和加行，就是在走上士道轨，日日夜夜都在成办上士的资粮。有这么殊胜的资粮，临终当然更安乐。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56500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20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800" dirty="0"/>
              <a:t>益西彭措堪布：（无常实修引导</a:t>
            </a:r>
            <a:r>
              <a:rPr lang="en-US" altLang="zh-CN" sz="1800" dirty="0"/>
              <a:t>04</a:t>
            </a:r>
            <a:r>
              <a:rPr lang="zh-CN" altLang="en-US" sz="1800" dirty="0"/>
              <a:t>，</a:t>
            </a:r>
            <a:r>
              <a:rPr lang="en-US" altLang="zh-CN" sz="1800" dirty="0"/>
              <a:t>05</a:t>
            </a:r>
            <a:r>
              <a:rPr lang="zh-CN" altLang="en-US" sz="1800" dirty="0"/>
              <a:t>，</a:t>
            </a:r>
            <a:r>
              <a:rPr lang="en-US" altLang="zh-CN" sz="1800" dirty="0"/>
              <a:t>06</a:t>
            </a:r>
            <a:endParaRPr lang="en-CA" altLang="zh-CN" sz="18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汉仪粗宋简"/>
              </a:rPr>
              <a:t>以誓愿力摄持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其中，特别由光明大圆满之道修一个清净死法的话，须立誓：“不作到一个生死之媒已倒下，得此无死本性之坚地的话就死”，以及以“如是的誓言决不放弃”的第二个誓言的铁钩作摄持。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kern="100" dirty="0">
                <a:ea typeface="STZhongsong" panose="02010600040101010101" pitchFamily="2" charset="-122"/>
                <a:cs typeface="Times New Roman" panose="02020603050405020304" pitchFamily="18" charset="0"/>
              </a:rPr>
              <a:t>也就是心里要有两个誓愿的钩子，第一个誓愿的钩子是：“如果我做不到一个生死之媒已倒下，任持无死坚地的果位，我就去死！”第二个誓愿是：“我决不放弃所立的誓愿！”这样就用铁钩摄住自己的心了。这就是以誓愿力来挟持自心，不做到就死。</a:t>
            </a:r>
            <a:endParaRPr lang="en-CA" altLang="zh-CN" sz="1600" kern="100" dirty="0">
              <a:ea typeface="STZhongsong" panose="02010600040101010101" pitchFamily="2" charset="-122"/>
              <a:cs typeface="Times New Roman" panose="02020603050405020304" pitchFamily="18" charset="0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总之，从最起码的达到死而无悔，需要生时励力忏罪修善，一直到最上品的即生成就，一定要这样在心里发誓。有了誓愿力，才可能摄持自心在法道上走。因此，在念死无常之后，要发展取心要欲，而欲以发誓为表征。过去有大善根福德因缘的人，哪怕舍弃生命也不舍誓言，是真正去实修的，要像这样一心求道。</a:t>
            </a:r>
            <a:endParaRPr lang="en-CA" altLang="zh-CN" sz="1600" kern="100" dirty="0">
              <a:latin typeface="Times New Roman" panose="02020603050405020304" pitchFamily="18" charset="0"/>
              <a:ea typeface="STZhongsong" panose="02010600040101010101" pitchFamily="2" charset="-122"/>
            </a:endParaRPr>
          </a:p>
          <a:p>
            <a:pPr marL="0" marR="0" indent="30607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b="1" kern="100" dirty="0">
                <a:latin typeface="Times New Roman" panose="02020603050405020304" pitchFamily="18" charset="0"/>
                <a:ea typeface="SimHei" panose="02010609060101010101" pitchFamily="49" charset="-122"/>
              </a:rPr>
              <a:t>如是分座上、座间而修，而座之正行中，是由思择、止住轮番之门数数而修习。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以上由三种根本而修死无常的修法，分座上和座间，而座上的正行里，又是由思择、止住轮番的门径而数数修习。每日要很多座来修持，这样才能修出具相的无常死想，由此能摄持自心，一心念死，如救头燃般地修道。</a:t>
            </a:r>
            <a:endParaRPr lang="en-CA" altLang="zh-CN" sz="1600" kern="100" dirty="0">
              <a:latin typeface="Times New Roman" panose="02020603050405020304" pitchFamily="18" charset="0"/>
              <a:ea typeface="STZhongsong" panose="0201060004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18115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21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4822" y="1391382"/>
            <a:ext cx="7154356" cy="5466618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zh-CN" altLang="en-US" sz="2900" dirty="0"/>
              <a:t>益西彭措堪布：（无常实修引导</a:t>
            </a:r>
            <a:r>
              <a:rPr lang="en-US" altLang="zh-CN" sz="2900" dirty="0"/>
              <a:t>04</a:t>
            </a:r>
            <a:r>
              <a:rPr lang="zh-CN" altLang="en-US" sz="2900" dirty="0"/>
              <a:t>，</a:t>
            </a:r>
            <a:r>
              <a:rPr lang="en-US" altLang="zh-CN" sz="2900" dirty="0"/>
              <a:t>05</a:t>
            </a:r>
            <a:r>
              <a:rPr lang="zh-CN" altLang="en-US" sz="2900" dirty="0"/>
              <a:t>，</a:t>
            </a:r>
            <a:r>
              <a:rPr lang="en-US" altLang="zh-CN" sz="2900" dirty="0"/>
              <a:t>06</a:t>
            </a:r>
            <a:endParaRPr lang="en-CA" altLang="zh-CN" sz="2900" dirty="0"/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900" b="1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先是人天正道，再是解脱正道，再是成佛正道，总之是由欲来作支配的。什么叫做如来藏随缘呢？缘没有别的，就是心。心又怎样决定方向？就是欲。由于欲的缘故，自己真心想往那边走，那就是在走那条路，在那上面发起造作、精勤集业，也将在那条道上奔向结果，因此根本是欲。</a:t>
            </a:r>
            <a:endParaRPr lang="en-CA" sz="2900" b="1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我们现在修无常这一分法，就是要在欲上转掉，不是念生，而是念死。念生会一直想：“我今天会活着，要做的就是求取名利享受”等，念念都在现世法上转，毫无法的内涵。念死的欲一旦起来，他念念想着会死，怎么准备死法：“这世上的事全是死的、灭的，毫无意义，都是虚诳，我要求真实的法。”由念死的欲，念念作死法，马上就接到法的一分上去了。什么意思呢？因为现前所有有为法都是灭的自性，毫无意义可得，唯一要从中超出。因此，由于念死，会一心与法性相合，往回归的方向走，因此，根本就在于修念死的欲。当然，紧跟着就是念法的欲。</a:t>
            </a:r>
            <a:endParaRPr lang="en-CA" sz="29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900" b="1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念死的欲后面连接的就是念法的欲，只有法有利益。</a:t>
            </a: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就像晋美朗巴尊者在</a:t>
            </a:r>
            <a:r>
              <a:rPr lang="en-US" altLang="zh-CN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《</a:t>
            </a: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功德藏</a:t>
            </a:r>
            <a:r>
              <a:rPr lang="en-US" altLang="zh-CN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》</a:t>
            </a: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里开示的那样：配合日常的行走、吃饭、睡觉等，方方面面都要想：任何世间法都没有意义，一定要在法道上走。走路就想一定要往法道上走，睡觉就想一定要住在光明中，吃饭就想受用七圣财。诸如此类把心转向法，要按</a:t>
            </a:r>
            <a:r>
              <a:rPr lang="en-US" altLang="zh-CN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《</a:t>
            </a: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普贤上师言教</a:t>
            </a:r>
            <a:r>
              <a:rPr lang="en-US" altLang="zh-CN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》</a:t>
            </a:r>
            <a:r>
              <a:rPr lang="zh-CN" altLang="en-US" sz="2900" kern="100" dirty="0">
                <a:latin typeface="Times New Roman" panose="02020603050405020304" pitchFamily="18" charset="0"/>
                <a:ea typeface="STZhongsong" panose="02010600040101010101" pitchFamily="2" charset="-122"/>
              </a:rPr>
              <a:t>所说，经过闻思通达得定解后，就时时按这样做，在每个地方都是认真的，完全成为一生修道的规范，这样让法人格化。</a:t>
            </a:r>
            <a:endParaRPr lang="en-CA" sz="29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kern="100" dirty="0">
                <a:latin typeface="STZhongsong" panose="02010600040101010101" pitchFamily="2" charset="-122"/>
                <a:ea typeface="SimSun" panose="02010600030101010101" pitchFamily="2" charset="-122"/>
              </a:rPr>
              <a:t> </a:t>
            </a:r>
            <a:endParaRPr lang="en-CA" sz="29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09196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22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4822" y="1391382"/>
            <a:ext cx="7154356" cy="546661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600" dirty="0"/>
              <a:t>益西彭措堪布：（无常实修引导</a:t>
            </a:r>
            <a:r>
              <a:rPr lang="en-US" altLang="zh-CN" sz="1600" dirty="0"/>
              <a:t>04</a:t>
            </a:r>
            <a:r>
              <a:rPr lang="zh-CN" altLang="en-US" sz="1600" dirty="0"/>
              <a:t>，</a:t>
            </a:r>
            <a:r>
              <a:rPr lang="en-US" altLang="zh-CN" sz="1600" dirty="0"/>
              <a:t>05</a:t>
            </a:r>
            <a:r>
              <a:rPr lang="zh-CN" altLang="en-US" sz="1600" dirty="0"/>
              <a:t>，</a:t>
            </a:r>
            <a:r>
              <a:rPr lang="en-US" altLang="zh-CN" sz="1600" dirty="0"/>
              <a:t>06,</a:t>
            </a:r>
            <a:r>
              <a:rPr lang="zh-CN" altLang="en-US" sz="1600" dirty="0"/>
              <a:t>无常要诀讲记</a:t>
            </a:r>
            <a:r>
              <a:rPr lang="en-US" altLang="zh-CN" sz="1600" dirty="0"/>
              <a:t>1</a:t>
            </a:r>
            <a:r>
              <a:rPr lang="zh-CN" altLang="en-US" sz="1600" dirty="0"/>
              <a:t>，</a:t>
            </a:r>
            <a:r>
              <a:rPr lang="en-US" altLang="zh-CN" sz="1600" dirty="0"/>
              <a:t>2</a:t>
            </a:r>
            <a:r>
              <a:rPr lang="zh-CN" altLang="en-US" sz="1600" dirty="0"/>
              <a:t>，</a:t>
            </a:r>
            <a:endParaRPr lang="en-US" altLang="zh-CN" sz="1600" dirty="0"/>
          </a:p>
          <a:p>
            <a:pPr marL="68580" indent="0">
              <a:buNone/>
            </a:pPr>
            <a:r>
              <a:rPr lang="zh-CN" altLang="en-US" sz="1600" b="1" kern="0" dirty="0">
                <a:latin typeface="Times New Roman" panose="02020603050405020304" pitchFamily="18" charset="0"/>
                <a:ea typeface="SimHei" panose="02010609060101010101" pitchFamily="49" charset="-122"/>
                <a:cs typeface="SimSun" panose="02010600030101010101" pitchFamily="2" charset="-122"/>
              </a:rPr>
              <a:t>证或未证甚深见，明或未明深实相，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b="1" dirty="0">
                <a:ea typeface="SimHei" panose="02010609060101010101" pitchFamily="49" charset="-122"/>
                <a:cs typeface="SimSun" panose="02010600030101010101" pitchFamily="2" charset="-122"/>
              </a:rPr>
              <a:t>唯死行李第一计，定则手中有圣法。</a:t>
            </a:r>
            <a:endParaRPr lang="en-CA" altLang="zh-CN" sz="1600" b="1" dirty="0">
              <a:ea typeface="SimHei" panose="02010609060101010101" pitchFamily="49" charset="-122"/>
              <a:cs typeface="SimSun" panose="02010600030101010101" pitchFamily="2" charset="-122"/>
            </a:endParaRPr>
          </a:p>
          <a:p>
            <a:pPr marL="0" marR="0" indent="30480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0" dirty="0">
                <a:latin typeface="Times New Roman" panose="02020603050405020304" pitchFamily="18" charset="0"/>
                <a:ea typeface="STZhongsong" panose="02010600040101010101" pitchFamily="2" charset="-122"/>
                <a:cs typeface="SimSun" panose="02010600030101010101" pitchFamily="2" charset="-122"/>
              </a:rPr>
              <a:t>无论上上下下哪种级别的人，都以念死时带的行李为最上等计划、第一计划。计划只有两种，为来世以上做打算的计划，和为今生名利做打算的计划。后者都是低等计划、无意义的计划、失算的计划，前者是高等计划、最好的计划，所以称为“计划的顶峰”。因此，真正的学道人跟世人的想法完全不同，他心心念念考虑的、打算的，就是要为来世以上做准备。像这样，一旦定准了这一点，手中就一定会有圣法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  <a:p>
            <a:pPr marL="0" marR="0" algn="ctr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文殊师利勇猛智</a:t>
            </a:r>
            <a:r>
              <a:rPr lang="en-US" sz="1600" kern="100" dirty="0">
                <a:latin typeface="YouYuan"/>
                <a:ea typeface="SimSun" panose="02010600030101010101" pitchFamily="2" charset="-122"/>
              </a:rPr>
              <a:t>  </a:t>
            </a: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普贤慧行亦复然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algn="ctr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我今回向诸善根</a:t>
            </a:r>
            <a:r>
              <a:rPr lang="en-US" sz="1600" kern="100" dirty="0">
                <a:latin typeface="YouYuan"/>
                <a:ea typeface="SimSun" panose="02010600030101010101" pitchFamily="2" charset="-122"/>
              </a:rPr>
              <a:t>  </a:t>
            </a: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随彼一切常修学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algn="ctr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三世诸佛所称叹</a:t>
            </a:r>
            <a:r>
              <a:rPr lang="en-US" sz="1600" kern="100" dirty="0">
                <a:latin typeface="YouYuan"/>
                <a:ea typeface="SimSun" panose="02010600030101010101" pitchFamily="2" charset="-122"/>
              </a:rPr>
              <a:t>  </a:t>
            </a: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如是最胜诸大愿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algn="ctr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我今回向诸善根</a:t>
            </a:r>
            <a:r>
              <a:rPr lang="en-US" sz="1600" kern="100" dirty="0">
                <a:latin typeface="YouYuan"/>
                <a:ea typeface="SimSun" panose="02010600030101010101" pitchFamily="2" charset="-122"/>
              </a:rPr>
              <a:t>  </a:t>
            </a:r>
            <a:r>
              <a:rPr lang="zh-CN" altLang="en-US" sz="1600" kern="100" dirty="0">
                <a:latin typeface="Times New Roman" panose="02020603050405020304" pitchFamily="18" charset="0"/>
                <a:ea typeface="YouYuan"/>
              </a:rPr>
              <a:t>为得普贤殊胜行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83891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229497"/>
            <a:ext cx="7024744" cy="790834"/>
          </a:xfrm>
        </p:spPr>
        <p:txBody>
          <a:bodyPr/>
          <a:lstStyle/>
          <a:p>
            <a:r>
              <a:rPr lang="zh-CN" altLang="en-US" dirty="0" smtClean="0"/>
              <a:t>思考问题 猛厉希求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为什么要猛厉希求？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如</a:t>
            </a:r>
            <a:r>
              <a:rPr lang="zh-CN" altLang="en-US" dirty="0" smtClean="0"/>
              <a:t>何</a:t>
            </a:r>
            <a:r>
              <a:rPr lang="zh-CN" altLang="en-US" dirty="0"/>
              <a:t>猛厉希</a:t>
            </a:r>
            <a:r>
              <a:rPr lang="zh-CN" altLang="en-US" dirty="0" smtClean="0"/>
              <a:t>求？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结</a:t>
            </a:r>
            <a:r>
              <a:rPr lang="zh-CN" altLang="en-US" dirty="0" smtClean="0"/>
              <a:t>合自己实修寿命无常谈谈感</a:t>
            </a:r>
            <a:r>
              <a:rPr lang="zh-CN" altLang="en-US" dirty="0" smtClean="0"/>
              <a:t>受。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105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索达吉堪布大圆满前行讲解</a:t>
            </a:r>
            <a:r>
              <a:rPr lang="en-US" altLang="zh-CN" sz="2400" dirty="0"/>
              <a:t>38</a:t>
            </a:r>
            <a:r>
              <a:rPr lang="zh-CN" altLang="en-US" sz="2400" dirty="0"/>
              <a:t>　</a:t>
            </a:r>
            <a:endParaRPr lang="en-CA" altLang="zh-CN" sz="2400" dirty="0"/>
          </a:p>
          <a:p>
            <a:r>
              <a:rPr lang="zh-CN" altLang="en-US" sz="2400" dirty="0"/>
              <a:t>益西彭措上师</a:t>
            </a:r>
            <a:r>
              <a:rPr lang="en-US" altLang="zh-CN" sz="2400" dirty="0"/>
              <a:t>-</a:t>
            </a:r>
            <a:r>
              <a:rPr lang="zh-CN" altLang="en-US" sz="2400" dirty="0"/>
              <a:t>无常实修引导</a:t>
            </a:r>
            <a:r>
              <a:rPr lang="en-US" altLang="zh-CN" sz="2400" dirty="0"/>
              <a:t>04</a:t>
            </a:r>
            <a:r>
              <a:rPr lang="zh-CN" altLang="en-US" sz="2400" dirty="0"/>
              <a:t>，</a:t>
            </a:r>
            <a:r>
              <a:rPr lang="en-US" altLang="zh-CN" sz="2400" dirty="0"/>
              <a:t>05</a:t>
            </a:r>
            <a:r>
              <a:rPr lang="zh-CN" altLang="en-US" sz="2400" dirty="0"/>
              <a:t>，</a:t>
            </a:r>
            <a:r>
              <a:rPr lang="en-US" altLang="zh-CN" sz="2400" dirty="0"/>
              <a:t>06</a:t>
            </a:r>
            <a:r>
              <a:rPr lang="zh-CN" altLang="en-US" sz="2400" dirty="0"/>
              <a:t>，</a:t>
            </a:r>
            <a:r>
              <a:rPr lang="en-US" altLang="zh-CN" sz="2400" dirty="0"/>
              <a:t>07</a:t>
            </a:r>
            <a:r>
              <a:rPr lang="zh-CN" altLang="en-US" sz="2400" dirty="0"/>
              <a:t>：</a:t>
            </a:r>
            <a:endParaRPr lang="en-CA" altLang="zh-CN" sz="2400" dirty="0"/>
          </a:p>
          <a:p>
            <a:pPr>
              <a:buFontTx/>
              <a:buChar char="-"/>
            </a:pPr>
            <a:r>
              <a:rPr lang="zh-CN" altLang="en-US" sz="2400" dirty="0"/>
              <a:t>无常要诀讲记</a:t>
            </a:r>
            <a:r>
              <a:rPr lang="en-US" altLang="zh-CN" sz="2400" dirty="0"/>
              <a:t>01</a:t>
            </a:r>
            <a:r>
              <a:rPr lang="zh-CN" altLang="en-US" sz="2400" dirty="0"/>
              <a:t>，</a:t>
            </a:r>
            <a:r>
              <a:rPr lang="en-US" altLang="zh-CN" sz="2400" dirty="0"/>
              <a:t>02</a:t>
            </a:r>
            <a:r>
              <a:rPr lang="zh-CN" altLang="en-US" sz="2400" dirty="0"/>
              <a:t>，</a:t>
            </a:r>
            <a:r>
              <a:rPr lang="en-US" altLang="zh-CN" sz="2400" dirty="0"/>
              <a:t>03</a:t>
            </a:r>
          </a:p>
          <a:p>
            <a:pPr>
              <a:buFontTx/>
              <a:buChar char="-"/>
            </a:pPr>
            <a:r>
              <a:rPr lang="zh-CN" altLang="en-US" sz="2400" dirty="0"/>
              <a:t>慈诚罗珠堪布</a:t>
            </a:r>
            <a:endParaRPr lang="en-CA" altLang="zh-CN" sz="2400" dirty="0"/>
          </a:p>
          <a:p>
            <a:pPr>
              <a:buFontTx/>
              <a:buChar char="-"/>
            </a:pPr>
            <a:r>
              <a:rPr lang="zh-CN" altLang="en-US" sz="2400" dirty="0"/>
              <a:t>寿命无常二，三</a:t>
            </a: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1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135117"/>
            <a:ext cx="7154356" cy="5722883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zh-CN" altLang="en-US" sz="1600" dirty="0"/>
              <a:t>索达吉堪布：</a:t>
            </a:r>
            <a:endParaRPr lang="en-CA" altLang="zh-CN" sz="1600" dirty="0"/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上节课讲了必死无疑、死期不定之理。但仅仅明白这些还不够，我们还要了解死亡来临时该怎么办？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人在临终时，绝对有利的</a:t>
            </a:r>
            <a:r>
              <a:rPr lang="zh-CN" altLang="en-US" sz="1600" kern="100" dirty="0">
                <a:solidFill>
                  <a:srgbClr val="FF0000"/>
                </a:solidFill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只有正法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，它不但可免除死亡的恐惧和痛苦，而且对生生世世步入光明有着非常重大的意义。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在漫长的生死轮回中，唯一可伴随我们的，也只有正法，其他的子女、财富、名声、地位、荣华富贵等，死后都要统统留在人间。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在座各位也想一想：你即生中有没有精勤行善？假如什么善法都没做，就这样离开世间了，真的很可惜。在过去，很多大乘修行人活多少年，就会修持善法多少年。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大家务必要恒时不离正知正念，尽量空出时间来修行，认识到轮回的一切琐事无有恒常、无有实质，时常督促自己修持正法。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285750" indent="-285750" algn="just">
              <a:spcBef>
                <a:spcPts val="0"/>
              </a:spcBef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记得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《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窍诀宝藏论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》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里有个教证说：“今生琐事死亦无完时，此起彼伏如同水波纹，死时是否有用当慎思，今起当修解脱之菩提。”我们今生所忙碌的诸般琐事，即使到命终也不会有完结之时，一件做完，马上又有另一件，犹如水中波纹般连绵不断。所以，我们对此应当慎重思维，看自己兢兢业业所做的这一切，临死时到底有没有用？如果没有用，那从今天开始，就应该改变方向，去修持能令自己解脱的菩提之道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那么，如何在生活中观无常呢？下面具体讲几个例子：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（一）走路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在道路上行走时，要观想这条路是无常的，从粗大角度来讲，它终究会被各种灾害所毁，从细微角度而言，它是刹那刹那迁变的；同时，你身体也是无常的，以后不一定再路过这里。既然如此，一举手、一投足都要如理如法，始终以正知正念摄持自己。如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《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般若摄颂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》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云：“行住坐卧具正知，视轭木许无心乱。”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spcBef>
                <a:spcPts val="0"/>
              </a:spcBef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endParaRPr lang="en-CA" sz="1600" dirty="0"/>
          </a:p>
          <a:p>
            <a:endParaRPr lang="en-CA" sz="1600" dirty="0"/>
          </a:p>
          <a:p>
            <a:endParaRPr lang="en-CA" altLang="zh-CN" sz="1600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14415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2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对于无常，世间人在亲友病逝时，才有一点感触，伤心以后再也见不到他了。而作为修行人，即使两个人身体很健康，离别时也应该当成永别：“我们以后不一定能见面了，极乐世界再见吧！”时时有种无常观，这是相当重要的。世间人或许觉得这不吉祥，但实际上并非如此，修行人之间需要一种观无常的微妙缘起。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（二）住处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所居住的处所，从现相上讲是无常的，没有什么可贪执的；从实相上讲，就像具髻梵天对舍利子所说，释迦牟尼佛的娑婆世界是清净刹土，我们应当如是观想，不能认为这是脏乱差的地方。很多修行不好的人，看这个世界肮脏不堪，所接触的人也全部视为妖魔鬼怪，这样的心态对修行极有损害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（三）饮食</a:t>
            </a: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饮食受用是无常的，如果你有一些修行境界，应当享用禅定的美食。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我们若有这样的境界（禅定的境界），当然是最好不过了；但即便没有，饮食也要比较清净，切莫沾染罪业的过患。我以前一直强调，每人一天三顿饭，千万不要杀生。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此外，我们除了尽量吃素，每次吃饭还应供养三宝，或者行持过午不食，以清净心来过清净的生活。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spcBef>
                <a:spcPts val="0"/>
              </a:spcBef>
            </a:pP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CA" sz="1600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957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3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019503"/>
            <a:ext cx="7154356" cy="5484133"/>
          </a:xfrm>
        </p:spPr>
        <p:txBody>
          <a:bodyPr>
            <a:normAutofit/>
          </a:bodyPr>
          <a:lstStyle/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（四）睡眠</a:t>
            </a: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躺卧睡眠是无常的，如果在贪心、痴心中入睡，则无实在意义，即使做梦也是一种迷乱。但若有密法生起次第和圆满次第的境界，便可将迷乱修成光明境界；退一步说，纵然没有这种境界，睡时也应观想佛陀发光，遍布自己的周围，在这样的修法中安睡。</a:t>
            </a:r>
            <a:endParaRPr lang="en-CA" altLang="zh-CN" sz="18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（五）财富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拥有的珍宝财富是无常的，故当依止圣者七财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——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信心、持戒、多闻、布施、知惭、有愧、智慧。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水平不太高的人，认为财富是身份的象征，把拥有高档的衣服、轿车、房屋，当作是成功的标志。而修行比较好、境界比较高的人，视钱财如粪土，根本不把这当回事，他们唯一重视的，只是净戒、信心、知惭、有愧等圣财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（六）亲友</a:t>
            </a: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亲朋近邻是无常的，整天随顺他们也没什么意义，所以应当远离闹市，前往寺院或寂静处激发出离心，到了那时，你自然而然会珍惜时间。</a:t>
            </a: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其实珍惜时间很重要。如果你现在不珍惜，没有好好修习，以后不一定有这个机会。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285750" indent="-285750" algn="just">
              <a:spcBef>
                <a:spcPts val="0"/>
              </a:spcBef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明代的一元禅师说过：“西方故国早回还，人命无常呼吸间，有限光阴当爱惜，今生蹉过出头难。”因此，明白这个道理后，大家要有一种出离心，觉得这个人身太难得，必须充分利用起来。有些刚刚出家的人，也许会有一点出离心，但这个需要长期保持，不然的话，一时的冲动、三分钟的热血并不可靠。</a:t>
            </a:r>
            <a:endParaRPr lang="en-CA" sz="11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CA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36679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4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（七）名利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名誉地位是无常的，作为真正的修行人，没必要去希求这些，应恒常身居低位。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现在有些人活得特别累，为了小小的地位，一直勾心斗角、尔虞我诈，实在是没有意义。当然，如果你有地位对众生有利，那有一些也可以；但若对众生毫无利益，则应像噶当派的大德一样，内在虽有不可估量的功德，外在却甘愿默默无闻，以一个普通人的身份发心、做善事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285750" indent="-285750" algn="just">
              <a:spcBef>
                <a:spcPts val="0"/>
              </a:spcBef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（八）语言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言谈话语是无常的，平时说些无稽之谈没有意义，有时间的话，应督促自己念咒、诵经。</a:t>
            </a:r>
            <a:endParaRPr lang="en-CA" sz="1600" dirty="0"/>
          </a:p>
          <a:p>
            <a:pPr marL="63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窍诀宝藏论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》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中讲了要断除的六种大错误，其中对亲朋好友极力取悦，对上师三宝非常冷淡，这是一大错误；整日无休止地与人闲聊，却从来不愿意持诵密咒，这是一大错误；真正的法不去修，反而希求世间八法，这是一大错误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诸如此类讲了很多道理。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（九）善念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信心、出离心也是无常的，即使依靠偶尔即使依靠偶尔的因缘生起，“我再也不回家了！再也不踏入红尘了！”但过一段时间，可能就烟消云散、无踪无影了。因此，为了稳固自己的出离心和信心，要经常祈祷上师三宝，以坚定的誓言来摄持相续</a:t>
            </a:r>
            <a:endParaRPr lang="en-CA" altLang="zh-CN" sz="1600" dirty="0"/>
          </a:p>
          <a:p>
            <a:pPr marL="68580" indent="0">
              <a:buNone/>
            </a:pPr>
            <a:endParaRPr lang="en-CA" altLang="zh-CN" sz="1600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971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5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（十）妄念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想法妄念统统是无常的，故当具备贤善的人格。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如今尤其是学术界的人，分别寻思特别重，总觉得这个不对、那个不对，但这也是无常的，关键是要具足菩提心、慈悲心，拥有贤善的人格。否则，即使你再能说会道，口才无人能及，想象力特别丰富，可对自他有没有利也很难说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（十一）验相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我们在修行过程中，有时晚上做一些好梦，白天显现种种境相，看到光、看到圣尊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这些验相和证悟相也是无常的，没有必要太高兴。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其实看到什么并不重要，内心转变才最重要。若将人身难得、寿命无常的道理，反反复复在心中观修，对此真正产生定解，然后修更高的法才会事半功倍。否则，暂时的一些验相并不稳固。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卓沃衮波上师曾说：“总之死亡无常法，自之相续若未生，密集之法亦不深；相续生起死念时，三皈之辞也高深。”的确，基础没有打好的话，表面上能看到明点，接受过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《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上师心滴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》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等最高的密法，也只不过是冰上建筑，因为没有观好无常，这种境界不会长久，很容易被世间种种迷乱夺走。所以，真正要修行的人，基础一定要打牢，这是我一而再、再而三强调的，希望你们牢记于心。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171450" indent="-171450" algn="just">
              <a:spcBef>
                <a:spcPts val="0"/>
              </a:spcBef>
            </a:pPr>
            <a:endParaRPr lang="en-CA" sz="12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" indent="0">
              <a:buNone/>
            </a:pPr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69984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487864"/>
          </a:xfrm>
        </p:spPr>
        <p:txBody>
          <a:bodyPr>
            <a:normAutofit fontScale="90000"/>
          </a:bodyPr>
          <a:lstStyle/>
          <a:p>
            <a:pPr marL="68580" indent="0" algn="ctr"/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思维死因不定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+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猛力希求而修无常（</a:t>
            </a:r>
            <a:r>
              <a:rPr kumimoji="1" lang="en-US" altLang="zh-CN" dirty="0">
                <a:solidFill>
                  <a:srgbClr val="4F6228"/>
                </a:solidFill>
                <a:latin typeface="+mj-ea"/>
                <a:cs typeface="华文隶书"/>
              </a:rPr>
              <a:t>6</a:t>
            </a:r>
            <a:r>
              <a:rPr kumimoji="1" lang="zh-CN" altLang="en-US" dirty="0">
                <a:solidFill>
                  <a:srgbClr val="4F6228"/>
                </a:solidFill>
                <a:latin typeface="+mj-ea"/>
                <a:cs typeface="华文隶书"/>
              </a:rPr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966952"/>
            <a:ext cx="7154356" cy="5536684"/>
          </a:xfrm>
        </p:spPr>
        <p:txBody>
          <a:bodyPr>
            <a:normAutofit lnSpcReduction="10000"/>
          </a:bodyPr>
          <a:lstStyle/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所以，大家一定要把共同四加行、不共五加行修好，然后在此基础上，再修一些甚深法要，这样修行才会成功。否则，每个人的风脉明点不同，你暂时可能出现一些验相，但这只是道位的验相，很容易退失，故不必对此十分耽著，务必要追求果位的验相，即达到大圆满第四步境界</a:t>
            </a:r>
            <a:r>
              <a:rPr lang="en-US" altLang="zh-CN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——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法性尽地。到了那时，你已了脱生死，就像雄鹰翱翔虚空一样，可自在操纵死亡，死亡到来也无所畏惧，从此之后无需修行了。到了法性尽地时，认识了心的本性，就会像米拉日巴尊者、无垢光尊者等无数持明大德一样，生死掌握在自己手中，根本不会害怕死亡，甚至可不舍肉体前往清净刹土。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关于修持无常，塔波仁波切从</a:t>
            </a:r>
            <a:r>
              <a:rPr lang="zh-CN" altLang="en-US" sz="1600" kern="100" dirty="0">
                <a:solidFill>
                  <a:srgbClr val="FF0000"/>
                </a:solidFill>
                <a:latin typeface="STKaiti" panose="02010600040101010101" pitchFamily="2" charset="-122"/>
                <a:ea typeface="KaiTi_GB2312" panose="02010609060101010101" pitchFamily="49" charset="-122"/>
              </a:rPr>
              <a:t>三个层次</a:t>
            </a: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教诫我们：“开始的时候，害怕生死所追，务必像鹿子逃出笼子一样义无反顾；中间的时候，务必像农夫辛勤耕耘田地那样，做到死而无憾；到了最后，要像大功告成的人一样，做到心安理得。”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  <a:cs typeface="Times New Roman" panose="02020603050405020304" pitchFamily="18" charset="0"/>
              </a:rPr>
              <a:t>塔波仁波切还说：“最初的时候，务必要像箭中人的要害一样，认识到没有空闲；中期阶段，要像死了独子的母亲一样，专心致志地修行；最终要了达无所作为，如敌赶走牧童牛。”</a:t>
            </a:r>
            <a:endParaRPr lang="en-CA" altLang="zh-CN" sz="1600" kern="100" dirty="0">
              <a:latin typeface="STKaiti" panose="02010600040101010101" pitchFamily="2" charset="-122"/>
              <a:ea typeface="KaiTi_GB2312" panose="02010609060101010101" pitchFamily="49" charset="-122"/>
              <a:cs typeface="Times New Roman" panose="02020603050405020304" pitchFamily="18" charset="0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意即修无常的时候，最初应像箭射中自己的要害，其他事情再重要也全部放弃，抓紧时间去抢救。同样，刚生起无常观时，除了修法以外，对什么都不关心，一切都不可能阻拦你。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中间的时候，应像母亲死了独生子一样，日日夜夜想着他、念着他，对于别的事物，根本提不起任何兴趣。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r>
              <a:rPr lang="zh-CN" altLang="en-US" sz="1600" kern="100" dirty="0">
                <a:latin typeface="STKaiti" panose="02010600040101010101" pitchFamily="2" charset="-122"/>
                <a:ea typeface="KaiTi_GB2312" panose="02010609060101010101" pitchFamily="49" charset="-122"/>
              </a:rPr>
              <a:t>到了最后，证得无作无行的究竟果位，此时对一切万法明明了了，但却无法用语言形容，就像牧童的牛都被怨敌赶走了，一时愣在那里，不知所措。当然，这种证悟境界，并不像牧童被赶走牛那样特别伤心，此处主要是从不可言说、无有可作的角度说明的。</a:t>
            </a: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indent="355600" algn="just">
              <a:spcBef>
                <a:spcPts val="0"/>
              </a:spcBef>
              <a:spcAft>
                <a:spcPts val="0"/>
              </a:spcAft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71450" indent="-171450" algn="just">
              <a:spcBef>
                <a:spcPts val="0"/>
              </a:spcBef>
            </a:pPr>
            <a:endParaRPr lang="en-CA" sz="1600" kern="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CA" sz="1600" dirty="0"/>
          </a:p>
          <a:p>
            <a:endParaRPr lang="en-CA" sz="1600" dirty="0"/>
          </a:p>
          <a:p>
            <a:endParaRPr lang="en-CA" dirty="0"/>
          </a:p>
          <a:p>
            <a:endParaRPr lang="en-CA" altLang="zh-CN" dirty="0"/>
          </a:p>
          <a:p>
            <a:endParaRPr lang="en-CA" altLang="zh-CN" b="1" dirty="0"/>
          </a:p>
          <a:p>
            <a:pPr marL="68580" indent="0">
              <a:buNone/>
            </a:pPr>
            <a:endParaRPr lang="en-CA" dirty="0"/>
          </a:p>
          <a:p>
            <a:pPr marL="68580" indent="0">
              <a:buNone/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4390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43123</TotalTime>
  <Words>11426</Words>
  <Application>Microsoft Office PowerPoint</Application>
  <PresentationFormat>On-screen Show (4:3)</PresentationFormat>
  <Paragraphs>252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奥斯汀</vt:lpstr>
      <vt:lpstr>发心偈</vt:lpstr>
      <vt:lpstr>guo</vt:lpstr>
      <vt:lpstr>参考资料</vt:lpstr>
      <vt:lpstr>思维死因不定+猛力希求而修无常（1）</vt:lpstr>
      <vt:lpstr>思维死因不定+猛力希求而修无常（2）</vt:lpstr>
      <vt:lpstr>思维死因不定+猛力希求而修无常（3）</vt:lpstr>
      <vt:lpstr>思维死因不定+猛力希求而修无常（4）</vt:lpstr>
      <vt:lpstr>思维死因不定+猛力希求而修无常（5）</vt:lpstr>
      <vt:lpstr>思维死因不定+猛力希求而修无常（6）</vt:lpstr>
      <vt:lpstr>思维死因不定+猛力希求而修无常（7）</vt:lpstr>
      <vt:lpstr>思维死因不定+猛力希求而修无常（8）</vt:lpstr>
      <vt:lpstr>思维死因不定+猛力希求而修无常（9）</vt:lpstr>
      <vt:lpstr>思维死因不定+猛力希求而修无常（10）</vt:lpstr>
      <vt:lpstr>思维死因不定+猛力希求而修无常（11）</vt:lpstr>
      <vt:lpstr>思维死因不定+猛力希求而修无常（12）</vt:lpstr>
      <vt:lpstr>思维死因不定+猛力希求而修无常（13）</vt:lpstr>
      <vt:lpstr>思维死因不定+猛力希求而修无常（14）</vt:lpstr>
      <vt:lpstr>思维死因不定+猛力希求而修无常（15）</vt:lpstr>
      <vt:lpstr>思维死因不定+猛力希求而修无常（16）</vt:lpstr>
      <vt:lpstr>思维死因不定+猛力希求而修无常（17）</vt:lpstr>
      <vt:lpstr>思维死因不定+猛力希求而修无常（18）</vt:lpstr>
      <vt:lpstr>思维死因不定+猛力希求而修无常（19）</vt:lpstr>
      <vt:lpstr>思维死因不定+猛力希求而修无常（20）</vt:lpstr>
      <vt:lpstr>思维死因不定+猛力希求而修无常（21）</vt:lpstr>
      <vt:lpstr>思维死因不定+猛力希求而修无常（22）</vt:lpstr>
      <vt:lpstr>思考问题 猛厉希求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362</cp:revision>
  <dcterms:created xsi:type="dcterms:W3CDTF">2016-07-06T00:16:41Z</dcterms:created>
  <dcterms:modified xsi:type="dcterms:W3CDTF">2019-01-23T01:53:35Z</dcterms:modified>
</cp:coreProperties>
</file>