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7" r:id="rId4"/>
    <p:sldId id="267" r:id="rId5"/>
    <p:sldId id="269" r:id="rId6"/>
    <p:sldId id="260" r:id="rId7"/>
    <p:sldId id="261" r:id="rId8"/>
    <p:sldId id="272" r:id="rId9"/>
    <p:sldId id="271" r:id="rId10"/>
    <p:sldId id="273" r:id="rId11"/>
    <p:sldId id="274" r:id="rId12"/>
    <p:sldId id="275" r:id="rId13"/>
    <p:sldId id="262" r:id="rId14"/>
    <p:sldId id="276" r:id="rId15"/>
    <p:sldId id="279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0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总说轮回痛苦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---</a:t>
            </a:r>
            <a:r>
              <a:rPr lang="zh-CN" altLang="en-US" dirty="0"/>
              <a:t>多伦多慧灯禅修班 轮回过患 修法</a:t>
            </a:r>
            <a:r>
              <a:rPr lang="en-US" altLang="zh-CN" dirty="0" smtClean="0"/>
              <a:t>1</a:t>
            </a:r>
          </a:p>
          <a:p>
            <a:r>
              <a:rPr lang="zh-CN" altLang="en-US" b="1" dirty="0" smtClean="0"/>
              <a:t>慈诚罗珠上师的开示视频重点 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175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1145" y="483475"/>
            <a:ext cx="9354206" cy="61863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42900" indent="-342900">
              <a:buFont typeface="+mj-lt"/>
              <a:buAutoNum type="alphaLcParenR" startAt="2"/>
            </a:pPr>
            <a:r>
              <a:rPr lang="zh-CN" altLang="en-US" dirty="0" smtClean="0"/>
              <a:t>变苦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zh-CN" altLang="en-US" b="1" dirty="0" smtClean="0"/>
              <a:t>      佛经当中关于</a:t>
            </a:r>
            <a:r>
              <a:rPr lang="zh-CN" altLang="en-US" b="1" u="sng" dirty="0" smtClean="0"/>
              <a:t>变苦的定义，就是存在之时感觉不到是痛苦，但在它停止的时候，发生变化的时候，就会感觉到痛苦</a:t>
            </a:r>
            <a:r>
              <a:rPr lang="zh-CN" altLang="en-US" b="1" dirty="0" smtClean="0"/>
              <a:t>。</a:t>
            </a:r>
            <a:r>
              <a:rPr lang="zh-CN" altLang="en-US" dirty="0" smtClean="0"/>
              <a:t>比如：和亲人在一起的时候非常的快乐，但是正因为如此，分散的时候就会格外的痛苦。这是一个自然的规律，痛苦和快乐永远都在一起。我们的欲望让我们去寻找一个完全没有痛苦的幸福，但这是不可能的。我们当下感受到的幸福和快乐，一旦失去的时候，会感受到同等或更大的痛苦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b="1" u="sng" dirty="0" smtClean="0"/>
              <a:t>变苦主要是在人道和天道，此处所说的天道，主要是指欲界的天道</a:t>
            </a:r>
            <a:r>
              <a:rPr lang="zh-CN" altLang="en-US" b="1" dirty="0" smtClean="0"/>
              <a:t>。</a:t>
            </a:r>
            <a:r>
              <a:rPr lang="zh-CN" altLang="en-US" dirty="0" smtClean="0"/>
              <a:t>比如说，欲 界的天人一般都身体健康，寿命很长，生活环境、生活条件也十分优越，还有一些神通，所以，在这种情况下，就会觉得很幸福，但在这些所谓的“幸福”停止的时候，就会导致明显而不堪忍受的痛苦。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世间人想得都很简单，认为只要不是苦苦，只要当时觉得幸福，就算不上是痛苦；然而，</a:t>
            </a:r>
            <a:r>
              <a:rPr lang="zh-CN" altLang="en-US" b="1" u="sng" dirty="0" smtClean="0"/>
              <a:t>佛陀却考虑得很周到、很全面，他告诉我们，只要是有漏的，即便是快乐的感受，也属于痛苦</a:t>
            </a:r>
            <a:r>
              <a:rPr lang="zh-CN" altLang="en-US" b="1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6246" y="735725"/>
            <a:ext cx="86500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 startAt="3"/>
            </a:pPr>
            <a:r>
              <a:rPr lang="zh-CN" altLang="en-US" dirty="0" smtClean="0"/>
              <a:t>行苦</a:t>
            </a:r>
            <a:endParaRPr lang="en-US" altLang="zh-CN" dirty="0" smtClean="0"/>
          </a:p>
          <a:p>
            <a:pPr marL="342900" indent="-342900">
              <a:buFont typeface="+mj-lt"/>
              <a:buAutoNum type="alphaLcParenR" startAt="3"/>
            </a:pPr>
            <a:endParaRPr lang="en-US" altLang="zh-CN" dirty="0" smtClean="0"/>
          </a:p>
          <a:p>
            <a:pPr marL="342900" indent="-342900" algn="just">
              <a:lnSpc>
                <a:spcPct val="150000"/>
              </a:lnSpc>
            </a:pPr>
            <a:r>
              <a:rPr lang="zh-CN" altLang="en-US" dirty="0" smtClean="0"/>
              <a:t>       佛经当中关于</a:t>
            </a:r>
            <a:r>
              <a:rPr lang="zh-CN" altLang="en-US" b="1" dirty="0" smtClean="0"/>
              <a:t>行苦的定义</a:t>
            </a:r>
            <a:r>
              <a:rPr lang="zh-CN" altLang="en-US" dirty="0" smtClean="0"/>
              <a:t>是：</a:t>
            </a:r>
            <a:r>
              <a:rPr lang="zh-CN" altLang="en-US" b="1" dirty="0" smtClean="0"/>
              <a:t>无论它存在还是消失，都不会觉得痛苦，</a:t>
            </a:r>
            <a:endParaRPr lang="en-US" altLang="zh-CN" b="1" dirty="0" smtClean="0"/>
          </a:p>
          <a:p>
            <a:pPr marL="342900" indent="-342900" algn="just">
              <a:lnSpc>
                <a:spcPct val="150000"/>
              </a:lnSpc>
            </a:pPr>
            <a:r>
              <a:rPr lang="zh-CN" altLang="en-US" b="1" dirty="0" smtClean="0"/>
              <a:t>       但却会引发其他的痛苦，因而称之为行苦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zh-CN" altLang="en-US" dirty="0" smtClean="0"/>
              <a:t>      因为它很细微，所以我们的感官对它的生灭没有明显的反应。但它却像火车的车头一样，牵引着后面的痛苦，也就是说，它有能力导致其它痛苦的产生，因为它是有漏法。行苦主要存在于色界与无色界中。虽然色界和无色界没有痛苦快乐，但却是无常的，所以，这两界的众生只会有行苦，而不会有苦苦和变苦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5945" y="2322788"/>
            <a:ext cx="79668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总而言之，从三种痛苦的角度来看，三界六道都是充斥着轮回痛苦的。</a:t>
            </a:r>
            <a:br>
              <a:rPr lang="zh-CN" altLang="en-US" dirty="0" smtClean="0"/>
            </a:br>
            <a:r>
              <a:rPr lang="zh-CN" altLang="en-US" dirty="0" smtClean="0"/>
              <a:t>佛教既说有漏皆苦，同时又承认暂时的幸福，二者之间并不矛盾，因为</a:t>
            </a:r>
            <a:r>
              <a:rPr lang="zh-CN" altLang="en-US" b="1" u="sng" dirty="0" smtClean="0"/>
              <a:t>痛苦是绝对的，幸福却是相对的</a:t>
            </a:r>
            <a:r>
              <a:rPr lang="zh-CN" altLang="en-US" b="1" dirty="0" smtClean="0"/>
              <a:t>。</a:t>
            </a:r>
            <a:r>
              <a:rPr lang="zh-CN" altLang="en-US" dirty="0" smtClean="0"/>
              <a:t>通过观修有漏皆苦或轮回痛苦，就会升起出离心。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zh-CN" alt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F39A86F-F02D-48FB-B72F-49BF2AFAAACE}"/>
              </a:ext>
            </a:extLst>
          </p:cNvPr>
          <p:cNvSpPr/>
          <p:nvPr/>
        </p:nvSpPr>
        <p:spPr>
          <a:xfrm>
            <a:off x="1635823" y="799462"/>
            <a:ext cx="1021390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 startAt="5"/>
            </a:pPr>
            <a:r>
              <a:rPr lang="zh-CN" altLang="en-US" b="1" dirty="0"/>
              <a:t>思考轮回痛苦的结果是什么？</a:t>
            </a:r>
            <a:endParaRPr lang="en-US" altLang="zh-CN" b="1" dirty="0"/>
          </a:p>
          <a:p>
            <a:endParaRPr lang="en-US" altLang="zh-CN" dirty="0"/>
          </a:p>
          <a:p>
            <a:r>
              <a:rPr lang="zh-CN" altLang="en-US" dirty="0"/>
              <a:t>如果眼光放远一点，去考虑过去和未来，就会觉得确实在轮回中很没有安全感，感到很恐怖。</a:t>
            </a:r>
            <a:r>
              <a:rPr lang="zh-CN" altLang="en-US" b="1" dirty="0"/>
              <a:t>这样的感受是正确的，也是我们应该要有的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zh-CN" altLang="en-US" dirty="0" smtClean="0"/>
              <a:t>虽</a:t>
            </a:r>
            <a:r>
              <a:rPr lang="zh-CN" altLang="en-US" dirty="0"/>
              <a:t>然我们不喜欢这样的恐惧感，但是不去思考的话，可能当下我们成功地回避了这些不好的心理反应，但是它使我们变得更愚昧，不解决任何问题。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b="1" dirty="0"/>
              <a:t>产</a:t>
            </a:r>
            <a:r>
              <a:rPr lang="zh-CN" altLang="en-US" b="1" dirty="0" smtClean="0"/>
              <a:t>生恐惧的</a:t>
            </a:r>
            <a:r>
              <a:rPr lang="zh-CN" altLang="en-US" b="1" dirty="0"/>
              <a:t>感受后我们要怎么办？</a:t>
            </a:r>
            <a:endParaRPr lang="en-US" altLang="zh-CN" b="1" dirty="0"/>
          </a:p>
          <a:p>
            <a:endParaRPr lang="en-US" altLang="zh-CN" dirty="0"/>
          </a:p>
          <a:p>
            <a:r>
              <a:rPr lang="en-US" altLang="zh-CN" dirty="0"/>
              <a:t>1</a:t>
            </a:r>
            <a:r>
              <a:rPr lang="zh-CN" altLang="en-US" dirty="0"/>
              <a:t>）不管有多难受和恐惧，</a:t>
            </a:r>
            <a:r>
              <a:rPr lang="zh-CN" altLang="en-US" b="1" dirty="0"/>
              <a:t>我们必须去面对</a:t>
            </a:r>
            <a:r>
              <a:rPr lang="zh-CN" altLang="en-US" dirty="0"/>
              <a:t>。这样的感受会促使我们去寻找解决办法</a:t>
            </a:r>
            <a:r>
              <a:rPr lang="zh-CN" altLang="en-US" dirty="0" smtClean="0"/>
              <a:t>。全</a:t>
            </a:r>
            <a:r>
              <a:rPr lang="zh-CN" altLang="en-US" dirty="0"/>
              <a:t>方面的去思考轮回是非常有必要的。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）不要太看重当下的感受。虽然当下的感受是不太好的，但是它给我们带来的结果是非常好的。有时候，表面上当下的感受非常好，但它给我们带来的结果是很不好的。（如生病时动手术或吃中药）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）用佛教的智慧来突破。</a:t>
            </a:r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4135829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9852" y="1257878"/>
            <a:ext cx="86245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6. </a:t>
            </a:r>
            <a:r>
              <a:rPr lang="zh-CN" altLang="en-US" b="1" dirty="0" smtClean="0"/>
              <a:t>观修轮回过患的次第</a:t>
            </a:r>
            <a:endParaRPr lang="en-US" altLang="zh-CN" b="1" dirty="0" smtClean="0"/>
          </a:p>
          <a:p>
            <a:endParaRPr lang="en-US" altLang="zh-CN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/>
              <a:t>人</a:t>
            </a:r>
            <a:r>
              <a:rPr lang="zh-CN" altLang="en-US" dirty="0" smtClean="0"/>
              <a:t>道苦 </a:t>
            </a:r>
            <a:endParaRPr lang="en-US" altLang="zh-CN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/>
              <a:t> 旁生之苦</a:t>
            </a:r>
            <a:endParaRPr lang="en-US" altLang="zh-CN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/>
              <a:t> 饿鬼之苦</a:t>
            </a:r>
            <a:endParaRPr lang="en-US" altLang="zh-CN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/>
              <a:t> 地狱之苦 </a:t>
            </a:r>
            <a:endParaRPr lang="en-US" altLang="zh-CN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dirty="0" smtClean="0"/>
              <a:t> </a:t>
            </a:r>
            <a:r>
              <a:rPr lang="zh-CN" altLang="en-US" dirty="0" smtClean="0"/>
              <a:t>非天痛苦</a:t>
            </a:r>
            <a:endParaRPr lang="en-US" altLang="zh-CN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/>
              <a:t> 天人的苦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34208" y="1242279"/>
            <a:ext cx="908093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zh-CN" altLang="en-US" dirty="0" smtClean="0"/>
              <a:t>修</a:t>
            </a:r>
            <a:r>
              <a:rPr lang="zh-CN" altLang="en-US" dirty="0" smtClean="0"/>
              <a:t>法时，在身、口、意的要点做完后，就静下来思维所有生命的基本痛苦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生老病死，以及轮回的三种基本痛苦</a:t>
            </a:r>
            <a:r>
              <a:rPr lang="zh-CN" altLang="en-US" dirty="0" smtClean="0"/>
              <a:t>。</a:t>
            </a:r>
            <a:r>
              <a:rPr lang="zh-CN" altLang="en-US" dirty="0" smtClean="0"/>
              <a:t>思维轮回当中唯一是苦性，没有快乐</a:t>
            </a:r>
            <a:r>
              <a:rPr lang="zh-CN" altLang="en-US" dirty="0" smtClean="0"/>
              <a:t>。</a:t>
            </a:r>
            <a:r>
              <a:rPr lang="zh-CN" altLang="en-US" dirty="0" smtClean="0"/>
              <a:t>所有的安乐终会变成痛苦之因，要对“轮回中没有安乐，唯一是苦”生起定解</a:t>
            </a:r>
            <a:r>
              <a:rPr lang="zh-CN" altLang="en-US" dirty="0" smtClean="0"/>
              <a:t>。</a:t>
            </a:r>
            <a:r>
              <a:rPr lang="zh-CN" altLang="en-US" dirty="0" smtClean="0"/>
              <a:t>所有世间俗人都是以快乐开幕，以痛苦告终。</a:t>
            </a:r>
            <a:r>
              <a:rPr lang="zh-CN" altLang="en-US" dirty="0" smtClean="0"/>
              <a:t>从人道的痛苦开始思</a:t>
            </a:r>
            <a:r>
              <a:rPr lang="zh-CN" altLang="en-US" dirty="0" smtClean="0"/>
              <a:t>维以后，如果感受很深，其它的不修也可以；如果印象不是很深刻，就要去观察轮回里细节的痛苦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轮</a:t>
            </a:r>
            <a:r>
              <a:rPr lang="zh-CN" altLang="en-US" dirty="0" smtClean="0"/>
              <a:t>回中没有乐，皆是苦，通过强烈的苦的思维，我们一定会对轮回产生厌离心。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8E23C5F7-B16E-4177-8E86-DC4E4B024EA3}"/>
              </a:ext>
            </a:extLst>
          </p:cNvPr>
          <p:cNvSpPr/>
          <p:nvPr/>
        </p:nvSpPr>
        <p:spPr>
          <a:xfrm>
            <a:off x="1673295" y="1494582"/>
            <a:ext cx="101576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</a:pPr>
            <a:r>
              <a:rPr lang="zh-CN" altLang="en-US" dirty="0" smtClean="0"/>
              <a:t>    现</a:t>
            </a:r>
            <a:r>
              <a:rPr lang="zh-CN" altLang="en-US" dirty="0"/>
              <a:t>在暂时的幸福快乐就好似梦中 正在兴旺发达之时突然醒来一样，有什么实质 可言呢？眼前依靠一点点善果而表面看起来似 乎幸福快乐的人们，一旦引业耗尽之后，没有 刹那住留的权利，即便是坐在天衣铺陈的如意 宝座上尽情享受五种欲妙、快乐无比的天王， 当寿命结束后也会在睁眼闭眼的瞬间大头朝下 堕入地狱，在炽燃铁地上感受痛苦。再者，太 阳和月亮尽管拥有普照四洲的光芒，但最后也 会有转生到伸手不见五指、漆黑一片之暗处</a:t>
            </a:r>
            <a:r>
              <a:rPr lang="en-US" altLang="zh-CN" dirty="0"/>
              <a:t>48 </a:t>
            </a:r>
            <a:r>
              <a:rPr lang="zh-CN" altLang="en-US" dirty="0"/>
              <a:t>的 时候。似是而非的轮回安乐，根本没有任何可 信赖的。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lnSpc>
                <a:spcPct val="150000"/>
              </a:lnSpc>
            </a:pPr>
            <a:r>
              <a:rPr lang="zh-CN" altLang="en-US" b="1" dirty="0" smtClean="0"/>
              <a:t>    我</a:t>
            </a:r>
            <a:r>
              <a:rPr lang="zh-CN" altLang="en-US" b="1" dirty="0"/>
              <a:t>们要下决心</a:t>
            </a:r>
            <a:r>
              <a:rPr lang="zh-CN" altLang="en-US" dirty="0"/>
              <a:t>：今生今世一定全力以赴脱 离轮回大苦海，获得永久安乐圆满正等觉果位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285750" indent="-285750" algn="r">
              <a:lnSpc>
                <a:spcPct val="150000"/>
              </a:lnSpc>
            </a:pPr>
            <a:r>
              <a:rPr lang="zh-CN" altLang="en-US" b="1" dirty="0" smtClean="0"/>
              <a:t>选自</a:t>
            </a:r>
            <a:r>
              <a:rPr lang="en-US" altLang="zh-CN" b="1" dirty="0" smtClean="0"/>
              <a:t>~《</a:t>
            </a:r>
            <a:r>
              <a:rPr lang="zh-CN" altLang="en-US" b="1" dirty="0" smtClean="0"/>
              <a:t>大</a:t>
            </a:r>
            <a:r>
              <a:rPr lang="zh-CN" altLang="en-US" b="1" dirty="0" smtClean="0"/>
              <a:t>圆</a:t>
            </a:r>
            <a:r>
              <a:rPr lang="zh-CN" altLang="en-US" b="1" dirty="0" smtClean="0"/>
              <a:t>满前行引导文 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普</a:t>
            </a:r>
            <a:r>
              <a:rPr lang="zh-CN" altLang="en-US" b="1" dirty="0" smtClean="0"/>
              <a:t>贤上师言</a:t>
            </a:r>
            <a:r>
              <a:rPr lang="zh-CN" altLang="en-US" b="1" dirty="0" smtClean="0"/>
              <a:t>教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 </a:t>
            </a:r>
            <a:endParaRPr lang="en-US" b="1" dirty="0" smtClean="0"/>
          </a:p>
          <a:p>
            <a:pPr marL="285750" indent="-285750">
              <a:lnSpc>
                <a:spcPct val="150000"/>
              </a:lnSpc>
            </a:pPr>
            <a:endParaRPr lang="en-US" altLang="zh-CN" dirty="0" smtClean="0"/>
          </a:p>
          <a:p>
            <a:pPr marL="285750" indent="-285750">
              <a:lnSpc>
                <a:spcPct val="150000"/>
              </a:lnSpc>
            </a:pPr>
            <a:endParaRPr lang="en-US" dirty="0" smtClean="0"/>
          </a:p>
          <a:p>
            <a:pPr marL="285750" indent="-285750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5893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12BD510-C5BE-4A8D-92FD-D7F693DFBF40}"/>
              </a:ext>
            </a:extLst>
          </p:cNvPr>
          <p:cNvSpPr/>
          <p:nvPr/>
        </p:nvSpPr>
        <p:spPr>
          <a:xfrm>
            <a:off x="1673295" y="1135510"/>
            <a:ext cx="1010788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思考题</a:t>
            </a:r>
            <a:r>
              <a:rPr lang="en-US" altLang="zh-CN" dirty="0" smtClean="0"/>
              <a:t>: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结合生活中的实例，请举</a:t>
            </a:r>
            <a:r>
              <a:rPr lang="zh-CN" altLang="en-US" dirty="0" smtClean="0"/>
              <a:t>例说</a:t>
            </a:r>
            <a:r>
              <a:rPr lang="zh-CN" altLang="en-US" dirty="0" smtClean="0"/>
              <a:t>明苦苦，变苦及行苦。（希望每位师兄准备</a:t>
            </a:r>
            <a:r>
              <a:rPr lang="en-US" altLang="zh-CN" dirty="0" smtClean="0"/>
              <a:t>1-2</a:t>
            </a:r>
            <a:r>
              <a:rPr lang="zh-CN" altLang="en-US" dirty="0" smtClean="0"/>
              <a:t>个例子）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在学习“轮回过患”之前</a:t>
            </a:r>
            <a:r>
              <a:rPr lang="zh-CN" altLang="en-US" dirty="0" smtClean="0"/>
              <a:t>，要</a:t>
            </a:r>
            <a:r>
              <a:rPr lang="zh-CN" altLang="en-US" dirty="0" smtClean="0"/>
              <a:t>先确信前世后世</a:t>
            </a:r>
            <a:r>
              <a:rPr lang="zh-CN" altLang="en-US" smtClean="0"/>
              <a:t>存</a:t>
            </a:r>
            <a:r>
              <a:rPr lang="zh-CN" altLang="en-US" smtClean="0"/>
              <a:t>在，请问您相信前世吗？为什么？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="" xmlns:p14="http://schemas.microsoft.com/office/powerpoint/2010/main" val="336607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3966" y="1341961"/>
            <a:ext cx="71150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/>
            <a:r>
              <a:rPr lang="zh-CN" altLang="en-US" dirty="0" smtClean="0"/>
              <a:t>本课重点：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调整发心，确定学佛的方向和目标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zh-CN" altLang="en-US" dirty="0" smtClean="0"/>
              <a:t>宣说轮回过患的意义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zh-CN" altLang="en-US" dirty="0" smtClean="0"/>
              <a:t>轮回痛苦的定义</a:t>
            </a: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zh-CN" altLang="en-US" dirty="0" smtClean="0"/>
              <a:t>痛苦的种类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zh-CN" altLang="en-US" dirty="0" smtClean="0"/>
              <a:t>总说轮回观修次第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15DB1B58-F5EC-49A0-8325-150F2C7332A4}"/>
              </a:ext>
            </a:extLst>
          </p:cNvPr>
          <p:cNvSpPr txBox="1"/>
          <p:nvPr/>
        </p:nvSpPr>
        <p:spPr>
          <a:xfrm>
            <a:off x="2856528" y="805640"/>
            <a:ext cx="645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/>
              <a:t>慈诚罗珠上师的开</a:t>
            </a:r>
            <a:r>
              <a:rPr lang="zh-CN" altLang="en-US" b="1" dirty="0" smtClean="0"/>
              <a:t>示</a:t>
            </a:r>
            <a:r>
              <a:rPr lang="en-US" altLang="zh-CN" b="1" dirty="0" smtClean="0"/>
              <a:t>-</a:t>
            </a:r>
            <a:r>
              <a:rPr lang="zh-CN" altLang="en-US" b="1" dirty="0" smtClean="0"/>
              <a:t>总说轮回的痛苦 </a:t>
            </a:r>
            <a:endParaRPr lang="en-US" b="1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0EDB168-2A39-410D-901B-0C91CEA4D87D}"/>
              </a:ext>
            </a:extLst>
          </p:cNvPr>
          <p:cNvSpPr txBox="1"/>
          <p:nvPr/>
        </p:nvSpPr>
        <p:spPr>
          <a:xfrm>
            <a:off x="1366345" y="1292772"/>
            <a:ext cx="10174014" cy="45243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dirty="0" smtClean="0"/>
              <a:t>调</a:t>
            </a:r>
            <a:r>
              <a:rPr lang="zh-CN" altLang="en-US" dirty="0"/>
              <a:t>整</a:t>
            </a:r>
            <a:r>
              <a:rPr lang="zh-CN" altLang="en-US" dirty="0" smtClean="0"/>
              <a:t>发心，确定学佛的方向和目标。</a:t>
            </a:r>
            <a:endParaRPr lang="en-US" altLang="zh-CN" dirty="0" smtClean="0"/>
          </a:p>
          <a:p>
            <a:pPr marL="342900" indent="-342900"/>
            <a:endParaRPr lang="en-US" altLang="zh-CN" dirty="0"/>
          </a:p>
          <a:p>
            <a:pPr marL="800100" lvl="1" indent="-342900">
              <a:buFont typeface="+mj-lt"/>
              <a:buAutoNum type="arabicParenR"/>
            </a:pPr>
            <a:r>
              <a:rPr lang="zh-CN" altLang="en-US" dirty="0" smtClean="0"/>
              <a:t>生生世世唯一的生存目标 </a:t>
            </a:r>
            <a:r>
              <a:rPr lang="en-US" altLang="zh-CN" dirty="0" smtClean="0"/>
              <a:t>---</a:t>
            </a:r>
            <a:r>
              <a:rPr lang="zh-CN" altLang="en-US" dirty="0" smtClean="0"/>
              <a:t>发菩提心，度化一切众生：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marL="800100" lvl="1" indent="-342900"/>
            <a:r>
              <a:rPr lang="zh-CN" altLang="en-US" dirty="0" smtClean="0"/>
              <a:t>     大乘佛教的目标，就是度化一切众生。 有了菩提心才能够救度众生。上师反复强调过菩提心的重要性及其利益。尽管升起真实的菩提心非常难，我们也要朝这个方向努力。所以上课前请大家发无上殊胜的菩提心。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marL="800100" lvl="1" indent="-342900">
              <a:buFont typeface="+mj-lt"/>
              <a:buAutoNum type="arabicParenR" startAt="2"/>
            </a:pPr>
            <a:r>
              <a:rPr lang="zh-CN" altLang="en-US" dirty="0" smtClean="0"/>
              <a:t>现阶段的目标</a:t>
            </a:r>
            <a:r>
              <a:rPr lang="en-US" altLang="zh-CN" dirty="0" smtClean="0"/>
              <a:t>---</a:t>
            </a:r>
            <a:r>
              <a:rPr lang="zh-CN" altLang="en-US" dirty="0" smtClean="0"/>
              <a:t>升起真实无伪的出离心：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marL="800100" lvl="1" indent="-342900"/>
            <a:r>
              <a:rPr lang="zh-CN" altLang="en-US" dirty="0" smtClean="0"/>
              <a:t>     因为出离心可以让我们走上解脱道，也是整个佛教的基础。我们现阶段就是要为了出离心而奋斗。</a:t>
            </a:r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     </a:t>
            </a:r>
            <a:r>
              <a:rPr lang="zh-CN" altLang="en-US" dirty="0" smtClean="0"/>
              <a:t>没有出离心的话，我们就总是不能从轮回中跳出去，并且在没有出离心的基础上，做出来的所有修行也好，念佛也好，做其他功德也罢，都变成世间法。由于他的动机不是为了得解脱，而是为了得到一些世间的圆满，在这样的基础上无论做什么都不可能得到解脱。所以我们要建立出离心。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12415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2" y="725212"/>
            <a:ext cx="938573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+mj-lt"/>
              <a:buAutoNum type="arabicParenR" startAt="3"/>
            </a:pPr>
            <a:r>
              <a:rPr lang="zh-CN" altLang="en-US" dirty="0" smtClean="0"/>
              <a:t>那怎样才能升起出离心呢？</a:t>
            </a:r>
            <a:endParaRPr lang="en-US" altLang="zh-CN" dirty="0" smtClean="0"/>
          </a:p>
          <a:p>
            <a:pPr marL="800100" lvl="1" indent="-342900">
              <a:buFont typeface="+mj-lt"/>
              <a:buAutoNum type="arabicParenR" startAt="3"/>
            </a:pPr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	</a:t>
            </a:r>
            <a:r>
              <a:rPr lang="zh-CN" altLang="en-US" dirty="0" smtClean="0"/>
              <a:t>通过共同四加行的修法，升起真实无伪的出离心。四加行包括：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   </a:t>
            </a:r>
            <a:r>
              <a:rPr lang="zh-CN" altLang="en-US" dirty="0" smtClean="0"/>
              <a:t>人身难得</a:t>
            </a:r>
            <a:r>
              <a:rPr lang="en-US" altLang="zh-CN" dirty="0" smtClean="0"/>
              <a:t>					                   </a:t>
            </a:r>
            <a:r>
              <a:rPr lang="zh-CN" altLang="en-US" dirty="0" smtClean="0"/>
              <a:t>轮回过患</a:t>
            </a:r>
            <a:r>
              <a:rPr lang="en-US" altLang="zh-CN" dirty="0" smtClean="0"/>
              <a:t>                      </a:t>
            </a:r>
          </a:p>
          <a:p>
            <a:pPr marL="800100" lvl="1" indent="-342900"/>
            <a:r>
              <a:rPr lang="en-US" altLang="zh-CN" dirty="0" smtClean="0"/>
              <a:t>				 </a:t>
            </a:r>
            <a:r>
              <a:rPr lang="zh-CN" altLang="en-US" dirty="0" smtClean="0"/>
              <a:t>断除对现世的贪欲心                                  断除对来世的贪欲心</a:t>
            </a:r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				     </a:t>
            </a:r>
            <a:r>
              <a:rPr lang="zh-CN" altLang="en-US" dirty="0" smtClean="0"/>
              <a:t>（已完成</a:t>
            </a:r>
            <a:r>
              <a:rPr lang="en-US" altLang="zh-CN" dirty="0" smtClean="0"/>
              <a:t>)</a:t>
            </a:r>
            <a:r>
              <a:rPr lang="zh-CN" altLang="en-US" dirty="0" smtClean="0"/>
              <a:t>   </a:t>
            </a:r>
            <a:r>
              <a:rPr lang="en-US" altLang="zh-CN" dirty="0" smtClean="0"/>
              <a:t>							(</a:t>
            </a:r>
            <a:r>
              <a:rPr lang="zh-CN" altLang="en-US" dirty="0" smtClean="0"/>
              <a:t>即将开始）</a:t>
            </a:r>
            <a:endParaRPr lang="en-US" altLang="zh-CN" dirty="0" smtClean="0"/>
          </a:p>
          <a:p>
            <a:pPr marL="800100" lvl="1" indent="-342900"/>
            <a:r>
              <a:rPr lang="en-US" altLang="zh-CN" dirty="0" smtClean="0"/>
              <a:t>   </a:t>
            </a:r>
            <a:r>
              <a:rPr lang="zh-CN" altLang="en-US" dirty="0" smtClean="0"/>
              <a:t>寿命无常</a:t>
            </a:r>
            <a:r>
              <a:rPr lang="en-US" altLang="zh-CN" dirty="0" smtClean="0"/>
              <a:t>						            </a:t>
            </a:r>
            <a:r>
              <a:rPr lang="zh-CN" altLang="en-US" dirty="0" smtClean="0"/>
              <a:t>因果不虚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lvl="1"/>
            <a:r>
              <a:rPr lang="zh-CN" altLang="en-US" dirty="0" smtClean="0"/>
              <a:t>外加行中，第一个修法是人身难得，第二个修法是死亡无常，通过这两种修法，可以 断除对现世的贪欲心。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b="1" dirty="0" smtClean="0"/>
              <a:t>      怎么断除？</a:t>
            </a:r>
            <a:endParaRPr lang="en-US" altLang="zh-CN" b="1" dirty="0" smtClean="0"/>
          </a:p>
          <a:p>
            <a:endParaRPr lang="en-US" altLang="zh-CN" dirty="0" smtClean="0"/>
          </a:p>
          <a:p>
            <a:pPr lvl="1"/>
            <a:r>
              <a:rPr lang="zh-CN" altLang="en-US" dirty="0" smtClean="0"/>
              <a:t>通过它们，就能知道人身是非常难得的，得到以后也不是常住不灭的，而是瞬息万变、变幻无常的，由此就开始真正明白人生的价值，真正知道自己活着的意义。这时你会觉得：哎呀</a:t>
            </a:r>
            <a:r>
              <a:rPr lang="en-US" altLang="zh-CN" dirty="0" smtClean="0"/>
              <a:t>!</a:t>
            </a:r>
            <a:r>
              <a:rPr lang="zh-CN" altLang="en-US" dirty="0" smtClean="0"/>
              <a:t>这么难得的一个人身，现在我却得到了，如果我不去修行，仅仅为了满足眼耳鼻舌身的需要，而去追求这些物质生活、追求这些世间圆满，是很不值得的。当有了“很不值得”的念头时，就可以断除对现世的欲望。</a:t>
            </a:r>
            <a:r>
              <a:rPr lang="en-US" altLang="zh-CN" dirty="0" smtClean="0"/>
              <a:t>     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567448" y="1954924"/>
            <a:ext cx="126124" cy="93542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3368564" y="1928648"/>
            <a:ext cx="45719" cy="97220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083" y="914397"/>
            <a:ext cx="83557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arenR" startAt="4"/>
            </a:pPr>
            <a:r>
              <a:rPr lang="zh-CN" altLang="en-US" dirty="0" smtClean="0"/>
              <a:t>目前的结果与要求</a:t>
            </a:r>
            <a:endParaRPr lang="en-US" altLang="zh-CN" dirty="0" smtClean="0"/>
          </a:p>
          <a:p>
            <a:pPr marL="342900" indent="-342900"/>
            <a:r>
              <a:rPr lang="en-US" altLang="zh-CN" dirty="0" smtClean="0"/>
              <a:t>     </a:t>
            </a:r>
          </a:p>
          <a:p>
            <a:pPr marL="342900" indent="-342900"/>
            <a:r>
              <a:rPr lang="zh-CN" altLang="en-US" dirty="0" smtClean="0"/>
              <a:t>     目前的结果：就是要求我们不过度地留恋世间的生活。为什么要说“不过度地留恋”呢？因为 我们都是凡夫俗子，所以不可能做到根本不留恋，而只能做到不过度地留恋世间。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endParaRPr lang="en-US" altLang="zh-CN" dirty="0" smtClean="0"/>
          </a:p>
          <a:p>
            <a:pPr marL="342900" indent="-342900">
              <a:buFont typeface="+mj-lt"/>
              <a:buAutoNum type="arabicParenR" startAt="5"/>
            </a:pPr>
            <a:r>
              <a:rPr lang="zh-CN" altLang="en-US" dirty="0" smtClean="0"/>
              <a:t>检查自己的修行</a:t>
            </a:r>
            <a:endParaRPr lang="en-US" altLang="zh-CN" dirty="0" smtClean="0"/>
          </a:p>
          <a:p>
            <a:pPr marL="800100" lvl="1" indent="-342900">
              <a:buFont typeface="+mj-lt"/>
              <a:buAutoNum type="alphaLcParenR"/>
            </a:pPr>
            <a:r>
              <a:rPr lang="zh-CN" altLang="en-US" dirty="0" smtClean="0"/>
              <a:t>有没有确实觉得人身难得？</a:t>
            </a:r>
            <a:endParaRPr lang="en-US" altLang="zh-CN" dirty="0" smtClean="0"/>
          </a:p>
          <a:p>
            <a:pPr marL="800100" lvl="1" indent="-342900">
              <a:buFont typeface="+mj-lt"/>
              <a:buAutoNum type="alphaLcParenR"/>
            </a:pPr>
            <a:r>
              <a:rPr lang="zh-CN" altLang="en-US" dirty="0" smtClean="0"/>
              <a:t>有没有确实觉得寿命无常，人身非常难得，却很容易失去？</a:t>
            </a:r>
            <a:endParaRPr lang="en-US" altLang="zh-CN" dirty="0" smtClean="0"/>
          </a:p>
          <a:p>
            <a:pPr marL="800100" lvl="1" indent="-342900">
              <a:buFont typeface="+mj-lt"/>
              <a:buAutoNum type="alphaLcParenR"/>
            </a:pPr>
            <a:r>
              <a:rPr lang="zh-CN" altLang="en-US" dirty="0" smtClean="0"/>
              <a:t>如果有，我们是否利用难得是人身和宝贵的时间去做更多有意义的事？</a:t>
            </a:r>
            <a:endParaRPr lang="en-US" altLang="zh-CN" dirty="0" smtClean="0"/>
          </a:p>
          <a:p>
            <a:pPr marL="800100" lvl="1" indent="-342900"/>
            <a:endParaRPr lang="en-US" altLang="zh-CN" dirty="0" smtClean="0"/>
          </a:p>
          <a:p>
            <a:pPr marL="800100" lvl="1" indent="-342900">
              <a:buFont typeface="+mj-lt"/>
              <a:buAutoNum type="alphaLcParenR"/>
            </a:pPr>
            <a:endParaRPr lang="en-US" altLang="zh-CN" dirty="0" smtClean="0"/>
          </a:p>
          <a:p>
            <a:pPr marL="342900" indent="-342900"/>
            <a:r>
              <a:rPr lang="zh-CN" altLang="en-US" dirty="0" smtClean="0"/>
              <a:t>     以后还要我们每隔一段时间，就自己检查自己修行的结果。因为每个修法的目标已经讲得非常清楚了，加之我们是最了解自己的人，我们应该很清楚自己与目标之间的距离，这个距离有没有缩小？如果没有，我们要更加努力。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  <a:p>
            <a:endParaRPr lang="zh-CN" alt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3B5A433-0C83-455B-8593-753ADDB15774}"/>
              </a:ext>
            </a:extLst>
          </p:cNvPr>
          <p:cNvSpPr txBox="1"/>
          <p:nvPr/>
        </p:nvSpPr>
        <p:spPr>
          <a:xfrm>
            <a:off x="1575503" y="734353"/>
            <a:ext cx="1020065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zh-CN" altLang="en-US" b="1" dirty="0"/>
              <a:t>宣讲轮</a:t>
            </a:r>
            <a:r>
              <a:rPr lang="zh-CN" altLang="en-US" b="1" dirty="0" smtClean="0"/>
              <a:t>回过患的意义</a:t>
            </a:r>
            <a:endParaRPr lang="en-US" altLang="zh-CN" b="1" dirty="0"/>
          </a:p>
          <a:p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zh-CN" altLang="en-US" dirty="0" smtClean="0"/>
              <a:t>）虽然我们生活中有很多痛苦，但是往往痛苦一过，我们就忘了。为什么忘了呢？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因</a:t>
            </a:r>
            <a:r>
              <a:rPr lang="zh-CN" altLang="en-US" dirty="0"/>
              <a:t>为欲望，我们希望生命中出现更美好的东西，出现奇迹。所以我们就忽略了过去经历过的很多痛苦。我们以为虽然发生过的有些事情确实很痛苦，但是以后一定会出现更好的东西可以去追求和得到</a:t>
            </a:r>
            <a:r>
              <a:rPr lang="zh-CN" altLang="en-US" dirty="0" smtClean="0"/>
              <a:t>。 很多人都希望这辈子过得好，而眼光稍远一点的人还期望来世也能得到健康、长寿等世间享受。 如果放不下对现世和后世的贪欲心，就无法建立出离心；</a:t>
            </a:r>
            <a:r>
              <a:rPr lang="zh-CN" altLang="en-US" b="1" dirty="0" smtClean="0"/>
              <a:t>若无出离心，就不能修解脱法。</a:t>
            </a:r>
            <a:r>
              <a:rPr lang="zh-CN" altLang="en-US" dirty="0" smtClean="0"/>
              <a:t>所以一定要了解轮回过患，断除对现世和后世的贪欲心。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2</a:t>
            </a:r>
            <a:r>
              <a:rPr lang="zh-CN" altLang="en-US" dirty="0"/>
              <a:t>）因为有些痛苦被遮盖了，我们看不到</a:t>
            </a:r>
            <a:r>
              <a:rPr lang="zh-CN" altLang="en-US" dirty="0" smtClean="0"/>
              <a:t>。我们对于生命和世界都只有非常粗浅的了解。虽然也体会到一些轮回的痛苦，但这只是冰山一角而已，是非常小的一部分。即使在这么一小部分我们能看到的轮回之中，我们也选择了忽略轮回中成千上万的痛苦，只看重寥寥无几的幸福，奔着这为数不多的幸福奋斗一生。所以佛让我们整体的，全方位的去了解轮回过患。了解了之后，我们才会懂得应该怎样去做。</a:t>
            </a:r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3178553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B4ED651-5229-4389-A88E-A5359AFC126A}"/>
              </a:ext>
            </a:extLst>
          </p:cNvPr>
          <p:cNvSpPr/>
          <p:nvPr/>
        </p:nvSpPr>
        <p:spPr>
          <a:xfrm>
            <a:off x="1638565" y="761039"/>
            <a:ext cx="101211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zh-CN" altLang="en-US" b="1" dirty="0" smtClean="0"/>
              <a:t>佛</a:t>
            </a:r>
            <a:r>
              <a:rPr lang="zh-CN" altLang="en-US" b="1" dirty="0"/>
              <a:t>教对轮回痛苦的定</a:t>
            </a:r>
            <a:r>
              <a:rPr lang="zh-CN" altLang="en-US" b="1" dirty="0" smtClean="0"/>
              <a:t>义</a:t>
            </a:r>
            <a:endParaRPr lang="en-US" altLang="zh-CN" b="1" dirty="0"/>
          </a:p>
          <a:p>
            <a:pPr lvl="1"/>
            <a:endParaRPr lang="en-US" altLang="zh-CN" b="1" dirty="0" smtClean="0"/>
          </a:p>
          <a:p>
            <a:pPr lvl="1">
              <a:lnSpc>
                <a:spcPct val="150000"/>
              </a:lnSpc>
            </a:pPr>
            <a:r>
              <a:rPr lang="zh-CN" altLang="en-US" b="1" dirty="0" smtClean="0"/>
              <a:t>澄</a:t>
            </a:r>
            <a:r>
              <a:rPr lang="zh-CN" altLang="en-US" b="1" dirty="0"/>
              <a:t>清误解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>
              <a:lnSpc>
                <a:spcPct val="150000"/>
              </a:lnSpc>
            </a:pPr>
            <a:r>
              <a:rPr lang="zh-CN" altLang="en-US" dirty="0" smtClean="0"/>
              <a:t>并</a:t>
            </a:r>
            <a:r>
              <a:rPr lang="zh-CN" altLang="en-US" dirty="0"/>
              <a:t>不是说轮回中没有任何的幸福和快乐。如果我们积累福报，也可以在轮回中</a:t>
            </a:r>
            <a:r>
              <a:rPr lang="zh-CN" altLang="en-US" dirty="0" smtClean="0"/>
              <a:t>享一  些</a:t>
            </a:r>
            <a:r>
              <a:rPr lang="zh-CN" altLang="en-US" dirty="0"/>
              <a:t>快乐</a:t>
            </a:r>
            <a:r>
              <a:rPr lang="zh-CN" altLang="en-US" dirty="0" smtClean="0"/>
              <a:t>。比如前世的福报，这一世含着金勺子出生，心想事成。但是，现世的幸福，就短短几十年，时间太短暂了。</a:t>
            </a:r>
            <a:endParaRPr lang="en-US" altLang="zh-CN" dirty="0"/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	  </a:t>
            </a:r>
            <a:r>
              <a:rPr lang="zh-CN" altLang="en-US" dirty="0" smtClean="0"/>
              <a:t>如</a:t>
            </a:r>
            <a:r>
              <a:rPr lang="zh-CN" altLang="en-US" dirty="0"/>
              <a:t>果我们以一个比较广大的眼光来观察轮回，</a:t>
            </a:r>
            <a:r>
              <a:rPr lang="zh-CN" altLang="en-US" b="1" dirty="0"/>
              <a:t>就会发现大部分</a:t>
            </a:r>
            <a:r>
              <a:rPr lang="zh-CN" altLang="en-US" b="1" dirty="0" smtClean="0"/>
              <a:t>的时间和生</a:t>
            </a:r>
            <a:r>
              <a:rPr lang="zh-CN" altLang="en-US" b="1" dirty="0"/>
              <a:t>命都在感受痛苦</a:t>
            </a:r>
            <a:r>
              <a:rPr lang="zh-CN" altLang="en-US" dirty="0"/>
              <a:t>，相比</a:t>
            </a:r>
            <a:r>
              <a:rPr lang="zh-CN" altLang="en-US" dirty="0" smtClean="0"/>
              <a:t>之下，能够享</a:t>
            </a:r>
            <a:r>
              <a:rPr lang="zh-CN" altLang="en-US" dirty="0"/>
              <a:t>受幸福</a:t>
            </a:r>
            <a:r>
              <a:rPr lang="zh-CN" altLang="en-US" dirty="0" smtClean="0"/>
              <a:t>的时间和能够享受幸福生</a:t>
            </a:r>
            <a:r>
              <a:rPr lang="zh-CN" altLang="en-US" dirty="0"/>
              <a:t>命非常少</a:t>
            </a:r>
            <a:r>
              <a:rPr lang="zh-CN" altLang="en-US" dirty="0" smtClean="0"/>
              <a:t>。所以佛教说轮回是痛苦的。</a:t>
            </a:r>
            <a:endParaRPr lang="en-US" altLang="zh-CN" dirty="0" smtClean="0"/>
          </a:p>
          <a:p>
            <a:pPr marL="342900" indent="-342900"/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="" xmlns:p14="http://schemas.microsoft.com/office/powerpoint/2010/main" val="1468132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50124" y="731520"/>
            <a:ext cx="1010798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轮回过患的定义：</a:t>
            </a: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lvl="0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“</a:t>
            </a:r>
            <a:r>
              <a:rPr lang="zh-CN" altLang="en-US" dirty="0" smtClean="0"/>
              <a:t>所谓的轮回，就像陶师手中的 轮盘、井中的水车、瓶中的蜜蜂一样接连不断地旋转。比如，将蜜蜂放在瓶内封闭瓶口，那 么蜜蜂只能在瓶中飞来飞去。同样，无论生于善趣或堕入恶趣都超不出轮回的范围。善趣的 人间天境如同瓶内上面的空间，三恶趣就像瓶内下面的空间，六道众生就这样以有漏的善业和不善业为因，连续不断地投生流转，为此叫做轮回。”</a:t>
            </a:r>
            <a:endParaRPr lang="en-US" altLang="zh-CN" dirty="0" smtClean="0"/>
          </a:p>
          <a:p>
            <a:pPr lvl="8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dirty="0" smtClean="0">
                <a:latin typeface="+mn-ea"/>
                <a:cs typeface="Times New Roman" pitchFamily="18" charset="0"/>
              </a:rPr>
              <a:t>                  </a:t>
            </a: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lvl="8" indent="3048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dirty="0" smtClean="0">
                <a:latin typeface="+mn-ea"/>
                <a:cs typeface="Times New Roman" pitchFamily="18" charset="0"/>
              </a:rPr>
              <a:t>                  ~《</a:t>
            </a:r>
            <a:r>
              <a:rPr lang="zh-CN" altLang="en-US" dirty="0" smtClean="0">
                <a:latin typeface="+mn-ea"/>
                <a:cs typeface="Times New Roman" pitchFamily="18" charset="0"/>
              </a:rPr>
              <a:t>大圆满前行</a:t>
            </a:r>
            <a:r>
              <a:rPr lang="en-US" altLang="zh-CN" dirty="0" smtClean="0">
                <a:latin typeface="+mn-ea"/>
                <a:cs typeface="Times New Roman" pitchFamily="18" charset="0"/>
              </a:rPr>
              <a:t>-</a:t>
            </a:r>
            <a:r>
              <a:rPr lang="zh-CN" altLang="en-US" dirty="0" smtClean="0">
                <a:latin typeface="+mn-ea"/>
                <a:cs typeface="Times New Roman" pitchFamily="18" charset="0"/>
              </a:rPr>
              <a:t>普贤上师言教</a:t>
            </a:r>
            <a:r>
              <a:rPr lang="en-US" altLang="zh-CN" dirty="0" smtClean="0">
                <a:latin typeface="+mn-ea"/>
                <a:cs typeface="Times New Roman" pitchFamily="18" charset="0"/>
              </a:rPr>
              <a:t>》</a:t>
            </a:r>
            <a:r>
              <a:rPr lang="zh-CN" altLang="en-US" dirty="0" smtClean="0">
                <a:latin typeface="+mn-ea"/>
                <a:cs typeface="Times New Roman" pitchFamily="18" charset="0"/>
              </a:rPr>
              <a:t>引导文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所谓的“过患”，指这里的一切在缘起上都不合真理，叫做“过”，它的根本动力是无我真实义愚和业果愚。由这两种颠倒力量，或者说根本无明和支末无明的力量所驱使，不断地感召三苦，乃至人间八苦、六道诸苦等。也就是由这种过失导致无数的患难。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选自益西彭措堪布 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-《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大圆满前行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-</a:t>
            </a:r>
            <a:r>
              <a:rPr kumimoji="0" lang="zh-CN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普贤上师言教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》</a:t>
            </a: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6759" y="788275"/>
            <a:ext cx="931216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zh-CN" altLang="en-US" b="1" dirty="0" smtClean="0"/>
              <a:t>轮回的痛苦分三种：苦苦，变苦，行苦。</a:t>
            </a:r>
            <a:endParaRPr lang="en-US" altLang="zh-CN" b="1" dirty="0" smtClean="0"/>
          </a:p>
          <a:p>
            <a:pPr marL="342900" indent="-342900"/>
            <a:endParaRPr lang="en-US" altLang="zh-CN" b="1" dirty="0" smtClean="0"/>
          </a:p>
          <a:p>
            <a:pPr marL="342900" indent="-342900">
              <a:buFont typeface="+mj-lt"/>
              <a:buAutoNum type="alphaLcParenR"/>
            </a:pPr>
            <a:endParaRPr lang="en-US" altLang="zh-CN" dirty="0" smtClean="0"/>
          </a:p>
          <a:p>
            <a:pPr marL="342900" indent="-342900">
              <a:buFont typeface="+mj-lt"/>
              <a:buAutoNum type="alphaLcParenR"/>
            </a:pPr>
            <a:r>
              <a:rPr lang="zh-CN" altLang="en-US" dirty="0" smtClean="0"/>
              <a:t>苦苦：</a:t>
            </a:r>
            <a:r>
              <a:rPr lang="zh-CN" altLang="en-US" b="1" dirty="0" smtClean="0"/>
              <a:t> </a:t>
            </a:r>
            <a:endParaRPr lang="en-US" altLang="zh-CN" b="1" dirty="0" smtClean="0"/>
          </a:p>
          <a:p>
            <a:pPr marL="342900" indent="-342900">
              <a:buFont typeface="+mj-lt"/>
              <a:buAutoNum type="alphaLcParenR"/>
            </a:pPr>
            <a:endParaRPr lang="en-US" altLang="zh-CN" b="1" dirty="0" smtClean="0"/>
          </a:p>
          <a:p>
            <a:pPr marL="342900" indent="-342900">
              <a:lnSpc>
                <a:spcPct val="150000"/>
              </a:lnSpc>
            </a:pPr>
            <a:r>
              <a:rPr lang="zh-CN" altLang="en-US" b="1" dirty="0" smtClean="0"/>
              <a:t>     佛经当中关于</a:t>
            </a:r>
            <a:r>
              <a:rPr lang="zh-CN" altLang="en-US" b="1" u="sng" dirty="0" smtClean="0"/>
              <a:t>苦苦的定义，就是存在之时能感觉到痛苦；一旦消失，就会感到幸福的感觉</a:t>
            </a:r>
            <a:r>
              <a:rPr lang="zh-CN" altLang="en-US" dirty="0" smtClean="0"/>
              <a:t>。比如说，当我们生病的时候，就会觉得痛苦；只要身体康复，就会感到幸福，所以，病痛就属于苦苦。两个苦字说明了痛苦中的痛苦，真正的痛苦，也就是常人都能觉察的苦。它很明显、很粗大。苦苦主要存于地狱、饿鬼、畜生三恶趣当中；</a:t>
            </a:r>
            <a:r>
              <a:rPr lang="zh-CN" altLang="en-US" b="1" u="sng" dirty="0" smtClean="0"/>
              <a:t> 在人道与天道也有苦苦</a:t>
            </a:r>
            <a:r>
              <a:rPr lang="zh-CN" altLang="en-US" b="1" dirty="0" smtClean="0"/>
              <a:t>，</a:t>
            </a:r>
            <a:r>
              <a:rPr lang="zh-CN" altLang="en-US" dirty="0" smtClean="0"/>
              <a:t>比如，人间的生、老、病、死等八种根本痛苦，就属于苦苦的范畴。</a:t>
            </a:r>
            <a:endParaRPr lang="en-US" altLang="zh-CN" dirty="0" smtClean="0"/>
          </a:p>
          <a:p>
            <a:pPr marL="342900" indent="-342900"/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2360</TotalTime>
  <Words>3193</Words>
  <Application>Microsoft Office PowerPoint</Application>
  <PresentationFormat>Custom</PresentationFormat>
  <Paragraphs>127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Wisp</vt:lpstr>
      <vt:lpstr>总说轮回痛苦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Jing Zhao</cp:lastModifiedBy>
  <cp:revision>55</cp:revision>
  <dcterms:created xsi:type="dcterms:W3CDTF">2018-03-29T17:57:20Z</dcterms:created>
  <dcterms:modified xsi:type="dcterms:W3CDTF">2018-04-10T01:57:06Z</dcterms:modified>
</cp:coreProperties>
</file>