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p:normalViewPr>
  <p:slideViewPr>
    <p:cSldViewPr snapToGrid="0">
      <p:cViewPr varScale="1">
        <p:scale>
          <a:sx n="72" d="100"/>
          <a:sy n="72" d="100"/>
        </p:scale>
        <p:origin x="64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3/29/2018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5E512-4CF8-4108-BE30-7FDCACAA08C7}"/>
              </a:ext>
            </a:extLst>
          </p:cNvPr>
          <p:cNvSpPr>
            <a:spLocks noGrp="1"/>
          </p:cNvSpPr>
          <p:nvPr>
            <p:ph type="ctrTitle"/>
          </p:nvPr>
        </p:nvSpPr>
        <p:spPr/>
        <p:txBody>
          <a:bodyPr/>
          <a:lstStyle/>
          <a:p>
            <a:r>
              <a:rPr lang="zh-CN" altLang="en-US" dirty="0"/>
              <a:t>总说轮回痛苦</a:t>
            </a:r>
            <a:endParaRPr lang="en-US" dirty="0"/>
          </a:p>
        </p:txBody>
      </p:sp>
      <p:sp>
        <p:nvSpPr>
          <p:cNvPr id="3" name="Subtitle 2">
            <a:extLst>
              <a:ext uri="{FF2B5EF4-FFF2-40B4-BE49-F238E27FC236}">
                <a16:creationId xmlns:a16="http://schemas.microsoft.com/office/drawing/2014/main" id="{C7EDF24E-54F8-439A-88B4-C7D69B995164}"/>
              </a:ext>
            </a:extLst>
          </p:cNvPr>
          <p:cNvSpPr>
            <a:spLocks noGrp="1"/>
          </p:cNvSpPr>
          <p:nvPr>
            <p:ph type="subTitle" idx="1"/>
          </p:nvPr>
        </p:nvSpPr>
        <p:spPr/>
        <p:txBody>
          <a:bodyPr/>
          <a:lstStyle/>
          <a:p>
            <a:r>
              <a:rPr lang="en-US" altLang="zh-CN" dirty="0"/>
              <a:t>---</a:t>
            </a:r>
            <a:r>
              <a:rPr lang="zh-CN" altLang="en-US" dirty="0"/>
              <a:t>多伦多慧灯禅修班 轮回过患 修法</a:t>
            </a:r>
            <a:r>
              <a:rPr lang="en-US" altLang="zh-CN" dirty="0"/>
              <a:t>1</a:t>
            </a:r>
            <a:endParaRPr lang="en-US" dirty="0"/>
          </a:p>
        </p:txBody>
      </p:sp>
    </p:spTree>
    <p:extLst>
      <p:ext uri="{BB962C8B-B14F-4D97-AF65-F5344CB8AC3E}">
        <p14:creationId xmlns:p14="http://schemas.microsoft.com/office/powerpoint/2010/main" val="2042175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2A54D6-4292-4203-9C1C-C9F919DDEF7D}"/>
              </a:ext>
            </a:extLst>
          </p:cNvPr>
          <p:cNvSpPr/>
          <p:nvPr/>
        </p:nvSpPr>
        <p:spPr>
          <a:xfrm>
            <a:off x="1673295" y="766178"/>
            <a:ext cx="3421129" cy="369332"/>
          </a:xfrm>
          <a:prstGeom prst="rect">
            <a:avLst/>
          </a:prstGeom>
        </p:spPr>
        <p:txBody>
          <a:bodyPr wrap="none">
            <a:spAutoFit/>
          </a:bodyPr>
          <a:lstStyle/>
          <a:p>
            <a:r>
              <a:rPr lang="zh-CN" altLang="en-US" b="1" dirty="0"/>
              <a:t>前行备忘录</a:t>
            </a:r>
            <a:r>
              <a:rPr lang="en-US" altLang="zh-CN" b="1" dirty="0"/>
              <a:t>---</a:t>
            </a:r>
            <a:r>
              <a:rPr lang="zh-CN" altLang="en-US" b="1" dirty="0"/>
              <a:t>堪布阿琼的窍决 </a:t>
            </a:r>
            <a:endParaRPr lang="en-US" b="1" dirty="0"/>
          </a:p>
        </p:txBody>
      </p:sp>
      <p:sp>
        <p:nvSpPr>
          <p:cNvPr id="4" name="Rectangle 3">
            <a:extLst>
              <a:ext uri="{FF2B5EF4-FFF2-40B4-BE49-F238E27FC236}">
                <a16:creationId xmlns:a16="http://schemas.microsoft.com/office/drawing/2014/main" id="{D12BD510-C5BE-4A8D-92FD-D7F693DFBF40}"/>
              </a:ext>
            </a:extLst>
          </p:cNvPr>
          <p:cNvSpPr/>
          <p:nvPr/>
        </p:nvSpPr>
        <p:spPr>
          <a:xfrm>
            <a:off x="1673295" y="1135510"/>
            <a:ext cx="10107888" cy="2585323"/>
          </a:xfrm>
          <a:prstGeom prst="rect">
            <a:avLst/>
          </a:prstGeom>
        </p:spPr>
        <p:txBody>
          <a:bodyPr wrap="square">
            <a:spAutoFit/>
          </a:bodyPr>
          <a:lstStyle/>
          <a:p>
            <a:br>
              <a:rPr lang="en-US" altLang="zh-CN" dirty="0"/>
            </a:br>
            <a:r>
              <a:rPr lang="zh-CN" altLang="en-US" dirty="0"/>
              <a:t>轮回过患分为总体过患和具体过患两个部分。</a:t>
            </a:r>
            <a:endParaRPr lang="en-US" altLang="zh-CN" dirty="0"/>
          </a:p>
          <a:p>
            <a:endParaRPr lang="en-US" altLang="zh-CN" dirty="0"/>
          </a:p>
          <a:p>
            <a:pPr marL="285750" indent="-285750">
              <a:buFont typeface="Arial" panose="020B0604020202020204" pitchFamily="34" charset="0"/>
              <a:buChar char="•"/>
            </a:pPr>
            <a:r>
              <a:rPr lang="zh-CN" altLang="en-US" dirty="0"/>
              <a:t>其中总体过患归纳为流转于什么地方、流转为什么众生、在什么时间流转、以什么形式流转、以什么因流转、以实例说明流转六个方面，通过观察、安住轮番的方式来修。</a:t>
            </a:r>
            <a:endParaRPr lang="en-US" altLang="zh-CN" dirty="0"/>
          </a:p>
          <a:p>
            <a:pPr marL="285750" indent="-285750">
              <a:buFont typeface="Arial" panose="020B0604020202020204" pitchFamily="34" charset="0"/>
              <a:buChar char="•"/>
            </a:pPr>
            <a:endParaRPr lang="en-US" altLang="zh-CN" dirty="0"/>
          </a:p>
          <a:p>
            <a:pPr marL="285750" indent="-285750">
              <a:buFont typeface="Arial" panose="020B0604020202020204" pitchFamily="34" charset="0"/>
              <a:buChar char="•"/>
            </a:pPr>
            <a:r>
              <a:rPr lang="zh-CN" altLang="en-US" dirty="0"/>
              <a:t>所有世间俗人都是以快乐开幕，以痛苦告终。所有修行人都是以痛苦开头，以快乐结尾。所以，只需要总体思维这样的轮回痛苦。然而，如果依此没有生起厌离心，就要进入具体思维六道各自痛苦的阶段。</a:t>
            </a:r>
          </a:p>
        </p:txBody>
      </p:sp>
    </p:spTree>
    <p:extLst>
      <p:ext uri="{BB962C8B-B14F-4D97-AF65-F5344CB8AC3E}">
        <p14:creationId xmlns:p14="http://schemas.microsoft.com/office/powerpoint/2010/main" val="3366074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DB1B58-F5EC-49A0-8325-150F2C7332A4}"/>
              </a:ext>
            </a:extLst>
          </p:cNvPr>
          <p:cNvSpPr txBox="1"/>
          <p:nvPr/>
        </p:nvSpPr>
        <p:spPr>
          <a:xfrm>
            <a:off x="1563756" y="795130"/>
            <a:ext cx="6453808" cy="369332"/>
          </a:xfrm>
          <a:prstGeom prst="rect">
            <a:avLst/>
          </a:prstGeom>
          <a:noFill/>
        </p:spPr>
        <p:txBody>
          <a:bodyPr wrap="square" rtlCol="0">
            <a:spAutoFit/>
          </a:bodyPr>
          <a:lstStyle/>
          <a:p>
            <a:r>
              <a:rPr lang="zh-CN" altLang="en-US" b="1" dirty="0"/>
              <a:t>慈诚罗珠上师的开示视频重点 </a:t>
            </a:r>
            <a:endParaRPr lang="en-US" b="1" dirty="0"/>
          </a:p>
        </p:txBody>
      </p:sp>
      <p:sp>
        <p:nvSpPr>
          <p:cNvPr id="3" name="TextBox 2">
            <a:extLst>
              <a:ext uri="{FF2B5EF4-FFF2-40B4-BE49-F238E27FC236}">
                <a16:creationId xmlns:a16="http://schemas.microsoft.com/office/drawing/2014/main" id="{10EDB168-2A39-410D-901B-0C91CEA4D87D}"/>
              </a:ext>
            </a:extLst>
          </p:cNvPr>
          <p:cNvSpPr txBox="1"/>
          <p:nvPr/>
        </p:nvSpPr>
        <p:spPr>
          <a:xfrm>
            <a:off x="1497493" y="1351721"/>
            <a:ext cx="10084905" cy="1754326"/>
          </a:xfrm>
          <a:prstGeom prst="rect">
            <a:avLst/>
          </a:prstGeom>
          <a:noFill/>
        </p:spPr>
        <p:txBody>
          <a:bodyPr wrap="square" rtlCol="0">
            <a:spAutoFit/>
          </a:bodyPr>
          <a:lstStyle/>
          <a:p>
            <a:pPr marL="342900" indent="-342900">
              <a:buFont typeface="+mj-lt"/>
              <a:buAutoNum type="arabicPeriod"/>
            </a:pPr>
            <a:r>
              <a:rPr lang="zh-CN" altLang="en-US" dirty="0"/>
              <a:t>首先，调整发心。</a:t>
            </a:r>
            <a:endParaRPr lang="en-US" altLang="zh-CN" dirty="0"/>
          </a:p>
          <a:p>
            <a:endParaRPr lang="en-US" altLang="zh-CN" dirty="0"/>
          </a:p>
          <a:p>
            <a:r>
              <a:rPr lang="zh-CN" altLang="en-US" dirty="0"/>
              <a:t>确定学佛的方向和目标。大乘佛教的目标，无论是显宗还是密宗，就是度化一切众生。虽然升起真实的菩提心非常难，但是能接触到大乘佛教是我们的荣幸，所以不管多难，我们也要朝这个方向努力。我们要下决心，生生世世唯一的生存目标就是让天下所有众生解脱。为了达到这个目的，我们要成佛。然而成佛也需要很多条件，首先我们要学习。这是我们上课前发菩提心的理由。</a:t>
            </a:r>
            <a:endParaRPr lang="en-US" dirty="0"/>
          </a:p>
        </p:txBody>
      </p:sp>
      <p:sp>
        <p:nvSpPr>
          <p:cNvPr id="5" name="TextBox 4">
            <a:extLst>
              <a:ext uri="{FF2B5EF4-FFF2-40B4-BE49-F238E27FC236}">
                <a16:creationId xmlns:a16="http://schemas.microsoft.com/office/drawing/2014/main" id="{34A381F3-CBCD-4036-A39E-8F649CAFE15D}"/>
              </a:ext>
            </a:extLst>
          </p:cNvPr>
          <p:cNvSpPr txBox="1"/>
          <p:nvPr/>
        </p:nvSpPr>
        <p:spPr>
          <a:xfrm>
            <a:off x="1563756" y="3293306"/>
            <a:ext cx="9846364" cy="2862322"/>
          </a:xfrm>
          <a:prstGeom prst="rect">
            <a:avLst/>
          </a:prstGeom>
          <a:noFill/>
        </p:spPr>
        <p:txBody>
          <a:bodyPr wrap="square" rtlCol="0">
            <a:spAutoFit/>
          </a:bodyPr>
          <a:lstStyle/>
          <a:p>
            <a:r>
              <a:rPr lang="en-US" altLang="zh-CN" dirty="0"/>
              <a:t>2.   </a:t>
            </a:r>
            <a:r>
              <a:rPr lang="zh-CN" altLang="en-US" dirty="0"/>
              <a:t>我们现阶段的目标</a:t>
            </a:r>
            <a:r>
              <a:rPr lang="en-US" altLang="zh-CN" dirty="0"/>
              <a:t>---</a:t>
            </a:r>
            <a:r>
              <a:rPr lang="zh-CN" altLang="en-US" dirty="0"/>
              <a:t>出离心。</a:t>
            </a:r>
            <a:endParaRPr lang="en-US" altLang="zh-CN" dirty="0"/>
          </a:p>
          <a:p>
            <a:endParaRPr lang="en-US" altLang="zh-CN" dirty="0"/>
          </a:p>
          <a:p>
            <a:r>
              <a:rPr lang="zh-CN" altLang="en-US" dirty="0"/>
              <a:t>成佛是我们最终极的目标，在这之前我们还有很多的小目标。如果我们能脚踏实地的把每个小目标落实好，那么我们一定可以逐渐达成最终极的目标。现在我们的第一个目标是出离心，因为出离心可以让我们走上解脱道，也是整个佛教的基础。我们现阶段就是要为了出离心而奋斗。</a:t>
            </a:r>
            <a:endParaRPr lang="en-US" altLang="zh-CN" dirty="0"/>
          </a:p>
          <a:p>
            <a:endParaRPr lang="en-US" dirty="0"/>
          </a:p>
          <a:p>
            <a:r>
              <a:rPr lang="zh-CN" altLang="en-US" dirty="0"/>
              <a:t>那怎样才能升起出离心呢？通过共同四加行的修法：人身难得，寿命无常，轮回过患，因果不虚。</a:t>
            </a:r>
            <a:endParaRPr lang="en-US" altLang="zh-CN" dirty="0"/>
          </a:p>
          <a:p>
            <a:endParaRPr lang="en-US" dirty="0"/>
          </a:p>
          <a:p>
            <a:r>
              <a:rPr lang="zh-CN" altLang="en-US" dirty="0"/>
              <a:t>人身难得和寿命无常的修法可以让我们不过于执着或留恋现世。</a:t>
            </a:r>
            <a:endParaRPr lang="en-US" altLang="zh-CN" dirty="0"/>
          </a:p>
          <a:p>
            <a:endParaRPr lang="en-US" dirty="0"/>
          </a:p>
        </p:txBody>
      </p:sp>
    </p:spTree>
    <p:extLst>
      <p:ext uri="{BB962C8B-B14F-4D97-AF65-F5344CB8AC3E}">
        <p14:creationId xmlns:p14="http://schemas.microsoft.com/office/powerpoint/2010/main" val="812415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5B571BF-6040-433A-9E6A-5D1A7216244D}"/>
              </a:ext>
            </a:extLst>
          </p:cNvPr>
          <p:cNvSpPr/>
          <p:nvPr/>
        </p:nvSpPr>
        <p:spPr>
          <a:xfrm>
            <a:off x="1667290" y="752926"/>
            <a:ext cx="3942105" cy="369332"/>
          </a:xfrm>
          <a:prstGeom prst="rect">
            <a:avLst/>
          </a:prstGeom>
        </p:spPr>
        <p:txBody>
          <a:bodyPr wrap="none">
            <a:spAutoFit/>
          </a:bodyPr>
          <a:lstStyle/>
          <a:p>
            <a:r>
              <a:rPr lang="zh-CN" altLang="en-US" b="1" dirty="0"/>
              <a:t>慈诚罗珠上师的开示视频重点 （续）</a:t>
            </a:r>
            <a:endParaRPr lang="en-US" b="1" dirty="0"/>
          </a:p>
        </p:txBody>
      </p:sp>
      <p:sp>
        <p:nvSpPr>
          <p:cNvPr id="4" name="TextBox 3">
            <a:extLst>
              <a:ext uri="{FF2B5EF4-FFF2-40B4-BE49-F238E27FC236}">
                <a16:creationId xmlns:a16="http://schemas.microsoft.com/office/drawing/2014/main" id="{53D2160E-9D97-4D8F-849B-7AABDDC3E373}"/>
              </a:ext>
            </a:extLst>
          </p:cNvPr>
          <p:cNvSpPr txBox="1"/>
          <p:nvPr/>
        </p:nvSpPr>
        <p:spPr>
          <a:xfrm>
            <a:off x="1667290" y="1325218"/>
            <a:ext cx="10047632" cy="4801314"/>
          </a:xfrm>
          <a:prstGeom prst="rect">
            <a:avLst/>
          </a:prstGeom>
          <a:noFill/>
        </p:spPr>
        <p:txBody>
          <a:bodyPr wrap="square" rtlCol="0">
            <a:spAutoFit/>
          </a:bodyPr>
          <a:lstStyle/>
          <a:p>
            <a:pPr marL="342900" indent="-342900">
              <a:buAutoNum type="arabicPeriod" startAt="3"/>
            </a:pPr>
            <a:r>
              <a:rPr lang="zh-CN" altLang="en-US" dirty="0"/>
              <a:t>检查自己的修行。</a:t>
            </a:r>
            <a:endParaRPr lang="en-US" altLang="zh-CN" dirty="0"/>
          </a:p>
          <a:p>
            <a:endParaRPr lang="en-US" altLang="zh-CN" dirty="0"/>
          </a:p>
          <a:p>
            <a:r>
              <a:rPr lang="zh-CN" altLang="en-US" dirty="0"/>
              <a:t>虽然我们不可能通过短短几个月的修行就升起标准的出离心，但是我们也要检查自己是否在修了人身难得和寿命无常后有所变化和进步。禅修班的重点在修行，我们着重学习和修行相关的一些方法。</a:t>
            </a:r>
            <a:endParaRPr lang="en-US" altLang="zh-CN" dirty="0"/>
          </a:p>
          <a:p>
            <a:r>
              <a:rPr lang="zh-CN" altLang="en-US" dirty="0"/>
              <a:t>修行应该有一个看得见摸得着的结果，对我们要有一个改变。</a:t>
            </a:r>
            <a:endParaRPr lang="en-US" altLang="zh-CN" dirty="0"/>
          </a:p>
          <a:p>
            <a:endParaRPr lang="en-US" altLang="zh-CN" dirty="0"/>
          </a:p>
          <a:p>
            <a:r>
              <a:rPr lang="zh-CN" altLang="en-US" dirty="0"/>
              <a:t>我们有没有体会到生命的意义是什么？有没有感受到我们这一次的人身来之不易，是非常难得的？有没有深深体会到我们的生命虽然非常难得，但是非常容易失去？如果有这样的感受，那接下来我们应该去思考有了这么好的条件，这么宝贵的时间，我们应该去做什么？检查自己会不会有这样的感受：想用宝贵的时间去做有意义的事情，而不是用这么难得的机会去做没有意义的事情？我们有这样的感受吗？或者这样的感受有加强吗？如果有，那我们的修行就有结果。如果没有，那虽然修了，但目标没有达到，还需要进一步的去修。</a:t>
            </a:r>
            <a:endParaRPr lang="en-US" altLang="zh-CN" dirty="0"/>
          </a:p>
          <a:p>
            <a:endParaRPr lang="en-US" altLang="zh-CN" dirty="0"/>
          </a:p>
          <a:p>
            <a:r>
              <a:rPr lang="zh-CN" altLang="en-US" dirty="0"/>
              <a:t>我们每隔一段时间，要自己检查自己修行的结果。因为每个修法的目标已经讲得非常清楚了，加之我们是最了解自己的人，我们应该很清楚自己与目标之间的距离，这个距离有没有缩小？如果没有，我们要更加努力。</a:t>
            </a:r>
            <a:endParaRPr lang="en-US" altLang="zh-CN" dirty="0"/>
          </a:p>
          <a:p>
            <a:endParaRPr lang="en-US" dirty="0"/>
          </a:p>
        </p:txBody>
      </p:sp>
    </p:spTree>
    <p:extLst>
      <p:ext uri="{BB962C8B-B14F-4D97-AF65-F5344CB8AC3E}">
        <p14:creationId xmlns:p14="http://schemas.microsoft.com/office/powerpoint/2010/main" val="430743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6DD0A2A-5547-488A-B83E-FC097B8CE62E}"/>
              </a:ext>
            </a:extLst>
          </p:cNvPr>
          <p:cNvSpPr/>
          <p:nvPr/>
        </p:nvSpPr>
        <p:spPr>
          <a:xfrm>
            <a:off x="1607034" y="792682"/>
            <a:ext cx="3942105" cy="369332"/>
          </a:xfrm>
          <a:prstGeom prst="rect">
            <a:avLst/>
          </a:prstGeom>
        </p:spPr>
        <p:txBody>
          <a:bodyPr wrap="none">
            <a:spAutoFit/>
          </a:bodyPr>
          <a:lstStyle/>
          <a:p>
            <a:r>
              <a:rPr lang="zh-CN" altLang="en-US" b="1" dirty="0"/>
              <a:t>慈诚罗珠上师的开示视频重点 （续）</a:t>
            </a:r>
            <a:endParaRPr lang="en-US" b="1" dirty="0"/>
          </a:p>
        </p:txBody>
      </p:sp>
      <p:sp>
        <p:nvSpPr>
          <p:cNvPr id="3" name="TextBox 2">
            <a:extLst>
              <a:ext uri="{FF2B5EF4-FFF2-40B4-BE49-F238E27FC236}">
                <a16:creationId xmlns:a16="http://schemas.microsoft.com/office/drawing/2014/main" id="{63B5A433-0C83-455B-8593-753ADDB15774}"/>
              </a:ext>
            </a:extLst>
          </p:cNvPr>
          <p:cNvSpPr txBox="1"/>
          <p:nvPr/>
        </p:nvSpPr>
        <p:spPr>
          <a:xfrm>
            <a:off x="1607034" y="1364973"/>
            <a:ext cx="10200653" cy="6186309"/>
          </a:xfrm>
          <a:prstGeom prst="rect">
            <a:avLst/>
          </a:prstGeom>
          <a:noFill/>
        </p:spPr>
        <p:txBody>
          <a:bodyPr wrap="square" rtlCol="0">
            <a:spAutoFit/>
          </a:bodyPr>
          <a:lstStyle/>
          <a:p>
            <a:pPr marL="342900" indent="-342900">
              <a:buAutoNum type="arabicPeriod" startAt="4"/>
            </a:pPr>
            <a:r>
              <a:rPr lang="zh-CN" altLang="en-US" dirty="0"/>
              <a:t>宣讲轮回痛苦的理由</a:t>
            </a:r>
            <a:endParaRPr lang="en-US" altLang="zh-CN" dirty="0"/>
          </a:p>
          <a:p>
            <a:endParaRPr lang="en-US" dirty="0"/>
          </a:p>
          <a:p>
            <a:pPr marL="285750" indent="-285750">
              <a:buFont typeface="Wingdings" panose="05000000000000000000" pitchFamily="2" charset="2"/>
              <a:buChar char="Ø"/>
            </a:pPr>
            <a:r>
              <a:rPr lang="zh-CN" altLang="en-US" dirty="0"/>
              <a:t>虽然我们生活中有很多痛苦，但是往往痛苦一过，我们就忘了。为什么忘了呢？</a:t>
            </a:r>
            <a:endParaRPr lang="en-US" altLang="zh-CN" dirty="0"/>
          </a:p>
          <a:p>
            <a:endParaRPr lang="en-US" altLang="zh-CN" dirty="0"/>
          </a:p>
          <a:p>
            <a:r>
              <a:rPr lang="en-US" altLang="zh-CN" dirty="0"/>
              <a:t>1</a:t>
            </a:r>
            <a:r>
              <a:rPr lang="zh-CN" altLang="en-US" dirty="0"/>
              <a:t>）因为欲望，我们希望生命中出现更美好的东西，出现奇迹。所以我们就忽略了过去经历过的很多痛苦。我们以为虽然发生过的有些事情确实很痛苦，但是以后一定会出现更好的东西可以去追求和得到。</a:t>
            </a:r>
            <a:endParaRPr lang="en-US" altLang="zh-CN" dirty="0"/>
          </a:p>
          <a:p>
            <a:r>
              <a:rPr lang="en-US" altLang="zh-CN" dirty="0"/>
              <a:t>2</a:t>
            </a:r>
            <a:r>
              <a:rPr lang="zh-CN" altLang="en-US" dirty="0"/>
              <a:t>）因为有些痛苦被遮盖了，我们看不到。</a:t>
            </a:r>
            <a:endParaRPr lang="en-US" altLang="zh-CN" dirty="0"/>
          </a:p>
          <a:p>
            <a:endParaRPr lang="en-US" dirty="0"/>
          </a:p>
          <a:p>
            <a:pPr marL="285750" indent="-285750">
              <a:buFont typeface="Wingdings" panose="05000000000000000000" pitchFamily="2" charset="2"/>
              <a:buChar char="Ø"/>
            </a:pPr>
            <a:r>
              <a:rPr lang="zh-CN" altLang="en-US" dirty="0"/>
              <a:t>为什么我们要先去思考轮回的痛苦呢？</a:t>
            </a:r>
            <a:endParaRPr lang="en-US" altLang="zh-CN" dirty="0"/>
          </a:p>
          <a:p>
            <a:endParaRPr lang="en-US" altLang="zh-CN" dirty="0"/>
          </a:p>
          <a:p>
            <a:r>
              <a:rPr lang="zh-CN" altLang="en-US" dirty="0"/>
              <a:t>我们太痴迷于轮回。</a:t>
            </a:r>
            <a:endParaRPr lang="en-US" altLang="zh-CN" dirty="0"/>
          </a:p>
          <a:p>
            <a:endParaRPr lang="en-US" altLang="zh-CN" dirty="0"/>
          </a:p>
          <a:p>
            <a:r>
              <a:rPr lang="zh-CN" altLang="en-US" dirty="0"/>
              <a:t>我们对于生命和世界都只有非常粗浅的了解。虽然也体会到一些轮回的痛苦，但这只是冰山一角而已，是非常小的一部分。所以佛让我们整体的，全方位的去了解轮回。了解了之后，我们才会懂得应该怎样去做。</a:t>
            </a:r>
            <a:endParaRPr lang="en-US" altLang="zh-CN" dirty="0"/>
          </a:p>
          <a:p>
            <a:endParaRPr lang="en-US" altLang="zh-CN" dirty="0"/>
          </a:p>
          <a:p>
            <a:r>
              <a:rPr lang="zh-CN" altLang="en-US" dirty="0"/>
              <a:t>即使在这么一小部分我们能看到的轮回之中，我们也选择了忽略轮回中成千上万的痛苦，只看重寥寥无几的幸福，奔着这为数不多的幸福奋斗一生。</a:t>
            </a:r>
            <a:endParaRPr lang="en-US" altLang="zh-CN" dirty="0"/>
          </a:p>
          <a:p>
            <a:endParaRPr lang="en-US" altLang="zh-CN" dirty="0"/>
          </a:p>
          <a:p>
            <a:endParaRPr lang="en-US" altLang="zh-CN" dirty="0"/>
          </a:p>
          <a:p>
            <a:endParaRPr lang="en-US" altLang="zh-CN" dirty="0"/>
          </a:p>
        </p:txBody>
      </p:sp>
    </p:spTree>
    <p:extLst>
      <p:ext uri="{BB962C8B-B14F-4D97-AF65-F5344CB8AC3E}">
        <p14:creationId xmlns:p14="http://schemas.microsoft.com/office/powerpoint/2010/main" val="3178553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5E14FC-963F-415D-AB39-CFD281530D61}"/>
              </a:ext>
            </a:extLst>
          </p:cNvPr>
          <p:cNvSpPr/>
          <p:nvPr/>
        </p:nvSpPr>
        <p:spPr>
          <a:xfrm>
            <a:off x="1607034" y="792682"/>
            <a:ext cx="3942105" cy="369332"/>
          </a:xfrm>
          <a:prstGeom prst="rect">
            <a:avLst/>
          </a:prstGeom>
        </p:spPr>
        <p:txBody>
          <a:bodyPr wrap="none">
            <a:spAutoFit/>
          </a:bodyPr>
          <a:lstStyle/>
          <a:p>
            <a:r>
              <a:rPr lang="zh-CN" altLang="en-US" b="1" dirty="0"/>
              <a:t>慈诚罗珠上师的开示视频重点 （续）</a:t>
            </a:r>
            <a:endParaRPr lang="en-US" b="1" dirty="0"/>
          </a:p>
        </p:txBody>
      </p:sp>
      <p:sp>
        <p:nvSpPr>
          <p:cNvPr id="3" name="Rectangle 2">
            <a:extLst>
              <a:ext uri="{FF2B5EF4-FFF2-40B4-BE49-F238E27FC236}">
                <a16:creationId xmlns:a16="http://schemas.microsoft.com/office/drawing/2014/main" id="{3B4ED651-5229-4389-A88E-A5359AFC126A}"/>
              </a:ext>
            </a:extLst>
          </p:cNvPr>
          <p:cNvSpPr/>
          <p:nvPr/>
        </p:nvSpPr>
        <p:spPr>
          <a:xfrm>
            <a:off x="1607034" y="1318088"/>
            <a:ext cx="10121140" cy="5909310"/>
          </a:xfrm>
          <a:prstGeom prst="rect">
            <a:avLst/>
          </a:prstGeom>
        </p:spPr>
        <p:txBody>
          <a:bodyPr wrap="square">
            <a:spAutoFit/>
          </a:bodyPr>
          <a:lstStyle/>
          <a:p>
            <a:r>
              <a:rPr lang="en-US" altLang="zh-CN" dirty="0"/>
              <a:t>5.   </a:t>
            </a:r>
            <a:r>
              <a:rPr lang="zh-CN" altLang="en-US" dirty="0"/>
              <a:t>佛教对轮回痛苦的定义是什么？</a:t>
            </a:r>
            <a:endParaRPr lang="en-US" altLang="zh-CN" dirty="0"/>
          </a:p>
          <a:p>
            <a:endParaRPr lang="en-US" altLang="zh-CN" dirty="0"/>
          </a:p>
          <a:p>
            <a:r>
              <a:rPr lang="zh-CN" altLang="en-US" dirty="0"/>
              <a:t>澄清误解：并不是说轮回中没有任何的幸福和快乐。如果我们积累福报，也可以在轮回中享受一些快乐。</a:t>
            </a:r>
            <a:endParaRPr lang="en-US" altLang="zh-CN" dirty="0"/>
          </a:p>
          <a:p>
            <a:endParaRPr lang="en-US" altLang="zh-CN" dirty="0"/>
          </a:p>
          <a:p>
            <a:r>
              <a:rPr lang="zh-CN" altLang="en-US" dirty="0"/>
              <a:t>陈述观点：</a:t>
            </a:r>
            <a:endParaRPr lang="en-US" altLang="zh-CN" dirty="0"/>
          </a:p>
          <a:p>
            <a:r>
              <a:rPr lang="en-US" altLang="zh-CN" dirty="0"/>
              <a:t>1</a:t>
            </a:r>
            <a:r>
              <a:rPr lang="zh-CN" altLang="en-US" dirty="0"/>
              <a:t>）即使我们现世是幸福的，但是时间太短暂了。</a:t>
            </a:r>
            <a:endParaRPr lang="en-US" altLang="zh-CN" dirty="0"/>
          </a:p>
          <a:p>
            <a:pPr marL="342900" indent="-342900">
              <a:buFont typeface="+mj-lt"/>
              <a:buAutoNum type="alphaLcParenR"/>
            </a:pPr>
            <a:r>
              <a:rPr lang="zh-CN" altLang="en-US" dirty="0"/>
              <a:t>如果我们以一个比较长远的眼光来观察轮回，就会发现大部分时间是痛苦的，相比之下，幸福的时间非常少。</a:t>
            </a:r>
            <a:endParaRPr lang="en-US" altLang="zh-CN" dirty="0"/>
          </a:p>
          <a:p>
            <a:pPr marL="342900" indent="-342900">
              <a:buFont typeface="+mj-lt"/>
              <a:buAutoNum type="alphaLcParenR"/>
            </a:pPr>
            <a:r>
              <a:rPr lang="zh-CN" altLang="en-US" dirty="0"/>
              <a:t>如果我们以一个比较广大的眼光来观察轮回，就会发现大部分的生命都在感受痛苦，相比之下，享受幸福的生命非常少。</a:t>
            </a:r>
            <a:endParaRPr lang="en-US" altLang="zh-CN" dirty="0"/>
          </a:p>
          <a:p>
            <a:r>
              <a:rPr lang="en-US" altLang="zh-CN" dirty="0"/>
              <a:t>2</a:t>
            </a:r>
            <a:r>
              <a:rPr lang="zh-CN" altLang="en-US" dirty="0"/>
              <a:t>）轮回的痛苦分三种：苦苦，变苦，行苦。</a:t>
            </a:r>
            <a:endParaRPr lang="en-US" altLang="zh-CN" dirty="0"/>
          </a:p>
          <a:p>
            <a:pPr marL="342900" indent="-342900">
              <a:buFont typeface="+mj-lt"/>
              <a:buAutoNum type="alphaLcParenR"/>
            </a:pPr>
            <a:r>
              <a:rPr lang="zh-CN" altLang="en-US" dirty="0"/>
              <a:t>苦苦的例子（大家公认的痛苦）：生病，破产，失去亲人。</a:t>
            </a:r>
            <a:endParaRPr lang="en-US" altLang="zh-CN" dirty="0"/>
          </a:p>
          <a:p>
            <a:pPr marL="342900" indent="-342900">
              <a:buFont typeface="+mj-lt"/>
              <a:buAutoNum type="alphaLcParenR"/>
            </a:pPr>
            <a:r>
              <a:rPr lang="zh-CN" altLang="en-US" dirty="0"/>
              <a:t>变苦的例子（变化而产生的痛苦。世俗人认为的快乐，但从另一个角度来看就是痛苦）：和亲人在一起的时候非常的快乐，但是正因为如此，分散的时候就会格外的痛苦。这是一个自然的规律，痛苦和快乐永远都在一起。我们的欲望让我们去寻找一个完全没有痛苦的幸福，但这是不可能的。我们当下感受到的幸福和快乐，一旦失去的时候，会感受到同等或更大的痛苦。</a:t>
            </a:r>
            <a:endParaRPr lang="en-US" altLang="zh-CN" dirty="0"/>
          </a:p>
          <a:p>
            <a:pPr marL="342900" indent="-342900">
              <a:buFont typeface="+mj-lt"/>
              <a:buAutoNum type="alphaLcParenR"/>
            </a:pPr>
            <a:r>
              <a:rPr lang="zh-CN" altLang="en-US" dirty="0"/>
              <a:t>行苦的例子（潜在的痛苦）：</a:t>
            </a:r>
            <a:endParaRPr lang="en-US" altLang="zh-CN" dirty="0"/>
          </a:p>
          <a:p>
            <a:r>
              <a:rPr lang="zh-CN" altLang="en-US" dirty="0"/>
              <a:t>如果眼光放远一点，去考虑过去和未来，就会觉得确实在轮回中很没有安全感，感到很恐怖。这样的对轮回的恐惧是正确的，也是我们应该要有的。</a:t>
            </a:r>
            <a:endParaRPr lang="en-US" altLang="zh-CN" dirty="0"/>
          </a:p>
          <a:p>
            <a:pPr marL="342900" indent="-342900">
              <a:buFont typeface="+mj-lt"/>
              <a:buAutoNum type="alphaLcParenR"/>
            </a:pPr>
            <a:endParaRPr lang="en-US" altLang="zh-CN" dirty="0"/>
          </a:p>
        </p:txBody>
      </p:sp>
    </p:spTree>
    <p:extLst>
      <p:ext uri="{BB962C8B-B14F-4D97-AF65-F5344CB8AC3E}">
        <p14:creationId xmlns:p14="http://schemas.microsoft.com/office/powerpoint/2010/main" val="1468132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E002A7-806F-4926-8509-3F7F0DA2C497}"/>
              </a:ext>
            </a:extLst>
          </p:cNvPr>
          <p:cNvSpPr/>
          <p:nvPr/>
        </p:nvSpPr>
        <p:spPr>
          <a:xfrm>
            <a:off x="1593782" y="779429"/>
            <a:ext cx="3942105" cy="369332"/>
          </a:xfrm>
          <a:prstGeom prst="rect">
            <a:avLst/>
          </a:prstGeom>
        </p:spPr>
        <p:txBody>
          <a:bodyPr wrap="none">
            <a:spAutoFit/>
          </a:bodyPr>
          <a:lstStyle/>
          <a:p>
            <a:r>
              <a:rPr lang="zh-CN" altLang="en-US" b="1" dirty="0"/>
              <a:t>慈诚罗珠上师的开示视频重点 （续）</a:t>
            </a:r>
            <a:endParaRPr lang="en-US" b="1" dirty="0"/>
          </a:p>
        </p:txBody>
      </p:sp>
      <p:sp>
        <p:nvSpPr>
          <p:cNvPr id="4" name="Rectangle 3">
            <a:extLst>
              <a:ext uri="{FF2B5EF4-FFF2-40B4-BE49-F238E27FC236}">
                <a16:creationId xmlns:a16="http://schemas.microsoft.com/office/drawing/2014/main" id="{DF39A86F-F02D-48FB-B72F-49BF2AFAAACE}"/>
              </a:ext>
            </a:extLst>
          </p:cNvPr>
          <p:cNvSpPr/>
          <p:nvPr/>
        </p:nvSpPr>
        <p:spPr>
          <a:xfrm>
            <a:off x="1593782" y="1430083"/>
            <a:ext cx="10213905" cy="4524315"/>
          </a:xfrm>
          <a:prstGeom prst="rect">
            <a:avLst/>
          </a:prstGeom>
        </p:spPr>
        <p:txBody>
          <a:bodyPr wrap="square">
            <a:spAutoFit/>
          </a:bodyPr>
          <a:lstStyle/>
          <a:p>
            <a:pPr marL="342900" indent="-342900">
              <a:buAutoNum type="arabicPeriod" startAt="5"/>
            </a:pPr>
            <a:r>
              <a:rPr lang="zh-CN" altLang="en-US" dirty="0"/>
              <a:t>思考轮回痛苦的结果是什么？</a:t>
            </a:r>
            <a:endParaRPr lang="en-US" altLang="zh-CN" dirty="0"/>
          </a:p>
          <a:p>
            <a:endParaRPr lang="en-US" altLang="zh-CN" dirty="0"/>
          </a:p>
          <a:p>
            <a:r>
              <a:rPr lang="zh-CN" altLang="en-US" dirty="0"/>
              <a:t>如果眼光放远一点，去考虑过去和未来，就会觉得确实在轮回中很没有安全感，感到很恐怖。这样的感受是正确的，也是我们应该要有的。虽然我们不喜欢这样的恐惧感，但是不去思考的话，可能当下我们成功地回避了这些不好的心理反应，但是它使我们变得更愚昧，不解决任何问题。</a:t>
            </a:r>
            <a:endParaRPr lang="en-US" altLang="zh-CN" dirty="0"/>
          </a:p>
          <a:p>
            <a:endParaRPr lang="en-US" altLang="zh-CN" dirty="0"/>
          </a:p>
          <a:p>
            <a:r>
              <a:rPr lang="zh-CN" altLang="en-US" dirty="0"/>
              <a:t>产生这样的感受后我们要怎么办？</a:t>
            </a:r>
            <a:endParaRPr lang="en-US" altLang="zh-CN" dirty="0"/>
          </a:p>
          <a:p>
            <a:endParaRPr lang="en-US" altLang="zh-CN" dirty="0"/>
          </a:p>
          <a:p>
            <a:r>
              <a:rPr lang="en-US" altLang="zh-CN" dirty="0"/>
              <a:t>1</a:t>
            </a:r>
            <a:r>
              <a:rPr lang="zh-CN" altLang="en-US" dirty="0"/>
              <a:t>）不管有多难受和恐惧，我们必须去面对。这样的感受会促使我们去寻找解决办法。如果我们不了解轮回的痛苦的话，连这个想法（指寻求解决方法）我们也不会有。到了真正要面对的时候，什么都来不及了。全方面的去思考轮回是非常有必要的。</a:t>
            </a:r>
            <a:endParaRPr lang="en-US" altLang="zh-CN" dirty="0"/>
          </a:p>
          <a:p>
            <a:endParaRPr lang="en-US" altLang="zh-CN" dirty="0"/>
          </a:p>
          <a:p>
            <a:r>
              <a:rPr lang="en-US" altLang="zh-CN" dirty="0"/>
              <a:t>2</a:t>
            </a:r>
            <a:r>
              <a:rPr lang="zh-CN" altLang="en-US" dirty="0"/>
              <a:t>）不要太看重当下的感受。虽然当下的感受是不太好的，但是它给我们带来的结果是非常好的。有时候，表面上当下的感受非常好，但它给我们带来的结果是很不好的。（如生病时动手术或吃中药）</a:t>
            </a:r>
            <a:endParaRPr lang="en-US" altLang="zh-CN" dirty="0"/>
          </a:p>
          <a:p>
            <a:endParaRPr lang="en-US" altLang="zh-CN" dirty="0"/>
          </a:p>
          <a:p>
            <a:r>
              <a:rPr lang="en-US" altLang="zh-CN" dirty="0"/>
              <a:t>3</a:t>
            </a:r>
            <a:r>
              <a:rPr lang="zh-CN" altLang="en-US" dirty="0"/>
              <a:t>）用佛教的智慧来突破。</a:t>
            </a:r>
            <a:endParaRPr lang="en-US" altLang="zh-CN" dirty="0"/>
          </a:p>
        </p:txBody>
      </p:sp>
    </p:spTree>
    <p:extLst>
      <p:ext uri="{BB962C8B-B14F-4D97-AF65-F5344CB8AC3E}">
        <p14:creationId xmlns:p14="http://schemas.microsoft.com/office/powerpoint/2010/main" val="4135829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D9A9182-8711-476D-BD7A-3D8DBBFC22FB}"/>
              </a:ext>
            </a:extLst>
          </p:cNvPr>
          <p:cNvSpPr/>
          <p:nvPr/>
        </p:nvSpPr>
        <p:spPr>
          <a:xfrm>
            <a:off x="1673295" y="766178"/>
            <a:ext cx="3942105" cy="369332"/>
          </a:xfrm>
          <a:prstGeom prst="rect">
            <a:avLst/>
          </a:prstGeom>
        </p:spPr>
        <p:txBody>
          <a:bodyPr wrap="none">
            <a:spAutoFit/>
          </a:bodyPr>
          <a:lstStyle/>
          <a:p>
            <a:r>
              <a:rPr lang="zh-CN" altLang="en-US" b="1" dirty="0"/>
              <a:t>慈诚罗珠上师的开示视频重点 （续）</a:t>
            </a:r>
            <a:endParaRPr lang="en-US" b="1" dirty="0"/>
          </a:p>
        </p:txBody>
      </p:sp>
      <p:sp>
        <p:nvSpPr>
          <p:cNvPr id="3" name="TextBox 2">
            <a:extLst>
              <a:ext uri="{FF2B5EF4-FFF2-40B4-BE49-F238E27FC236}">
                <a16:creationId xmlns:a16="http://schemas.microsoft.com/office/drawing/2014/main" id="{0E5FB021-973F-40C3-8532-A494F91DAE7B}"/>
              </a:ext>
            </a:extLst>
          </p:cNvPr>
          <p:cNvSpPr txBox="1"/>
          <p:nvPr/>
        </p:nvSpPr>
        <p:spPr>
          <a:xfrm>
            <a:off x="1673295" y="1298713"/>
            <a:ext cx="10031895" cy="5632311"/>
          </a:xfrm>
          <a:prstGeom prst="rect">
            <a:avLst/>
          </a:prstGeom>
          <a:noFill/>
        </p:spPr>
        <p:txBody>
          <a:bodyPr wrap="square" rtlCol="0">
            <a:spAutoFit/>
          </a:bodyPr>
          <a:lstStyle/>
          <a:p>
            <a:r>
              <a:rPr lang="en-US" dirty="0"/>
              <a:t>6. </a:t>
            </a:r>
            <a:r>
              <a:rPr lang="zh-CN" altLang="en-US" dirty="0"/>
              <a:t>修轮回过患的次第</a:t>
            </a:r>
            <a:endParaRPr lang="en-US" altLang="zh-CN" dirty="0"/>
          </a:p>
          <a:p>
            <a:endParaRPr lang="en-US" altLang="zh-CN" dirty="0"/>
          </a:p>
          <a:p>
            <a:pPr marL="342900" indent="-342900">
              <a:buFont typeface="+mj-lt"/>
              <a:buAutoNum type="arabicParenR"/>
            </a:pPr>
            <a:r>
              <a:rPr lang="zh-CN" altLang="en-US" dirty="0"/>
              <a:t>人类的痛苦。 这足以让我们生起出离心。</a:t>
            </a:r>
            <a:endParaRPr lang="en-US" altLang="zh-CN" dirty="0"/>
          </a:p>
          <a:p>
            <a:pPr marL="342900" indent="-342900">
              <a:buFont typeface="+mj-lt"/>
              <a:buAutoNum type="arabicParenR"/>
            </a:pPr>
            <a:endParaRPr lang="en-US" altLang="zh-CN" dirty="0"/>
          </a:p>
          <a:p>
            <a:pPr marL="342900" indent="-342900">
              <a:buFont typeface="+mj-lt"/>
              <a:buAutoNum type="arabicParenR"/>
            </a:pPr>
            <a:r>
              <a:rPr lang="zh-CN" altLang="en-US" dirty="0"/>
              <a:t>动物的痛苦。我们下一世有可能变成动物或其他众生，所以我们也有必要去了解。（人的前世后世的问题：如果存在，我们的生命不是这么简单的。唯物论的人生观过于简单。西方的科学家积累了很多关于前世今生的证据。人会一直是人吗？动物会一直是动物吗？我们知道物质可以转换，那我们的生命会不会也是这样的？如果是的话，那我们就可能变成其他的生命）这样思考观察之后，我们应该会得出“轮回很苦，需要解脱”的结论，如果还不行的话，那我们继续下面一个思考。</a:t>
            </a:r>
            <a:endParaRPr lang="en-US" altLang="zh-CN" dirty="0"/>
          </a:p>
          <a:p>
            <a:pPr marL="342900" indent="-342900">
              <a:buFont typeface="+mj-lt"/>
              <a:buAutoNum type="arabicParenR"/>
            </a:pPr>
            <a:endParaRPr lang="en-US" altLang="zh-CN" dirty="0"/>
          </a:p>
          <a:p>
            <a:pPr marL="342900" indent="-342900">
              <a:buFont typeface="+mj-lt"/>
              <a:buAutoNum type="arabicParenR"/>
            </a:pPr>
            <a:r>
              <a:rPr lang="zh-CN" altLang="en-US" dirty="0"/>
              <a:t>地狱等的痛苦。（很多人对地狱的存在有怀疑，但它肯定是存在的，不能以人类的感官去否定。我们的感官不是全能的，很多存在的东西，感官感受不到，尤其是六道众生之间有一个因果的隔阂。比如五个人在同一个房间里面睡觉，每个人都看不到其他人的梦）</a:t>
            </a:r>
            <a:endParaRPr lang="en-US" altLang="zh-CN" dirty="0"/>
          </a:p>
          <a:p>
            <a:pPr marL="342900" indent="-342900">
              <a:buFont typeface="+mj-lt"/>
              <a:buAutoNum type="arabicParenR"/>
            </a:pPr>
            <a:endParaRPr lang="en-US" altLang="zh-CN" dirty="0"/>
          </a:p>
          <a:p>
            <a:r>
              <a:rPr lang="zh-CN" altLang="en-US" dirty="0"/>
              <a:t>我们先知先觉，对这些先有个了解，感受到轮回是痛苦的，就有时间去做一些准备。因为有解决的方法，所以我们不会感到消极或恐怖。就比如有些人害怕做体检，怕查出有病。但如果真有病的话，早点查出来更有利于治疗。我们不仅要全方面的了解六道众生的痛苦，我们还要掌握好解决问题的方法。</a:t>
            </a:r>
            <a:endParaRPr lang="en-US" dirty="0"/>
          </a:p>
          <a:p>
            <a:r>
              <a:rPr lang="en-US" dirty="0"/>
              <a:t> </a:t>
            </a:r>
          </a:p>
        </p:txBody>
      </p:sp>
    </p:spTree>
    <p:extLst>
      <p:ext uri="{BB962C8B-B14F-4D97-AF65-F5344CB8AC3E}">
        <p14:creationId xmlns:p14="http://schemas.microsoft.com/office/powerpoint/2010/main" val="2557935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40000"/>
                <a:lumOff val="6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EADEE3-DEBF-49F1-BAFD-9D318F15E6F4}"/>
              </a:ext>
            </a:extLst>
          </p:cNvPr>
          <p:cNvSpPr/>
          <p:nvPr/>
        </p:nvSpPr>
        <p:spPr>
          <a:xfrm>
            <a:off x="1673295" y="766178"/>
            <a:ext cx="3307316" cy="369332"/>
          </a:xfrm>
          <a:prstGeom prst="rect">
            <a:avLst/>
          </a:prstGeom>
        </p:spPr>
        <p:txBody>
          <a:bodyPr wrap="none">
            <a:spAutoFit/>
          </a:bodyPr>
          <a:lstStyle/>
          <a:p>
            <a:r>
              <a:rPr lang="zh-CN" altLang="en-US" b="1" dirty="0"/>
              <a:t>大圆满普贤上师言教 </a:t>
            </a:r>
            <a:r>
              <a:rPr lang="en-US" altLang="zh-CN" b="1" dirty="0"/>
              <a:t>---</a:t>
            </a:r>
            <a:r>
              <a:rPr lang="zh-CN" altLang="en-US" b="1" dirty="0"/>
              <a:t>引导文</a:t>
            </a:r>
            <a:endParaRPr lang="en-US" b="1" dirty="0"/>
          </a:p>
        </p:txBody>
      </p:sp>
      <p:sp>
        <p:nvSpPr>
          <p:cNvPr id="3" name="Rectangle 2">
            <a:extLst>
              <a:ext uri="{FF2B5EF4-FFF2-40B4-BE49-F238E27FC236}">
                <a16:creationId xmlns:a16="http://schemas.microsoft.com/office/drawing/2014/main" id="{B62833AA-00F8-489F-81BB-CFC50829502A}"/>
              </a:ext>
            </a:extLst>
          </p:cNvPr>
          <p:cNvSpPr/>
          <p:nvPr/>
        </p:nvSpPr>
        <p:spPr>
          <a:xfrm>
            <a:off x="1673294" y="1135511"/>
            <a:ext cx="10227974" cy="646331"/>
          </a:xfrm>
          <a:prstGeom prst="rect">
            <a:avLst/>
          </a:prstGeom>
        </p:spPr>
        <p:txBody>
          <a:bodyPr wrap="square">
            <a:spAutoFit/>
          </a:bodyPr>
          <a:lstStyle/>
          <a:p>
            <a:r>
              <a:rPr lang="zh-CN" altLang="en-US" i="1" dirty="0"/>
              <a:t>了达轮回诸事无实义，唯以大悲利益诸有情， 不贪有寂依教行大乘，无等上师足下我敬礼。</a:t>
            </a:r>
            <a:endParaRPr lang="en-US" i="1" dirty="0"/>
          </a:p>
          <a:p>
            <a:endParaRPr lang="en-US" i="1" dirty="0"/>
          </a:p>
        </p:txBody>
      </p:sp>
      <p:sp>
        <p:nvSpPr>
          <p:cNvPr id="4" name="Rectangle 3">
            <a:extLst>
              <a:ext uri="{FF2B5EF4-FFF2-40B4-BE49-F238E27FC236}">
                <a16:creationId xmlns:a16="http://schemas.microsoft.com/office/drawing/2014/main" id="{DFD4F8CB-7BB7-4060-8911-DC12907E6B89}"/>
              </a:ext>
            </a:extLst>
          </p:cNvPr>
          <p:cNvSpPr/>
          <p:nvPr/>
        </p:nvSpPr>
        <p:spPr>
          <a:xfrm>
            <a:off x="1673292" y="1781842"/>
            <a:ext cx="10227975" cy="923330"/>
          </a:xfrm>
          <a:prstGeom prst="rect">
            <a:avLst/>
          </a:prstGeom>
        </p:spPr>
        <p:txBody>
          <a:bodyPr wrap="square">
            <a:spAutoFit/>
          </a:bodyPr>
          <a:lstStyle/>
          <a:p>
            <a:pPr marL="285750" indent="-285750">
              <a:buFont typeface="Arial" panose="020B0604020202020204" pitchFamily="34" charset="0"/>
              <a:buChar char="•"/>
            </a:pPr>
            <a:r>
              <a:rPr lang="zh-CN" altLang="en-US" dirty="0"/>
              <a:t>尽管我们已经拥有了难得的暇满人身，但它也不可能长期住留， 最终必将走向死亡。如果死后也如同灯灭或水干一样一了百了，当然也就没有别的可说了， 可是死后不可能完事大吉，而必然要投生，有了投生就离不开生死轮回。</a:t>
            </a:r>
            <a:endParaRPr lang="en-US" dirty="0"/>
          </a:p>
        </p:txBody>
      </p:sp>
      <p:sp>
        <p:nvSpPr>
          <p:cNvPr id="5" name="Rectangle 4">
            <a:extLst>
              <a:ext uri="{FF2B5EF4-FFF2-40B4-BE49-F238E27FC236}">
                <a16:creationId xmlns:a16="http://schemas.microsoft.com/office/drawing/2014/main" id="{0E8E012E-8929-4284-95A8-1DB1CF92FD4C}"/>
              </a:ext>
            </a:extLst>
          </p:cNvPr>
          <p:cNvSpPr/>
          <p:nvPr/>
        </p:nvSpPr>
        <p:spPr>
          <a:xfrm>
            <a:off x="1673291" y="2705172"/>
            <a:ext cx="10227976" cy="1200329"/>
          </a:xfrm>
          <a:prstGeom prst="rect">
            <a:avLst/>
          </a:prstGeom>
        </p:spPr>
        <p:txBody>
          <a:bodyPr wrap="square">
            <a:spAutoFit/>
          </a:bodyPr>
          <a:lstStyle/>
          <a:p>
            <a:pPr marL="285750" indent="-285750">
              <a:buFont typeface="Arial" panose="020B0604020202020204" pitchFamily="34" charset="0"/>
              <a:buChar char="•"/>
            </a:pPr>
            <a:r>
              <a:rPr lang="zh-CN" altLang="en-US" dirty="0"/>
              <a:t>总的来说，所谓的轮回，就像陶师手中的 轮盘、井中的水车、瓶中的蜜蜂一样接连不断地旋转。比如，将蜜蜂放在瓶内封闭瓶口，那 么蜜蜂只能在瓶中飞来飞去。同样，无论生于善趣或堕入恶趣都超不出轮回的范围。善趣的 人间天境如同瓶内上面的空间，三恶趣就像瓶内下面的空间，六道众生就这样以有漏的善业和不善业为因，连续不断地投生流转，为此叫做轮回。</a:t>
            </a:r>
            <a:endParaRPr lang="en-US" dirty="0"/>
          </a:p>
        </p:txBody>
      </p:sp>
      <p:sp>
        <p:nvSpPr>
          <p:cNvPr id="6" name="Rectangle 5">
            <a:extLst>
              <a:ext uri="{FF2B5EF4-FFF2-40B4-BE49-F238E27FC236}">
                <a16:creationId xmlns:a16="http://schemas.microsoft.com/office/drawing/2014/main" id="{4FD4638F-5433-442A-8DBC-21B13ED84063}"/>
              </a:ext>
            </a:extLst>
          </p:cNvPr>
          <p:cNvSpPr/>
          <p:nvPr/>
        </p:nvSpPr>
        <p:spPr>
          <a:xfrm>
            <a:off x="1673289" y="3905501"/>
            <a:ext cx="10227977" cy="2585323"/>
          </a:xfrm>
          <a:prstGeom prst="rect">
            <a:avLst/>
          </a:prstGeom>
        </p:spPr>
        <p:txBody>
          <a:bodyPr wrap="square">
            <a:spAutoFit/>
          </a:bodyPr>
          <a:lstStyle/>
          <a:p>
            <a:pPr marL="285750" indent="-285750">
              <a:buFont typeface="Arial" panose="020B0604020202020204" pitchFamily="34" charset="0"/>
              <a:buChar char="•"/>
            </a:pPr>
            <a:r>
              <a:rPr lang="zh-CN" altLang="en-US" dirty="0"/>
              <a:t>我们这些人无始以来一直漂泊于轮回之 中，一切众生彼此之间没有不当过父母、亲友、 怨敌或平常人的。 </a:t>
            </a:r>
            <a:endParaRPr lang="en-US" altLang="zh-CN" dirty="0"/>
          </a:p>
          <a:p>
            <a:pPr marL="285750" indent="-285750">
              <a:buFont typeface="Arial" panose="020B0604020202020204" pitchFamily="34" charset="0"/>
              <a:buChar char="•"/>
            </a:pPr>
            <a:r>
              <a:rPr lang="zh-CN" altLang="en-US" dirty="0"/>
              <a:t>假设把整个大地的土抟成枣核许的丸子， 口中数着“这个众生的母亲是这个，那个有情 的母亲是那个”，待到土丸的数量已经穷尽，然 而各个众生互相当过母亲的次数却还不能到尽 头。这以上是经中说的。怙主龙树也说：“地土 抟成枣核丸，其量不及为母数。”一切有情，从 无始以来到现在没有谁不是这样转生的，在此 期间，因为利欲熏心而断过的头颅和肢体不计 其数。假设将曾经投生为蚂蚁等小含生的所有 肢体堆集一处，那一定比须弥山王还高；因为 口中无食、背上无衣，感受饥寒交迫、唇干舌 燥等痛苦而哭过的泪水，假设尚未干涸而收集 起来，肯定远远多于所有的汪洋之水；仅仅生 在地狱时所喝过的铜汁铁水也比局部四大海洋的水还多。</a:t>
            </a:r>
            <a:endParaRPr lang="en-US" dirty="0"/>
          </a:p>
        </p:txBody>
      </p:sp>
    </p:spTree>
    <p:extLst>
      <p:ext uri="{BB962C8B-B14F-4D97-AF65-F5344CB8AC3E}">
        <p14:creationId xmlns:p14="http://schemas.microsoft.com/office/powerpoint/2010/main" val="2184328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40000"/>
                <a:lumOff val="6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28FE27-B788-497A-B6FF-5E7FE50A38D0}"/>
              </a:ext>
            </a:extLst>
          </p:cNvPr>
          <p:cNvSpPr/>
          <p:nvPr/>
        </p:nvSpPr>
        <p:spPr>
          <a:xfrm>
            <a:off x="1673295" y="766178"/>
            <a:ext cx="4063933" cy="369332"/>
          </a:xfrm>
          <a:prstGeom prst="rect">
            <a:avLst/>
          </a:prstGeom>
        </p:spPr>
        <p:txBody>
          <a:bodyPr wrap="none">
            <a:spAutoFit/>
          </a:bodyPr>
          <a:lstStyle/>
          <a:p>
            <a:r>
              <a:rPr lang="zh-CN" altLang="en-US" b="1" dirty="0"/>
              <a:t>大圆满普贤上师言教 </a:t>
            </a:r>
            <a:r>
              <a:rPr lang="en-US" altLang="zh-CN" b="1" dirty="0"/>
              <a:t>---</a:t>
            </a:r>
            <a:r>
              <a:rPr lang="zh-CN" altLang="en-US" b="1" dirty="0"/>
              <a:t>引导文 （续）</a:t>
            </a:r>
            <a:endParaRPr lang="en-US" b="1" dirty="0"/>
          </a:p>
        </p:txBody>
      </p:sp>
      <p:sp>
        <p:nvSpPr>
          <p:cNvPr id="3" name="Rectangle 2">
            <a:extLst>
              <a:ext uri="{FF2B5EF4-FFF2-40B4-BE49-F238E27FC236}">
                <a16:creationId xmlns:a16="http://schemas.microsoft.com/office/drawing/2014/main" id="{8E23C5F7-B16E-4177-8E86-DC4E4B024EA3}"/>
              </a:ext>
            </a:extLst>
          </p:cNvPr>
          <p:cNvSpPr/>
          <p:nvPr/>
        </p:nvSpPr>
        <p:spPr>
          <a:xfrm>
            <a:off x="1673295" y="1494583"/>
            <a:ext cx="10157634" cy="4524315"/>
          </a:xfrm>
          <a:prstGeom prst="rect">
            <a:avLst/>
          </a:prstGeom>
        </p:spPr>
        <p:txBody>
          <a:bodyPr wrap="square">
            <a:spAutoFit/>
          </a:bodyPr>
          <a:lstStyle/>
          <a:p>
            <a:pPr marL="285750" indent="-285750">
              <a:buFont typeface="Arial" panose="020B0604020202020204" pitchFamily="34" charset="0"/>
              <a:buChar char="•"/>
            </a:pPr>
            <a:r>
              <a:rPr lang="zh-CN" altLang="en-US" dirty="0"/>
              <a:t>尽管事实原本如此，可是仍旧对轮回不生 刹那的出离心一味执迷不悟而受束缚的人们， 在漫无边际的轮回当中必然还要变本加厉地受 苦受难。就算是依靠随福德分的些微善果获得 了梵天和帝释那样万寿无疆、富足圆满、威风 凛凛、相貌堂堂的身体，最终也摆脱不了死亡的命运，并且在命终之后还要饱尝恶趣的悲惨 痛苦，那么暂时拥有的荣华富贵、健康无病等 微不足道安乐的人们，在几年或几个月甚至仅 仅几天的时间内，也会因为善趣的乐果耗尽而 变成一贫如洗、可怜兮兮，或者不愿意也要感 受恶趣那难以忍受的痛苦。</a:t>
            </a:r>
            <a:endParaRPr lang="en-US" altLang="zh-CN" dirty="0"/>
          </a:p>
          <a:p>
            <a:endParaRPr lang="en-US" altLang="zh-CN" dirty="0"/>
          </a:p>
          <a:p>
            <a:pPr marL="285750" indent="-285750">
              <a:buFont typeface="Arial" panose="020B0604020202020204" pitchFamily="34" charset="0"/>
              <a:buChar char="•"/>
            </a:pPr>
            <a:r>
              <a:rPr lang="zh-CN" altLang="en-US" dirty="0"/>
              <a:t>所以说，现在暂时的幸福快乐就好似梦中 正在兴旺发达之时突然醒来一样，有什么实质 可言呢？眼前依靠一点点善果而表面看起来似 乎幸福快乐的人们，一旦引业耗尽之后，没有 刹那住留的权利，即便是坐在天衣铺陈的如意 宝座上尽情享受五种欲妙、快乐无比的天王， 当寿命结束后也会在睁眼闭眼的瞬间大头朝下 堕入地狱，在炽燃铁地上感受痛苦。再者，太 阳和月亮尽管拥有普照四洲的光芒，但最后也 会有转生到伸手不见五指、漆黑一片之暗处</a:t>
            </a:r>
            <a:r>
              <a:rPr lang="en-US" altLang="zh-CN" dirty="0"/>
              <a:t>48 </a:t>
            </a:r>
            <a:r>
              <a:rPr lang="zh-CN" altLang="en-US" dirty="0"/>
              <a:t>的 时候。似是而非的轮回安乐，根本没有任何可 信赖的。</a:t>
            </a:r>
            <a:endParaRPr lang="en-US" altLang="zh-CN"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zh-CN" altLang="en-US" dirty="0"/>
              <a:t>我们要下决心：今生今世一定全力以赴脱 离轮回大苦海，获得永久安乐圆满正等觉果位。 上述道理，要完整具足加行、正行、后行 来实地修行。</a:t>
            </a:r>
            <a:endParaRPr lang="en-US" dirty="0"/>
          </a:p>
        </p:txBody>
      </p:sp>
    </p:spTree>
    <p:extLst>
      <p:ext uri="{BB962C8B-B14F-4D97-AF65-F5344CB8AC3E}">
        <p14:creationId xmlns:p14="http://schemas.microsoft.com/office/powerpoint/2010/main" val="266589363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310</TotalTime>
  <Words>3813</Words>
  <Application>Microsoft Office PowerPoint</Application>
  <PresentationFormat>Widescreen</PresentationFormat>
  <Paragraphs>93</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幼圆</vt:lpstr>
      <vt:lpstr>Arial</vt:lpstr>
      <vt:lpstr>Century Gothic</vt:lpstr>
      <vt:lpstr>Wingdings</vt:lpstr>
      <vt:lpstr>Wingdings 3</vt:lpstr>
      <vt:lpstr>Wisp</vt:lpstr>
      <vt:lpstr>总说轮回痛苦</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总说轮回痛苦</dc:title>
  <dc:creator>Dong, Xiaokai (DFS)</dc:creator>
  <cp:lastModifiedBy>Dong, Xiaokai (DFS)</cp:lastModifiedBy>
  <cp:revision>29</cp:revision>
  <dcterms:created xsi:type="dcterms:W3CDTF">2018-03-29T17:57:20Z</dcterms:created>
  <dcterms:modified xsi:type="dcterms:W3CDTF">2018-03-29T23:11:57Z</dcterms:modified>
</cp:coreProperties>
</file>