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94" r:id="rId3"/>
    <p:sldId id="295" r:id="rId4"/>
    <p:sldId id="293" r:id="rId5"/>
    <p:sldId id="296" r:id="rId6"/>
    <p:sldId id="297" r:id="rId7"/>
    <p:sldId id="298" r:id="rId8"/>
    <p:sldId id="299" r:id="rId9"/>
    <p:sldId id="300" r:id="rId10"/>
    <p:sldId id="301" r:id="rId11"/>
    <p:sldId id="302" r:id="rId12"/>
    <p:sldId id="303" r:id="rId13"/>
    <p:sldId id="306" r:id="rId14"/>
    <p:sldId id="305" r:id="rId15"/>
    <p:sldId id="304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2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53" d="100"/>
          <a:sy n="153" d="100"/>
        </p:scale>
        <p:origin x="-1434" y="222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482AE7-3C87-497D-8805-E1321BB04B07}" type="datetimeFigureOut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C67357-6D7A-4269-85E4-9161BF2AE83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892A93-A026-4015-99FF-F8AC9BB16FE9}" type="datetimeFigureOut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9460A3-FA9A-4BC4-A9CC-87FE7D9E89C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9460A3-FA9A-4BC4-A9CC-87FE7D9E89C0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AE9E2-72D2-4D34-9132-030984337005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4E515-87CB-463E-9816-31142BB7FD4A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5E173-606E-439C-BD09-B7AE0BDCFB63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0D644E-BDB8-4D52-977B-E729CF2E05D8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09974-C322-439F-8E73-D525A9D6BADA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7A1792-567D-4064-ADD7-EB1ED6263B19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EFB6A-0200-43BC-A8AA-97A204DD5A93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136FC0-BC36-4A20-A64E-DB17EC456B3B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0DB94-9735-45E0-8699-1E1921387C7E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D0DA5-05A3-4575-83A3-F158A7FBD17A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972F8-DBC6-49F8-8A62-E08181DC7A90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DD54C-0D17-4602-A3E3-D863C251358A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CFDAB-3159-4798-807A-39F5097D1C73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2483B4-07B4-4121-AF7F-D6BFD59BA0D9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C5A634-5246-45B8-BE4F-5EB1157575D5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B7A76F-3327-420E-87E6-6733A690BBAC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918E3-0979-4119-BB02-FD8930881C5B}" type="datetime1">
              <a:rPr lang="en-US" smtClean="0"/>
              <a:pPr/>
              <a:t>6/17/2018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B05E512-4CF8-4108-BE30-7FDCACAA08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/>
              <a:t>不欲临苦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C7EDF24E-54F8-439A-88B4-C7D69B9951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/>
              <a:t>多</a:t>
            </a:r>
            <a:r>
              <a:rPr lang="zh-CN" altLang="en-US" dirty="0"/>
              <a:t>伦多慧灯禅修班 轮回过患 </a:t>
            </a:r>
            <a:r>
              <a:rPr lang="zh-CN" altLang="en-US" dirty="0" smtClean="0"/>
              <a:t> </a:t>
            </a:r>
            <a:endParaRPr lang="en-US" altLang="zh-CN" dirty="0" smtClean="0"/>
          </a:p>
          <a:p>
            <a:r>
              <a:rPr lang="en-US" altLang="zh-CN" dirty="0" smtClean="0"/>
              <a:t>2018-06-21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0421757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713185" y="814580"/>
            <a:ext cx="8671035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2000" dirty="0" smtClean="0"/>
              <a:t>若想避</a:t>
            </a:r>
            <a:r>
              <a:rPr lang="zh-CN" altLang="en-US" sz="2000" dirty="0" smtClean="0"/>
              <a:t>免</a:t>
            </a:r>
            <a:r>
              <a:rPr lang="zh-CN" altLang="en-US" sz="2000" dirty="0" smtClean="0"/>
              <a:t>不欲临</a:t>
            </a:r>
            <a:r>
              <a:rPr lang="zh-CN" altLang="en-US" sz="2000" dirty="0" smtClean="0"/>
              <a:t>苦</a:t>
            </a:r>
            <a:r>
              <a:rPr lang="zh-CN" altLang="en-US" sz="2000" dirty="0" smtClean="0"/>
              <a:t>，</a:t>
            </a:r>
            <a:r>
              <a:rPr lang="zh-CN" altLang="en-US" sz="2000" dirty="0" smtClean="0"/>
              <a:t>获得财产受用、幸福名誉等善果，必须要有往昔积德的善因，有了这样的因，果才会不求自得。</a:t>
            </a:r>
            <a:endParaRPr lang="en-US" altLang="zh-CN" sz="2000" dirty="0" smtClean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altLang="zh-CN" sz="2000" dirty="0" smtClean="0"/>
          </a:p>
          <a:p>
            <a:pPr marL="342900" indent="-342900">
              <a:lnSpc>
                <a:spcPct val="150000"/>
              </a:lnSpc>
            </a:pPr>
            <a:r>
              <a:rPr lang="zh-CN" altLang="en-US" sz="2000" dirty="0" smtClean="0"/>
              <a:t>     以前洛若寺的金旺堪布就常说：“有福报的人不管到哪儿，即使是监狱，也会自然得到快乐。”比如在“文革”期间，藏地许多大德身陷囹圄十几年、甚至二十几年，有些人因为有福德，在监狱里过得很舒服，有吃不完的东西；而没有福德的人，结果就饿死了。所以，具足福德的人无论在哪里，都会像慈力王子 一样，时时处处遇到顺缘。反之，如果不具备这样的因，就算再怎样兢兢业业、勤勤恳恳，非但不会如愿以偿，反而可能适得其反，遭遇不幸。</a:t>
            </a:r>
            <a:endParaRPr lang="en-US" altLang="zh-CN" sz="2000" dirty="0" smtClean="0"/>
          </a:p>
          <a:p>
            <a:pPr marL="342900" indent="-342900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33903" y="956441"/>
            <a:ext cx="82296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2. </a:t>
            </a:r>
            <a:r>
              <a:rPr lang="zh-CN" altLang="en-US" dirty="0" smtClean="0"/>
              <a:t>大家应息灭自己的贪欲，依靠知足少欲这一取之不尽、用之不竭的财宝，尽量过一种安贫乐道的生活。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否则，作为修行人，该舍弃的已舍弃了，该放下的也放下了，若还不集中精力修行正法，入佛门后每天放逸，忙于各种世间琐事，那只能是自寻烦恼、自讨苦吃，最终会受到诸佛菩萨、护法神的呵责。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038851" y="567559"/>
            <a:ext cx="9091604" cy="5709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3200" b="1" dirty="0" smtClean="0"/>
              <a:t>上师结语</a:t>
            </a:r>
            <a:endParaRPr lang="en-US" altLang="zh-CN" sz="3200" b="1" dirty="0" smtClean="0"/>
          </a:p>
          <a:p>
            <a:endParaRPr lang="en-US" altLang="zh-CN" b="1" dirty="0" smtClean="0"/>
          </a:p>
          <a:p>
            <a:pPr>
              <a:lnSpc>
                <a:spcPct val="150000"/>
              </a:lnSpc>
            </a:pPr>
            <a:r>
              <a:rPr lang="zh-CN" altLang="en-US" sz="2000" dirty="0" smtClean="0"/>
              <a:t>通过学习人类的三根本苦、八支分苦，大家应当明白：四大部洲的人类均无安乐可言，尤其是我们这些南赡部洲的人，如今正处于五浊恶世 ，没有一丝一毫的安乐，唯有感受痛苦。然而，许多人由于太过愚痴，不但不觉得轮回很苦，反而认为社会越来越发展，生活水平越来越高，这样的生活特别快乐。正如寂天论师所言：“轮回虽极苦，痴故不自觉，众生溺苦流，呜呼堪悲悯！”他们并不知道，在这些五光十色的科技背后，伦理道德日益下滑，贪嗔痴烦恼日益增长，人类的痛苦远远超过以往。</a:t>
            </a:r>
            <a:endParaRPr lang="en-US" sz="2000" dirty="0" smtClean="0"/>
          </a:p>
          <a:p>
            <a:pPr>
              <a:lnSpc>
                <a:spcPct val="150000"/>
              </a:lnSpc>
            </a:pPr>
            <a:r>
              <a:rPr lang="en-US" sz="2000" dirty="0" smtClean="0"/>
              <a:t> </a:t>
            </a:r>
          </a:p>
          <a:p>
            <a:pPr>
              <a:lnSpc>
                <a:spcPct val="150000"/>
              </a:lnSpc>
            </a:pPr>
            <a:r>
              <a:rPr lang="en-US" sz="2000" dirty="0" smtClean="0"/>
              <a:t> </a:t>
            </a:r>
          </a:p>
          <a:p>
            <a:pPr>
              <a:lnSpc>
                <a:spcPct val="150000"/>
              </a:lnSpc>
            </a:pPr>
            <a:endParaRPr lang="en-US" dirty="0" smtClean="0">
              <a:latin typeface="+mn-ea"/>
            </a:endParaRPr>
          </a:p>
          <a:p>
            <a:r>
              <a:rPr lang="en-US" dirty="0" smtClean="0">
                <a:latin typeface="+mn-ea"/>
              </a:rPr>
              <a:t> </a:t>
            </a:r>
            <a:endParaRPr lang="en-US" altLang="zh-CN" b="1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81655" y="914400"/>
            <a:ext cx="8534400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 </a:t>
            </a:r>
            <a:r>
              <a:rPr lang="zh-CN" altLang="en-US" sz="2000" dirty="0" smtClean="0"/>
              <a:t>随着年复一年、月复一月、日复一日，这个时世会越来越污浊，劫时会越来越恶劣，佛法会越来越衰败，众生的幸福也会逐渐减灭，想到这些，谁还会贪图一时的快乐？再者说，就算我们暂时很快乐，但南赡部洲是业力之地，</a:t>
            </a:r>
            <a:r>
              <a:rPr lang="zh-CN" altLang="en-US" sz="2000" dirty="0" smtClean="0">
                <a:latin typeface="+mn-ea"/>
              </a:rPr>
              <a:t>一切苦乐、凶吉、高低等都是不定的，执著这些只能带来无尽苦恼。因此，通过观察这些有目共睹的事实，我们今后一定要学会取舍。</a:t>
            </a:r>
            <a:endParaRPr lang="en-US" sz="2000" dirty="0" smtClean="0">
              <a:latin typeface="+mn-ea"/>
            </a:endParaRPr>
          </a:p>
          <a:p>
            <a:r>
              <a:rPr lang="en-US" sz="2000" dirty="0" smtClean="0">
                <a:latin typeface="+mn-ea"/>
              </a:rPr>
              <a:t> 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902370" y="1002952"/>
            <a:ext cx="9091450" cy="2605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sz="2000" dirty="0" smtClean="0">
                <a:latin typeface="+mn-ea"/>
              </a:rPr>
              <a:t> </a:t>
            </a:r>
            <a:r>
              <a:rPr lang="zh-CN" altLang="en-US" sz="2000" dirty="0" smtClean="0">
                <a:latin typeface="+mn-ea"/>
              </a:rPr>
              <a:t>诚如无垢光尊者在</a:t>
            </a:r>
            <a:r>
              <a:rPr lang="en-US" altLang="zh-CN" sz="2000" dirty="0" smtClean="0">
                <a:latin typeface="+mn-ea"/>
              </a:rPr>
              <a:t>《</a:t>
            </a:r>
            <a:r>
              <a:rPr lang="zh-CN" altLang="en-US" sz="2000" dirty="0" smtClean="0">
                <a:latin typeface="+mn-ea"/>
              </a:rPr>
              <a:t>窍诀宝藏论</a:t>
            </a:r>
            <a:r>
              <a:rPr lang="en-US" altLang="zh-CN" sz="2000" dirty="0" smtClean="0">
                <a:latin typeface="+mn-ea"/>
              </a:rPr>
              <a:t>》</a:t>
            </a:r>
            <a:r>
              <a:rPr lang="zh-CN" altLang="en-US" sz="2000" dirty="0" smtClean="0">
                <a:latin typeface="+mn-ea"/>
              </a:rPr>
              <a:t>中所云：“有时观察自现之顺缘，了知自现觉受现助伴；有时观察有害之逆缘，即是断除迷执大要点；有时观察道友他上师，了知贤劣促进自实修；有时观察四大之幻变，了知心性之中无勤作；有时观察自境建筑财，了知如幻遣除迷现执；有时观察他人眷属财，生起悲心断除轮回贪。总之于诸种种显现法，观察自性摧毁迷实执。”</a:t>
            </a:r>
            <a:endParaRPr lang="en-US" altLang="zh-CN" sz="2000" b="1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39613" y="1147007"/>
            <a:ext cx="9974318" cy="4187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000" dirty="0" smtClean="0">
                <a:latin typeface="+mn-ea"/>
              </a:rPr>
              <a:t>意思是说，有时观察修行的顺缘，了知为自现之后，可以变成觉受的助伴；有时观察有害的逆缘，此时正是断除迷执的大要点（别人本想制造违缘害你，但在这个过程中，你一观心就开悟了。即使没有大悟，也会有一些小悟）；有时观察其他的上师或道友，就会了知贤劣差别，促进自己修行；有时观察四大幻变，见它一会儿显、一会儿无，自会通达心的本性；有时观察自己的房子、财产等如幻如梦，可以斩断对迷乱显现的执著（比如我刚开始是草皮房，然后是板皮房、绷壳房、水泥房</a:t>
            </a:r>
            <a:r>
              <a:rPr lang="en-US" altLang="zh-CN" sz="2000" dirty="0" smtClean="0">
                <a:latin typeface="+mn-ea"/>
              </a:rPr>
              <a:t>……</a:t>
            </a:r>
            <a:r>
              <a:rPr lang="zh-CN" altLang="en-US" sz="2000" dirty="0" smtClean="0">
                <a:latin typeface="+mn-ea"/>
              </a:rPr>
              <a:t>最后什么都没有了，死后全部留在人间，故没什么可耽著的）；有时观察他人的眷属、财产，则会生起大悲心：“这些变幻不定，为什么人们如此执著啊？”从而断除对轮回的贪执。</a:t>
            </a:r>
            <a:endParaRPr lang="en-US" altLang="zh-CN" sz="2000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zh-CN" altLang="en-US" sz="2000" b="1" dirty="0" smtClean="0">
                <a:latin typeface="+mn-ea"/>
              </a:rPr>
              <a:t>总之，对于一切种种显现，理应观察其自性，以摧毁自己迷乱的实执。</a:t>
            </a:r>
            <a:endParaRPr lang="en-US" sz="2000" b="1" dirty="0" smtClean="0">
              <a:latin typeface="+mn-e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584783" y="995119"/>
            <a:ext cx="5844514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/>
            <a:r>
              <a:rPr lang="zh-CN" altLang="en-US" sz="2800" b="1" dirty="0" smtClean="0"/>
              <a:t>本课重点：</a:t>
            </a:r>
            <a:endParaRPr lang="en-US" altLang="zh-CN" sz="2800" b="1" dirty="0" smtClean="0"/>
          </a:p>
          <a:p>
            <a:pPr marL="342900" indent="-342900"/>
            <a:endParaRPr lang="en-US" altLang="zh-CN" sz="2800" b="1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2800" dirty="0" smtClean="0"/>
              <a:t>不欲临苦的 定义</a:t>
            </a:r>
            <a:endParaRPr lang="en-US" altLang="zh-CN" sz="2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2800" dirty="0" smtClean="0"/>
              <a:t>无垢光尊者关于不欲临苦在</a:t>
            </a:r>
            <a:r>
              <a:rPr lang="en-US" altLang="zh-CN" sz="2800" dirty="0" smtClean="0"/>
              <a:t>《</a:t>
            </a:r>
            <a:r>
              <a:rPr lang="zh-CN" altLang="en-US" sz="2800" dirty="0" smtClean="0"/>
              <a:t>窍诀宝藏论</a:t>
            </a:r>
            <a:r>
              <a:rPr lang="en-US" altLang="zh-CN" sz="2800" dirty="0" smtClean="0"/>
              <a:t>》</a:t>
            </a:r>
            <a:r>
              <a:rPr lang="zh-CN" altLang="en-US" sz="2800" dirty="0" smtClean="0"/>
              <a:t>中的描述</a:t>
            </a:r>
            <a:endParaRPr lang="en-US" altLang="zh-CN" sz="2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2800" dirty="0" smtClean="0"/>
              <a:t>破除不欲临苦的方法</a:t>
            </a:r>
            <a:endParaRPr lang="en-US" altLang="zh-CN" sz="2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2800" dirty="0" smtClean="0"/>
              <a:t>结语</a:t>
            </a:r>
            <a:endParaRPr lang="en-US" altLang="zh-CN" sz="28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zh-CN" altLang="en-US" sz="2800" dirty="0" smtClean="0"/>
              <a:t>上师教言</a:t>
            </a:r>
            <a:endParaRPr lang="en-US" altLang="zh-CN" sz="2800" dirty="0" smtClean="0"/>
          </a:p>
          <a:p>
            <a:pPr marL="800100" lvl="1" indent="-342900">
              <a:buFont typeface="Arial" pitchFamily="34" charset="0"/>
              <a:buChar char="•"/>
            </a:pPr>
            <a:endParaRPr lang="en-US" altLang="zh-CN" sz="2800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altLang="zh-CN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altLang="zh-CN" dirty="0" smtClean="0"/>
          </a:p>
          <a:p>
            <a:pPr marL="342900" indent="-342900">
              <a:buFont typeface="Arial" pitchFamily="34" charset="0"/>
              <a:buChar char="•"/>
            </a:pPr>
            <a:endParaRPr lang="en-US" altLang="zh-CN" b="1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81656" y="918175"/>
            <a:ext cx="950135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CN" altLang="en-US" sz="2200" dirty="0" smtClean="0"/>
              <a:t>不欲临苦的 定义</a:t>
            </a:r>
            <a:endParaRPr lang="en-US" altLang="zh-CN" sz="2200" dirty="0" smtClean="0"/>
          </a:p>
          <a:p>
            <a:pPr marL="971550" lvl="1" indent="-514350"/>
            <a:endParaRPr lang="en-US" altLang="zh-CN" sz="2200" dirty="0" smtClean="0"/>
          </a:p>
          <a:p>
            <a:pPr marL="514350" indent="-514350" algn="just">
              <a:buFont typeface="Arial" pitchFamily="34" charset="0"/>
              <a:buChar char="•"/>
            </a:pPr>
            <a:r>
              <a:rPr lang="zh-CN" altLang="en-US" sz="2200" dirty="0" smtClean="0"/>
              <a:t>在现实生活中，可以肯定地说，希望自己受苦受难的人，这个世界上一个也没有。然而，即便不愿意受苦，痛苦也会自然而然降临，</a:t>
            </a:r>
            <a:r>
              <a:rPr lang="zh-CN" altLang="en-US" sz="2200" b="1" dirty="0" smtClean="0"/>
              <a:t>这就是不欲临苦</a:t>
            </a:r>
            <a:r>
              <a:rPr lang="zh-CN" altLang="en-US" sz="2200" dirty="0" smtClean="0"/>
              <a:t>。</a:t>
            </a:r>
            <a:endParaRPr lang="en-US" altLang="zh-CN" sz="2200" dirty="0" smtClean="0"/>
          </a:p>
          <a:p>
            <a:pPr marL="514350" indent="-514350" algn="just"/>
            <a:endParaRPr lang="en-US" altLang="zh-CN" sz="2200" dirty="0" smtClean="0"/>
          </a:p>
          <a:p>
            <a:pPr marL="514350" indent="-514350" algn="just">
              <a:buFont typeface="Arial" pitchFamily="34" charset="0"/>
              <a:buChar char="•"/>
            </a:pPr>
            <a:r>
              <a:rPr lang="zh-CN" altLang="en-US" sz="2200" dirty="0" smtClean="0"/>
              <a:t>比如，我们不想生病、不愿被别人束缚，但业力现前时，除了生死自在的成就者以外，我们想逃也逃不掉，就算不想感受痛苦，也很难如愿以偿。</a:t>
            </a:r>
            <a:endParaRPr lang="en-US" altLang="zh-CN" sz="2200" dirty="0" smtClean="0"/>
          </a:p>
          <a:p>
            <a:pPr marL="514350" indent="-514350" algn="just">
              <a:buFont typeface="Arial" pitchFamily="34" charset="0"/>
              <a:buChar char="•"/>
            </a:pPr>
            <a:endParaRPr lang="en-US" altLang="zh-CN" sz="2200" dirty="0" smtClean="0"/>
          </a:p>
          <a:p>
            <a:pPr marL="514350" indent="-514350" algn="just">
              <a:buFont typeface="Arial" pitchFamily="34" charset="0"/>
              <a:buChar char="•"/>
            </a:pPr>
            <a:r>
              <a:rPr lang="zh-CN" altLang="en-US" sz="2200" dirty="0" smtClean="0"/>
              <a:t>还有因往昔业力所感，成为国王的臣民、富翁的奴仆、老板的员工等那些人，完全是身不由己，不愿意也必然要受主人控制。他们哪怕只犯了微不足道的错误，也会大难临头，措手无策。</a:t>
            </a:r>
            <a:endParaRPr lang="en-US" altLang="zh-CN" sz="2200" dirty="0" smtClean="0"/>
          </a:p>
          <a:p>
            <a:pPr marL="514350" indent="-514350" algn="just"/>
            <a:endParaRPr lang="en-US" sz="2400" dirty="0" smtClean="0"/>
          </a:p>
          <a:p>
            <a:pPr marL="514350" indent="-514350" algn="just"/>
            <a:endParaRPr lang="en-US" sz="2400" dirty="0" smtClean="0"/>
          </a:p>
          <a:p>
            <a:pPr marL="971550" lvl="1" indent="-514350"/>
            <a:endParaRPr lang="en-US" altLang="zh-CN" sz="28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109268" y="1615228"/>
            <a:ext cx="8663836" cy="28937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zh-CN" altLang="en-US" sz="4800" dirty="0" smtClean="0"/>
              <a:t>无垢光尊者</a:t>
            </a:r>
            <a:endParaRPr lang="en-US" altLang="zh-CN" sz="4800" dirty="0" smtClean="0"/>
          </a:p>
          <a:p>
            <a:pPr algn="ctr"/>
            <a:r>
              <a:rPr lang="zh-CN" altLang="en-US" sz="4800" dirty="0" smtClean="0"/>
              <a:t>关于不欲临苦在</a:t>
            </a:r>
            <a:r>
              <a:rPr lang="en-US" altLang="zh-CN" sz="4800" dirty="0" smtClean="0"/>
              <a:t>《</a:t>
            </a:r>
            <a:r>
              <a:rPr lang="zh-CN" altLang="en-US" sz="4800" dirty="0" smtClean="0"/>
              <a:t>窍诀宝藏论</a:t>
            </a:r>
            <a:r>
              <a:rPr lang="en-US" altLang="zh-CN" sz="4800" dirty="0" smtClean="0"/>
              <a:t>》</a:t>
            </a:r>
            <a:r>
              <a:rPr lang="zh-CN" altLang="en-US" sz="4800" dirty="0" smtClean="0"/>
              <a:t>中的描述</a:t>
            </a:r>
            <a:endParaRPr lang="en-US" altLang="zh-CN" sz="4800" dirty="0" smtClean="0"/>
          </a:p>
          <a:p>
            <a:endParaRPr lang="en-US" altLang="zh-CN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702676" y="809297"/>
            <a:ext cx="9291145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u="sng" dirty="0" smtClean="0"/>
              <a:t> 家人亲友虽欲恒不离，相依相伴然却定别离。</a:t>
            </a:r>
            <a:endParaRPr lang="en-US" altLang="zh-CN" u="sng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亲朋好友相依相伴、难分难舍，希望能天长地久永不分离，但在无常的袭击下，到了一定时候，也会死的死、散的散，只有随业力各奔东西，最后留下来的，徒有思念而已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u="sng" dirty="0" smtClean="0"/>
              <a:t> 美妙住宅虽欲恒不离，长久居住然却定离去。</a:t>
            </a:r>
            <a:endParaRPr lang="en-US" altLang="zh-CN" u="sng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对修行人而言，最执著的寺院、茅棚或学院，自己希望恒时不离开，永远都住在这里，但也是不现实的。无论是由于共业还是别业，因缘散了的话，不要说永远，就算呆一刹那的机会也没有。世间人也是一样，买了一幢房子，就认为永远是自己的，这也不一定，无常一旦到来，即使你再不想离开，也不得不接受无情的事实。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29103" y="609600"/>
            <a:ext cx="9396249" cy="4201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u="sng" dirty="0" smtClean="0"/>
              <a:t> </a:t>
            </a:r>
            <a:r>
              <a:rPr lang="zh-CN" altLang="en-US" sz="2000" u="sng" dirty="0" smtClean="0"/>
              <a:t>幸福受用虽欲恒不离，长久享受然却定舍弃。</a:t>
            </a:r>
            <a:endParaRPr lang="en-US" altLang="zh-CN" sz="2000" u="sng" dirty="0" smtClean="0"/>
          </a:p>
          <a:p>
            <a:pPr>
              <a:lnSpc>
                <a:spcPct val="150000"/>
              </a:lnSpc>
            </a:pPr>
            <a:endParaRPr lang="en-US" altLang="zh-CN" sz="2000" u="sng" dirty="0" smtClean="0"/>
          </a:p>
          <a:p>
            <a:pPr>
              <a:lnSpc>
                <a:spcPct val="150000"/>
              </a:lnSpc>
            </a:pPr>
            <a:r>
              <a:rPr lang="zh-CN" altLang="en-US" sz="2000" dirty="0" smtClean="0"/>
              <a:t>幸福的生活、丰足的受用，虽想永远拥有，稍许也不愿离开，但无常来临之际，这些也必定要舍弃。</a:t>
            </a:r>
            <a:r>
              <a:rPr lang="en-US" altLang="zh-CN" sz="2000" dirty="0" smtClean="0"/>
              <a:t>《</a:t>
            </a:r>
            <a:r>
              <a:rPr lang="zh-CN" altLang="en-US" sz="2000" dirty="0" smtClean="0"/>
              <a:t>大庄严论经</a:t>
            </a:r>
            <a:r>
              <a:rPr lang="en-US" altLang="zh-CN" sz="2000" dirty="0" smtClean="0"/>
              <a:t>》</a:t>
            </a:r>
            <a:r>
              <a:rPr lang="zh-CN" altLang="en-US" sz="2000" dirty="0" smtClean="0"/>
              <a:t>亦云：“家中有财宝，五家 之所共。”你认为是自己的财物，过段时间不一定还是你的，可能统统会被别人使用。有些道友认为“这是我的钱包”，但不小心在路上掉了，就成了别人的了</a:t>
            </a:r>
            <a:r>
              <a:rPr lang="zh-CN" altLang="en-US" sz="2000" dirty="0" smtClean="0"/>
              <a:t>。我</a:t>
            </a:r>
            <a:r>
              <a:rPr lang="zh-CN" altLang="en-US" sz="2000" dirty="0" smtClean="0"/>
              <a:t>们对自己的财物虽然不想离开，但终究还是会离开的。无垢光尊者的这些窍诀非常甚深，大家要好好体会！</a:t>
            </a:r>
            <a:endParaRPr lang="en-US" altLang="zh-CN" sz="2000" dirty="0" smtClean="0"/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608084" y="522662"/>
            <a:ext cx="961696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u="sng" dirty="0" smtClean="0"/>
              <a:t> 暇满人身虽欲恒不离，长久留世然却定死亡。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有了暇满人身，就有了修行的机会，尽管我们很想长久留住，可是人生短暂、无常迅速，真正能闻思修的时间也不过几年。</a:t>
            </a:r>
            <a:r>
              <a:rPr lang="en-US" altLang="zh-CN" dirty="0" smtClean="0"/>
              <a:t>《</a:t>
            </a:r>
            <a:r>
              <a:rPr lang="zh-CN" altLang="en-US" dirty="0" smtClean="0"/>
              <a:t>杂阿含经</a:t>
            </a:r>
            <a:r>
              <a:rPr lang="en-US" altLang="zh-CN" dirty="0" smtClean="0"/>
              <a:t>》</a:t>
            </a:r>
            <a:r>
              <a:rPr lang="zh-CN" altLang="en-US" dirty="0" smtClean="0"/>
              <a:t>中云：“觉世无常，身命难保。”因而作为修行人，一定要珍惜学佛的机会。以前有个人生了邪见后，口口声声威胁别人：“那我不学佛了！那我不学佛了！”我们虽然没有像他那样，但就算自己想学佛，这个人身能用多久也很难说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zh-CN" altLang="en-US" u="sng" dirty="0" smtClean="0"/>
              <a:t>贤善上师虽欲恒不离，听受正法然却定别离。</a:t>
            </a:r>
            <a:endParaRPr lang="en-US" altLang="zh-CN" dirty="0" smtClean="0"/>
          </a:p>
          <a:p>
            <a:pPr>
              <a:lnSpc>
                <a:spcPct val="150000"/>
              </a:lnSpc>
            </a:pPr>
            <a:r>
              <a:rPr lang="zh-CN" altLang="en-US" dirty="0" smtClean="0"/>
              <a:t>对慈悲贤善、唯有利他心的具相上师，很多弟子都想永远不离开，但这也是不可能的。有时候上师会圆寂，有时候是弟子圆寂，有时候师徒虽都未圆寂，但也会以各种因缘而分开。所以，上师如意宝常引用这个教证说：“我们师徒如今欢聚一堂享受大乘佛法，但再过段时间，这只能成为美好的回忆了，除此之外，一切都会烟消云散的。”确实，我们很想永远在上师面前听受正法，但这是不可能的，历史上没有永不分离的师徒。所以，有了听受正法的机会，每个人一定要珍惜！</a:t>
            </a:r>
            <a:endParaRPr lang="en-US" dirty="0" smtClean="0"/>
          </a:p>
          <a:p>
            <a:pPr>
              <a:lnSpc>
                <a:spcPct val="150000"/>
              </a:lnSpc>
            </a:pP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618593" y="685855"/>
            <a:ext cx="9711558" cy="49859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zh-CN" altLang="en-US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 善良道友虽欲恒不离，和睦相处然却定分离。</a:t>
            </a:r>
            <a:endParaRPr kumimoji="0" lang="en-US" altLang="zh-CN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  具有出离心、慈悲心、菩提心的善良道友十分难得，虽然希望永远不要分离，与他在菩提道 中恒时相伴、和睦相处，但这也是做不到的。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 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zh-CN" altLang="en-US" sz="20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 今起该披精进之铠甲，诣至无离大乐之宝洲。于诸生深厌离道友前，无有正法乞人我劝勉。</a:t>
            </a:r>
            <a:endParaRPr kumimoji="0" lang="en-US" altLang="zh-CN" sz="20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  了知这些无常的道理后，我们要立下坚定誓言：从现在开始，</a:t>
            </a:r>
            <a:endParaRPr kumimoji="0" lang="en-US" altLang="zh-CN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 应披上精进的铠甲修持正法，以趋至永不分离的大乐宝洲</a:t>
            </a:r>
            <a:r>
              <a:rPr kumimoji="0" lang="en-US" altLang="zh-CN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——</a:t>
            </a:r>
            <a:r>
              <a:rPr kumimoji="0" lang="zh-CN" alt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n-ea"/>
                <a:cs typeface="Times New Roman" pitchFamily="18" charset="0"/>
              </a:rPr>
              <a:t>佛果。无垢光尊者还谦虚地说：“于轮回深生厌离的诸道友面前，我虽是没有修成正法的乞丐 ，但也真诚地以此教言进行劝勉。”</a:t>
            </a:r>
            <a:endParaRPr kumimoji="0" lang="zh-CN" alt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n-ea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806263" y="2389625"/>
            <a:ext cx="62641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71550" lvl="1" indent="-514350"/>
            <a:r>
              <a:rPr lang="zh-CN" altLang="en-US" sz="4800" dirty="0" smtClean="0"/>
              <a:t>破除不欲临苦的方法</a:t>
            </a:r>
            <a:endParaRPr lang="en-US" altLang="zh-CN" sz="48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3440</TotalTime>
  <Words>2368</Words>
  <Application>Microsoft Office PowerPoint</Application>
  <PresentationFormat>Custom</PresentationFormat>
  <Paragraphs>79</Paragraphs>
  <Slides>15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Wisp</vt:lpstr>
      <vt:lpstr>不欲临苦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总说轮回痛苦</dc:title>
  <dc:creator>Dong, Xiaokai (DFS)</dc:creator>
  <cp:lastModifiedBy>Jing Zhao</cp:lastModifiedBy>
  <cp:revision>92</cp:revision>
  <dcterms:created xsi:type="dcterms:W3CDTF">2018-03-29T17:57:20Z</dcterms:created>
  <dcterms:modified xsi:type="dcterms:W3CDTF">2018-06-18T00:19:24Z</dcterms:modified>
</cp:coreProperties>
</file>