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57" r:id="rId6"/>
    <p:sldId id="272" r:id="rId7"/>
    <p:sldId id="271" r:id="rId8"/>
    <p:sldId id="270" r:id="rId9"/>
    <p:sldId id="269" r:id="rId10"/>
    <p:sldId id="267" r:id="rId11"/>
    <p:sldId id="268" r:id="rId12"/>
    <p:sldId id="266" r:id="rId13"/>
    <p:sldId id="263" r:id="rId14"/>
    <p:sldId id="262" r:id="rId15"/>
    <p:sldId id="261" r:id="rId16"/>
    <p:sldId id="264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86" autoAdjust="0"/>
    <p:restoredTop sz="94660"/>
  </p:normalViewPr>
  <p:slideViewPr>
    <p:cSldViewPr snapToGrid="0">
      <p:cViewPr varScale="1">
        <p:scale>
          <a:sx n="91" d="100"/>
          <a:sy n="91" d="100"/>
        </p:scale>
        <p:origin x="379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97773" y="2413000"/>
            <a:ext cx="8915399" cy="2262781"/>
          </a:xfrm>
        </p:spPr>
        <p:txBody>
          <a:bodyPr>
            <a:normAutofit/>
          </a:bodyPr>
          <a:lstStyle/>
          <a:p>
            <a:r>
              <a:rPr lang="zh-TW" altLang="en-US" dirty="0"/>
              <a:t>輪迴過</a:t>
            </a:r>
            <a:r>
              <a:rPr lang="zh-TW" altLang="en-US" dirty="0" smtClean="0"/>
              <a:t>患之</a:t>
            </a:r>
            <a:r>
              <a:rPr lang="zh-TW" altLang="en-US" b="1" dirty="0" smtClean="0"/>
              <a:t>人</a:t>
            </a:r>
            <a:r>
              <a:rPr lang="zh-TW" altLang="en-US" b="1" dirty="0"/>
              <a:t>類的</a:t>
            </a:r>
            <a:r>
              <a:rPr lang="zh-TW" altLang="en-US" b="1" dirty="0" smtClean="0"/>
              <a:t>痛苦</a:t>
            </a:r>
            <a:r>
              <a:rPr lang="en-US" altLang="zh-TW" dirty="0" smtClean="0"/>
              <a:t>(</a:t>
            </a:r>
            <a:r>
              <a:rPr lang="zh-TW" altLang="en-US" dirty="0" smtClean="0"/>
              <a:t>複習</a:t>
            </a:r>
            <a:r>
              <a:rPr lang="en-US" altLang="zh-TW" dirty="0" smtClean="0"/>
              <a:t>)</a:t>
            </a:r>
            <a:r>
              <a:rPr lang="zh-TW" altLang="en-US" dirty="0"/>
              <a:t/>
            </a:r>
            <a:br>
              <a:rPr lang="zh-TW" altLang="en-US" dirty="0"/>
            </a:b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zh-TW" altLang="en-US" dirty="0" smtClean="0"/>
              <a:t>加拿大多</a:t>
            </a:r>
            <a:r>
              <a:rPr lang="zh-TW" altLang="en-US" dirty="0"/>
              <a:t>倫多慧燈禪修班</a:t>
            </a:r>
          </a:p>
          <a:p>
            <a:pPr algn="r"/>
            <a:r>
              <a:rPr lang="en-CA" dirty="0" smtClean="0"/>
              <a:t>June 28, </a:t>
            </a:r>
            <a:r>
              <a:rPr lang="en-CA" dirty="0"/>
              <a:t>2018 Thu 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85948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6" y="624110"/>
            <a:ext cx="7842980" cy="885908"/>
          </a:xfrm>
        </p:spPr>
        <p:txBody>
          <a:bodyPr/>
          <a:lstStyle/>
          <a:p>
            <a:pPr algn="ctr"/>
            <a:r>
              <a:rPr lang="zh-TW" altLang="en-US" b="1" dirty="0" smtClean="0"/>
              <a:t>求不得苦的對治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753299"/>
            <a:ext cx="8915400" cy="4157923"/>
          </a:xfrm>
        </p:spPr>
        <p:txBody>
          <a:bodyPr/>
          <a:lstStyle/>
          <a:p>
            <a:r>
              <a:rPr lang="zh-TW" altLang="en-US" dirty="0" smtClean="0"/>
              <a:t>求而不貪</a:t>
            </a:r>
            <a:r>
              <a:rPr lang="ko-KR" altLang="en-US" dirty="0" smtClean="0"/>
              <a:t>求</a:t>
            </a:r>
            <a:r>
              <a:rPr lang="en-US" altLang="zh-TW" dirty="0" smtClean="0"/>
              <a:t>:</a:t>
            </a:r>
            <a:r>
              <a:rPr lang="zh-TW" altLang="en-US" dirty="0" smtClean="0"/>
              <a:t> 作為</a:t>
            </a:r>
            <a:r>
              <a:rPr lang="ko-KR" altLang="en-US" dirty="0" smtClean="0"/>
              <a:t>修行人</a:t>
            </a:r>
            <a:r>
              <a:rPr lang="zh-TW" altLang="en-US" dirty="0" smtClean="0"/>
              <a:t>應過</a:t>
            </a:r>
            <a:r>
              <a:rPr lang="ko-KR" altLang="en-US" dirty="0" smtClean="0"/>
              <a:t>少欲知足的生活</a:t>
            </a:r>
            <a:endParaRPr lang="en-US" altLang="ko-KR" dirty="0" smtClean="0"/>
          </a:p>
          <a:p>
            <a:r>
              <a:rPr lang="zh-CN" altLang="en-US" dirty="0"/>
              <a:t>如理如法的</a:t>
            </a:r>
            <a:r>
              <a:rPr lang="zh-CN" altLang="en-US" dirty="0" smtClean="0"/>
              <a:t>求</a:t>
            </a:r>
            <a:r>
              <a:rPr lang="en-US" altLang="zh-CN" dirty="0" smtClean="0"/>
              <a:t>:</a:t>
            </a:r>
            <a:r>
              <a:rPr lang="zh-TW" altLang="en-US" dirty="0" smtClean="0"/>
              <a:t> 從</a:t>
            </a:r>
            <a:r>
              <a:rPr lang="zh-CN" altLang="en-US" dirty="0" smtClean="0"/>
              <a:t>因</a:t>
            </a:r>
            <a:r>
              <a:rPr lang="zh-TW" altLang="en-US" dirty="0" smtClean="0"/>
              <a:t>下</a:t>
            </a:r>
            <a:r>
              <a:rPr lang="zh-CN" altLang="en-US" dirty="0" smtClean="0"/>
              <a:t>手，</a:t>
            </a:r>
            <a:r>
              <a:rPr lang="zh-TW" altLang="en-US" dirty="0" smtClean="0"/>
              <a:t>種</a:t>
            </a:r>
            <a:r>
              <a:rPr lang="zh-CN" altLang="en-US" dirty="0" smtClean="0"/>
              <a:t>了</a:t>
            </a:r>
            <a:r>
              <a:rPr lang="zh-TW" altLang="en-US" dirty="0" smtClean="0"/>
              <a:t>好的</a:t>
            </a:r>
            <a:r>
              <a:rPr lang="zh-CN" altLang="en-US" dirty="0" smtClean="0"/>
              <a:t>因</a:t>
            </a:r>
            <a:r>
              <a:rPr lang="zh-CN" altLang="en-US" dirty="0" smtClean="0"/>
              <a:t>，</a:t>
            </a:r>
            <a:r>
              <a:rPr lang="zh-TW" altLang="en-US" dirty="0" smtClean="0"/>
              <a:t>不求</a:t>
            </a:r>
            <a:r>
              <a:rPr lang="zh-CN" altLang="en-US" dirty="0" smtClean="0"/>
              <a:t>自</a:t>
            </a:r>
            <a:r>
              <a:rPr lang="zh-CN" altLang="en-US" dirty="0"/>
              <a:t>得</a:t>
            </a:r>
          </a:p>
          <a:p>
            <a:endParaRPr lang="en-US" altLang="ko-KR" dirty="0" smtClean="0"/>
          </a:p>
          <a:p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299210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6" y="624110"/>
            <a:ext cx="7574532" cy="1280890"/>
          </a:xfrm>
        </p:spPr>
        <p:txBody>
          <a:bodyPr/>
          <a:lstStyle/>
          <a:p>
            <a:pPr algn="ctr"/>
            <a:r>
              <a:rPr lang="zh-TW" altLang="en-US" b="1" dirty="0" smtClean="0"/>
              <a:t>不欲臨苦的對治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懂</a:t>
            </a:r>
            <a:r>
              <a:rPr lang="ko-KR" altLang="en-US" dirty="0" smtClean="0"/>
              <a:t>得</a:t>
            </a:r>
            <a:r>
              <a:rPr lang="zh-TW" altLang="en-US" dirty="0" smtClean="0"/>
              <a:t>萬</a:t>
            </a:r>
            <a:r>
              <a:rPr lang="ko-KR" altLang="en-US" dirty="0" smtClean="0"/>
              <a:t>法都是因缘生的</a:t>
            </a:r>
            <a:r>
              <a:rPr lang="ko-KR" altLang="en-US" dirty="0"/>
              <a:t>，</a:t>
            </a:r>
            <a:r>
              <a:rPr lang="ko-KR" altLang="en-US" dirty="0" smtClean="0"/>
              <a:t>往昔造了</a:t>
            </a:r>
            <a:r>
              <a:rPr lang="zh-TW" altLang="en-US" dirty="0" smtClean="0"/>
              <a:t>這個惡因</a:t>
            </a:r>
            <a:r>
              <a:rPr lang="en-US" altLang="zh-TW" dirty="0" smtClean="0"/>
              <a:t>,</a:t>
            </a:r>
            <a:r>
              <a:rPr lang="zh-TW" altLang="en-US" dirty="0" smtClean="0"/>
              <a:t>即使現在不願感受這個痛苦也是會面臨的</a:t>
            </a:r>
            <a:r>
              <a:rPr lang="ko-KR" altLang="en-US" dirty="0" smtClean="0"/>
              <a:t>，</a:t>
            </a:r>
            <a:r>
              <a:rPr lang="zh-TW" altLang="en-US" dirty="0" smtClean="0"/>
              <a:t>所以</a:t>
            </a:r>
            <a:r>
              <a:rPr lang="ko-KR" altLang="en-US" dirty="0" smtClean="0"/>
              <a:t>需要修消</a:t>
            </a:r>
            <a:r>
              <a:rPr lang="zh-TW" altLang="en-US" dirty="0" smtClean="0"/>
              <a:t>業</a:t>
            </a:r>
            <a:r>
              <a:rPr lang="ko-KR" altLang="en-US" dirty="0" smtClean="0"/>
              <a:t>或修自他相换</a:t>
            </a:r>
            <a:r>
              <a:rPr lang="en-US" altLang="ko-KR" dirty="0" smtClean="0"/>
              <a:t>,</a:t>
            </a:r>
            <a:r>
              <a:rPr lang="ko-KR" altLang="en-US" dirty="0" smtClean="0"/>
              <a:t>修菩提心</a:t>
            </a:r>
            <a:endParaRPr lang="en-US" altLang="ko-KR" dirty="0" smtClean="0"/>
          </a:p>
          <a:p>
            <a:r>
              <a:rPr lang="zh-TW" altLang="en-US" dirty="0" smtClean="0"/>
              <a:t>或者有</a:t>
            </a:r>
            <a:r>
              <a:rPr lang="ja-JP" altLang="en-US" dirty="0" smtClean="0"/>
              <a:t>因果</a:t>
            </a:r>
            <a:r>
              <a:rPr lang="zh-TW" altLang="en-US" dirty="0" smtClean="0"/>
              <a:t>正見</a:t>
            </a:r>
            <a:r>
              <a:rPr lang="ja-JP" altLang="en-US" dirty="0" smtClean="0"/>
              <a:t>知道</a:t>
            </a:r>
            <a:r>
              <a:rPr lang="zh-TW" altLang="en-US" dirty="0" smtClean="0"/>
              <a:t>自己</a:t>
            </a:r>
            <a:r>
              <a:rPr lang="ja-JP" altLang="en-US" dirty="0" smtClean="0"/>
              <a:t>往</a:t>
            </a:r>
            <a:r>
              <a:rPr lang="ja-JP" altLang="en-US" dirty="0"/>
              <a:t>昔造</a:t>
            </a:r>
            <a:r>
              <a:rPr lang="ja-JP" altLang="en-US" dirty="0" smtClean="0"/>
              <a:t>了</a:t>
            </a:r>
            <a:r>
              <a:rPr lang="zh-TW" altLang="en-US" dirty="0" smtClean="0"/>
              <a:t>這個</a:t>
            </a:r>
            <a:r>
              <a:rPr lang="ja-JP" altLang="en-US" dirty="0" smtClean="0"/>
              <a:t>因</a:t>
            </a:r>
            <a:r>
              <a:rPr lang="en-US" altLang="ja-JP" dirty="0" smtClean="0"/>
              <a:t>,</a:t>
            </a:r>
            <a:r>
              <a:rPr lang="ja-JP" altLang="en-US" dirty="0" smtClean="0"/>
              <a:t>必定</a:t>
            </a:r>
            <a:r>
              <a:rPr lang="zh-TW" altLang="en-US" dirty="0" smtClean="0"/>
              <a:t>會遭到這個</a:t>
            </a:r>
            <a:r>
              <a:rPr lang="ja-JP" altLang="en-US" dirty="0" smtClean="0"/>
              <a:t>果</a:t>
            </a:r>
            <a:r>
              <a:rPr lang="en-US" altLang="ja-JP" dirty="0" smtClean="0"/>
              <a:t>,</a:t>
            </a:r>
            <a:r>
              <a:rPr lang="zh-TW" altLang="en-US" dirty="0" smtClean="0"/>
              <a:t>但也是要過</a:t>
            </a:r>
            <a:r>
              <a:rPr lang="ja-JP" altLang="en-US" dirty="0" smtClean="0"/>
              <a:t>少</a:t>
            </a:r>
            <a:r>
              <a:rPr lang="ja-JP" altLang="en-US" dirty="0"/>
              <a:t>欲知足的生</a:t>
            </a:r>
            <a:r>
              <a:rPr lang="ja-JP" altLang="en-US" dirty="0" smtClean="0"/>
              <a:t>活</a:t>
            </a:r>
            <a:r>
              <a:rPr lang="en-US" altLang="ja-JP" dirty="0" smtClean="0"/>
              <a:t>,</a:t>
            </a:r>
            <a:r>
              <a:rPr lang="zh-TW" altLang="en-US" dirty="0" smtClean="0"/>
              <a:t>對這</a:t>
            </a:r>
            <a:r>
              <a:rPr lang="ja-JP" altLang="en-US" dirty="0" smtClean="0"/>
              <a:t>些</a:t>
            </a:r>
            <a:r>
              <a:rPr lang="zh-TW" altLang="en-US" dirty="0" smtClean="0"/>
              <a:t>不</a:t>
            </a:r>
            <a:r>
              <a:rPr lang="ja-JP" altLang="en-US" dirty="0" smtClean="0"/>
              <a:t>要</a:t>
            </a:r>
            <a:r>
              <a:rPr lang="zh-TW" altLang="en-US" dirty="0" smtClean="0"/>
              <a:t>太執</a:t>
            </a:r>
            <a:r>
              <a:rPr lang="ja-JP" altLang="en-US" dirty="0" smtClean="0"/>
              <a:t>著</a:t>
            </a:r>
            <a:endParaRPr lang="en-US" altLang="ja-JP" dirty="0" smtClean="0"/>
          </a:p>
          <a:p>
            <a:r>
              <a:rPr lang="zh-TW" altLang="en-US" dirty="0" smtClean="0"/>
              <a:t>然後盡</a:t>
            </a:r>
            <a:r>
              <a:rPr lang="zh-CN" altLang="en-US" dirty="0" smtClean="0"/>
              <a:t>量</a:t>
            </a:r>
            <a:r>
              <a:rPr lang="zh-TW" altLang="en-US" dirty="0" smtClean="0"/>
              <a:t>斷惡</a:t>
            </a:r>
            <a:r>
              <a:rPr lang="zh-CN" altLang="en-US" dirty="0" smtClean="0"/>
              <a:t>行</a:t>
            </a:r>
            <a:r>
              <a:rPr lang="zh-CN" altLang="en-US" dirty="0"/>
              <a:t>善</a:t>
            </a:r>
            <a:r>
              <a:rPr lang="zh-CN" altLang="en-US" dirty="0" smtClean="0"/>
              <a:t>，</a:t>
            </a:r>
            <a:r>
              <a:rPr lang="zh-TW" altLang="en-US" dirty="0" smtClean="0"/>
              <a:t>懺</a:t>
            </a:r>
            <a:r>
              <a:rPr lang="zh-CN" altLang="en-US" dirty="0" smtClean="0"/>
              <a:t>悔</a:t>
            </a:r>
            <a:r>
              <a:rPr lang="zh-CN" altLang="en-US" dirty="0"/>
              <a:t>往昔的</a:t>
            </a:r>
            <a:r>
              <a:rPr lang="zh-CN" altLang="en-US" dirty="0" smtClean="0"/>
              <a:t>罪</a:t>
            </a:r>
            <a:r>
              <a:rPr lang="zh-TW" altLang="en-US" dirty="0" smtClean="0"/>
              <a:t>業</a:t>
            </a:r>
            <a:r>
              <a:rPr lang="zh-CN" altLang="en-US" dirty="0" smtClean="0"/>
              <a:t>，</a:t>
            </a:r>
            <a:r>
              <a:rPr lang="zh-TW" altLang="en-US" dirty="0" smtClean="0"/>
              <a:t>不</a:t>
            </a:r>
            <a:r>
              <a:rPr lang="zh-CN" altLang="en-US" dirty="0" smtClean="0"/>
              <a:t>想感</a:t>
            </a:r>
            <a:r>
              <a:rPr lang="zh-TW" altLang="en-US" dirty="0" smtClean="0"/>
              <a:t>受</a:t>
            </a:r>
            <a:r>
              <a:rPr lang="zh-CN" altLang="en-US" dirty="0" smtClean="0"/>
              <a:t>的痛</a:t>
            </a:r>
            <a:r>
              <a:rPr lang="zh-TW" altLang="en-US" dirty="0" smtClean="0"/>
              <a:t>苦</a:t>
            </a:r>
            <a:r>
              <a:rPr lang="zh-CN" altLang="en-US" dirty="0" smtClean="0"/>
              <a:t>才</a:t>
            </a:r>
            <a:r>
              <a:rPr lang="zh-CN" altLang="en-US" dirty="0"/>
              <a:t>可以消</a:t>
            </a:r>
            <a:r>
              <a:rPr lang="zh-CN" altLang="en-US" dirty="0" smtClean="0"/>
              <a:t>掉</a:t>
            </a:r>
            <a:endParaRPr lang="zh-CN" altLang="en-US" dirty="0"/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86744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60741"/>
          </a:xfrm>
        </p:spPr>
        <p:txBody>
          <a:bodyPr/>
          <a:lstStyle/>
          <a:p>
            <a:r>
              <a:rPr lang="zh-TW" altLang="en-US" b="1" dirty="0" smtClean="0"/>
              <a:t>輪迴過患自修與共修安排建議</a:t>
            </a:r>
            <a:endParaRPr lang="en-CA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948077" y="2096143"/>
            <a:ext cx="5158782" cy="3869087"/>
          </a:xfrm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7038363" y="1652631"/>
            <a:ext cx="4186108" cy="45482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r>
              <a:rPr lang="zh-TW" altLang="en-US" sz="1600" b="1" dirty="0" smtClean="0"/>
              <a:t>上師要求</a:t>
            </a:r>
            <a:endParaRPr lang="en-US" altLang="zh-TW" sz="1600" b="1" dirty="0" smtClean="0"/>
          </a:p>
          <a:p>
            <a:pPr marL="0" indent="0">
              <a:buFont typeface="Wingdings 3" charset="2"/>
              <a:buNone/>
            </a:pPr>
            <a:r>
              <a:rPr lang="en-US" altLang="zh-TW" sz="1600" b="1" dirty="0" smtClean="0"/>
              <a:t>1. </a:t>
            </a:r>
            <a:r>
              <a:rPr lang="zh-TW" altLang="en-US" sz="1600" b="1" dirty="0" smtClean="0"/>
              <a:t>輪迴過患共</a:t>
            </a:r>
            <a:r>
              <a:rPr lang="en-US" altLang="zh-TW" sz="1600" b="1" dirty="0" smtClean="0"/>
              <a:t>20</a:t>
            </a:r>
            <a:r>
              <a:rPr lang="zh-TW" altLang="en-US" sz="1600" b="1" dirty="0" smtClean="0"/>
              <a:t>支修法需按照次第逐支完成</a:t>
            </a:r>
            <a:endParaRPr lang="en-US" altLang="zh-TW" sz="1600" b="1" dirty="0" smtClean="0"/>
          </a:p>
          <a:p>
            <a:pPr marL="0" indent="0">
              <a:buFont typeface="Wingdings 3" charset="2"/>
              <a:buNone/>
            </a:pPr>
            <a:r>
              <a:rPr lang="en-US" altLang="zh-TW" sz="1600" b="1" dirty="0" smtClean="0"/>
              <a:t>2. </a:t>
            </a:r>
            <a:r>
              <a:rPr lang="zh-TW" altLang="en-US" sz="1600" b="1" dirty="0" smtClean="0"/>
              <a:t>自修總數量</a:t>
            </a:r>
            <a:r>
              <a:rPr lang="en-US" altLang="zh-TW" sz="1600" b="1" dirty="0" smtClean="0"/>
              <a:t>:</a:t>
            </a:r>
            <a:r>
              <a:rPr lang="zh-TW" altLang="en-US" sz="1600" b="1" dirty="0" smtClean="0"/>
              <a:t>總計</a:t>
            </a:r>
            <a:r>
              <a:rPr lang="en-US" altLang="zh-TW" sz="1600" b="1" dirty="0" smtClean="0"/>
              <a:t>150</a:t>
            </a:r>
            <a:r>
              <a:rPr lang="zh-TW" altLang="en-US" sz="1600" b="1" dirty="0" smtClean="0"/>
              <a:t>小時</a:t>
            </a:r>
            <a:r>
              <a:rPr lang="en-US" altLang="zh-TW" sz="1600" b="1" dirty="0" smtClean="0"/>
              <a:t>,</a:t>
            </a:r>
            <a:r>
              <a:rPr lang="zh-TW" altLang="en-US" sz="1600" b="1" dirty="0" smtClean="0"/>
              <a:t>約</a:t>
            </a:r>
            <a:r>
              <a:rPr lang="en-US" altLang="zh-TW" sz="1600" b="1" dirty="0" smtClean="0"/>
              <a:t>5</a:t>
            </a:r>
            <a:r>
              <a:rPr lang="zh-TW" altLang="en-US" sz="1600" b="1" dirty="0" smtClean="0"/>
              <a:t>個月完成</a:t>
            </a:r>
            <a:endParaRPr lang="en-US" altLang="zh-TW" sz="1600" b="1" dirty="0" smtClean="0"/>
          </a:p>
          <a:p>
            <a:pPr marL="0" indent="0">
              <a:buFont typeface="Wingdings 3" charset="2"/>
              <a:buNone/>
            </a:pPr>
            <a:r>
              <a:rPr lang="en-US" altLang="zh-TW" sz="1600" b="1" dirty="0" smtClean="0"/>
              <a:t>3. </a:t>
            </a:r>
            <a:r>
              <a:rPr lang="zh-TW" altLang="en-US" sz="1600" b="1" dirty="0" smtClean="0"/>
              <a:t>每日自修求</a:t>
            </a:r>
            <a:r>
              <a:rPr lang="en-US" altLang="zh-TW" sz="1600" b="1" dirty="0" smtClean="0"/>
              <a:t>: </a:t>
            </a:r>
            <a:r>
              <a:rPr lang="zh-TW" altLang="en-US" sz="1600" b="1" dirty="0" smtClean="0"/>
              <a:t>每日</a:t>
            </a:r>
            <a:r>
              <a:rPr lang="en-US" altLang="zh-TW" sz="1600" b="1" dirty="0" smtClean="0"/>
              <a:t>1</a:t>
            </a:r>
            <a:r>
              <a:rPr lang="zh-TW" altLang="en-US" sz="1600" b="1" dirty="0" smtClean="0"/>
              <a:t>座</a:t>
            </a:r>
            <a:r>
              <a:rPr lang="en-US" altLang="zh-TW" sz="1600" b="1" dirty="0" smtClean="0"/>
              <a:t>,</a:t>
            </a:r>
            <a:r>
              <a:rPr lang="zh-TW" altLang="en-US" sz="1600" b="1" dirty="0" smtClean="0"/>
              <a:t>每日</a:t>
            </a:r>
            <a:r>
              <a:rPr lang="en-US" altLang="zh-TW" sz="1600" b="1" dirty="0" smtClean="0"/>
              <a:t> 1 </a:t>
            </a:r>
            <a:r>
              <a:rPr lang="zh-TW" altLang="en-US" sz="1600" b="1" dirty="0" smtClean="0"/>
              <a:t>小時</a:t>
            </a:r>
            <a:endParaRPr lang="en-US" altLang="zh-TW" sz="1600" b="1" dirty="0" smtClean="0"/>
          </a:p>
          <a:p>
            <a:pPr marL="0" indent="0">
              <a:buFont typeface="Wingdings 3" charset="2"/>
              <a:buNone/>
            </a:pPr>
            <a:r>
              <a:rPr lang="en-US" altLang="zh-TW" sz="1600" b="1" dirty="0" smtClean="0"/>
              <a:t>4. </a:t>
            </a:r>
            <a:r>
              <a:rPr lang="zh-TW" altLang="en-US" sz="1600" b="1" dirty="0" smtClean="0"/>
              <a:t>依次學修總的輪迴痛苦</a:t>
            </a:r>
            <a:r>
              <a:rPr lang="en-US" altLang="zh-TW" sz="1600" b="1" dirty="0" smtClean="0"/>
              <a:t>,</a:t>
            </a:r>
            <a:r>
              <a:rPr lang="zh-TW" altLang="en-US" sz="1600" b="1" dirty="0" smtClean="0"/>
              <a:t>三根本苦</a:t>
            </a:r>
            <a:r>
              <a:rPr lang="en-US" altLang="zh-TW" sz="1600" b="1" dirty="0" smtClean="0"/>
              <a:t>,</a:t>
            </a:r>
            <a:r>
              <a:rPr lang="zh-TW" altLang="en-US" sz="1600" b="1" dirty="0" smtClean="0"/>
              <a:t>人道苦</a:t>
            </a:r>
            <a:r>
              <a:rPr lang="en-US" altLang="zh-TW" sz="1600" b="1" dirty="0" smtClean="0"/>
              <a:t>,</a:t>
            </a:r>
            <a:r>
              <a:rPr lang="zh-TW" altLang="en-US" sz="1600" b="1" dirty="0" smtClean="0"/>
              <a:t>其他眾生苦</a:t>
            </a:r>
            <a:endParaRPr lang="en-US" altLang="zh-TW" sz="1600" b="1" dirty="0" smtClean="0"/>
          </a:p>
          <a:p>
            <a:pPr marL="0" indent="0">
              <a:buFont typeface="Wingdings 3" charset="2"/>
              <a:buNone/>
            </a:pPr>
            <a:r>
              <a:rPr lang="en-US" altLang="zh-TW" sz="1600" b="1" dirty="0" smtClean="0"/>
              <a:t>5. </a:t>
            </a:r>
            <a:r>
              <a:rPr lang="zh-TW" altLang="en-US" sz="1600" b="1" dirty="0" smtClean="0"/>
              <a:t>分別逐一觀察眾生痛苦時</a:t>
            </a:r>
            <a:r>
              <a:rPr lang="en-US" altLang="zh-TW" sz="1600" b="1" dirty="0" smtClean="0"/>
              <a:t>,</a:t>
            </a:r>
            <a:r>
              <a:rPr lang="zh-TW" altLang="en-US" sz="1600" b="1" dirty="0" smtClean="0"/>
              <a:t> 每次只觀察一類眾生痛苦</a:t>
            </a:r>
            <a:endParaRPr lang="en-US" altLang="zh-TW" sz="1600" b="1" dirty="0" smtClean="0"/>
          </a:p>
          <a:p>
            <a:pPr marL="0" indent="0">
              <a:buFont typeface="Wingdings 3" charset="2"/>
              <a:buNone/>
            </a:pPr>
            <a:r>
              <a:rPr lang="en-US" altLang="zh-TW" sz="1600" b="1" dirty="0" smtClean="0"/>
              <a:t>6. 20</a:t>
            </a:r>
            <a:r>
              <a:rPr lang="zh-TW" altLang="en-US" sz="1600" b="1" dirty="0" smtClean="0"/>
              <a:t>支都要觀修</a:t>
            </a:r>
            <a:r>
              <a:rPr lang="en-US" altLang="zh-TW" sz="1600" b="1" dirty="0" smtClean="0"/>
              <a:t>,</a:t>
            </a:r>
            <a:r>
              <a:rPr lang="zh-TW" altLang="en-US" sz="1600" b="1" dirty="0" smtClean="0"/>
              <a:t>每支觀修數量不作具體要求</a:t>
            </a:r>
            <a:r>
              <a:rPr lang="en-US" altLang="zh-TW" sz="1600" b="1" dirty="0" smtClean="0"/>
              <a:t>,</a:t>
            </a:r>
            <a:r>
              <a:rPr lang="zh-TW" altLang="en-US" sz="1600" b="1" dirty="0" smtClean="0"/>
              <a:t>能升起輪迴痛苦感覺的那支可以多觀修</a:t>
            </a:r>
            <a:endParaRPr lang="en-US" altLang="zh-TW" sz="1600" b="1" dirty="0" smtClean="0"/>
          </a:p>
          <a:p>
            <a:pPr marL="0" indent="0">
              <a:buFont typeface="Wingdings 3" charset="2"/>
              <a:buNone/>
            </a:pPr>
            <a:r>
              <a:rPr lang="zh-TW" altLang="en-US" b="1" dirty="0"/>
              <a:t>ˊ</a:t>
            </a:r>
            <a:r>
              <a:rPr lang="zh-TW" altLang="en-US" b="1" dirty="0" smtClean="0"/>
              <a:t>                        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74651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8802" y="431164"/>
            <a:ext cx="7885434" cy="550349"/>
          </a:xfrm>
        </p:spPr>
        <p:txBody>
          <a:bodyPr>
            <a:noAutofit/>
          </a:bodyPr>
          <a:lstStyle/>
          <a:p>
            <a:pPr algn="ctr"/>
            <a:r>
              <a:rPr lang="zh-TW" altLang="en-US" sz="4000" b="1" dirty="0" smtClean="0"/>
              <a:t>教言</a:t>
            </a:r>
            <a:endParaRPr lang="en-CA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9409" y="1317072"/>
            <a:ext cx="9835203" cy="5150840"/>
          </a:xfrm>
        </p:spPr>
        <p:txBody>
          <a:bodyPr>
            <a:normAutofit lnSpcReduction="10000"/>
          </a:bodyPr>
          <a:lstStyle/>
          <a:p>
            <a:r>
              <a:rPr lang="zh-CN" altLang="en-US" dirty="0"/>
              <a:t>现在我们首先学修的是共同加行，主要方向或者修行目标就是看破整个轮回的假象，真实地生起要从轮回中解脱的决心</a:t>
            </a:r>
            <a:r>
              <a:rPr lang="en-US" altLang="zh-CN" dirty="0"/>
              <a:t>——</a:t>
            </a:r>
            <a:r>
              <a:rPr lang="zh-CN" altLang="en-US" dirty="0"/>
              <a:t>出离心。这个修法本身叫四种厌世心，我们要明确方向，通过这阶段的修法要达到的成就就是一定要生起出离心。出离心的生起意味着我们对轮回的一切不再有兴趣。不是说一定要放弃什么，该做的还是要做，但是对这些不再有兴趣，兴趣在于求解脱道。当然在追求解脱道的过程中，不可能不吃饭、不休息，但一切都是为了解脱、出离服务的，而不是追求世间八法。世间的衣食等需求变成了修行佛法过程中必须要做的，否则也无法延续修行的状态。解脱道是我们的主要方向，其它世间的生存，责任，家庭等，该尽的责任须尽，正确的事情须做，对于不必要的希望和后世的幻想都没有兴趣了。</a:t>
            </a:r>
          </a:p>
          <a:p>
            <a:r>
              <a:rPr lang="zh-CN" altLang="en-US" dirty="0"/>
              <a:t>没有解脱之前，以前的业仍然会延续。也许会穷，穷不要紧，但主要方向要知道：我追求的是解脱道，不会为了更加富裕做一些不必要的奋斗；也许会很富，富也不要紧，但心要了知：这一切都是暂时的现象，即便富裕内心也不会有执著，主要的想法就是解脱。所以穷也好，富也好，不那么重要了，不再困惑修行者了。不像以前看得很重，现在看淡了，无论穷或富，修行解脱不会变，主要精力都放在解脱道方面。这是我们修行第一阶段的首要目标、阶段性的成就。没有达到这种目标前，这四个修法要反复观修。</a:t>
            </a:r>
          </a:p>
          <a:p>
            <a:r>
              <a:rPr lang="zh-CN" altLang="en-US" dirty="0"/>
              <a:t>为了让我们真实地修好这四个修法、内心当中生起出离心，四个修法之后还要讲解脱的利益。修了出离心之后怎样能解脱？解脱到什么程度？第五个内容就讲解脱，与之相关的是如何修持，解脱最殊胜的助缘叫依止上师。这些共同前行主要都是为了让我们的心真正地看破轮回的假象。</a:t>
            </a:r>
          </a:p>
          <a:p>
            <a:pPr marL="0" indent="0">
              <a:buNone/>
            </a:pPr>
            <a:endParaRPr lang="en-CA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770492" y="899284"/>
            <a:ext cx="8262429" cy="55034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zh-TW" altLang="en-US" sz="2000" b="1" smtClean="0"/>
              <a:t>智誠堪布</a:t>
            </a:r>
            <a:endParaRPr lang="en-CA" sz="2000" b="1" dirty="0"/>
          </a:p>
        </p:txBody>
      </p:sp>
    </p:spTree>
    <p:extLst>
      <p:ext uri="{BB962C8B-B14F-4D97-AF65-F5344CB8AC3E}">
        <p14:creationId xmlns:p14="http://schemas.microsoft.com/office/powerpoint/2010/main" val="2545329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6030" y="791750"/>
            <a:ext cx="8911687" cy="625570"/>
          </a:xfrm>
        </p:spPr>
        <p:txBody>
          <a:bodyPr>
            <a:noAutofit/>
          </a:bodyPr>
          <a:lstStyle/>
          <a:p>
            <a:pPr algn="ctr"/>
            <a:r>
              <a:rPr lang="zh-TW" altLang="en-US" sz="4000" b="1" dirty="0" smtClean="0"/>
              <a:t>上師教言</a:t>
            </a:r>
            <a:endParaRPr lang="en-CA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306320"/>
            <a:ext cx="8915400" cy="3777622"/>
          </a:xfrm>
        </p:spPr>
        <p:txBody>
          <a:bodyPr>
            <a:normAutofit/>
          </a:bodyPr>
          <a:lstStyle/>
          <a:p>
            <a:r>
              <a:rPr lang="zh-TW" altLang="en-US" dirty="0"/>
              <a:t>四大部洲的人類均無安樂可言，尤其是我們這些南贍部洲的人，如今正處於五濁惡世，沒有一絲一毫的安樂，唯有感受痛苦</a:t>
            </a:r>
            <a:r>
              <a:rPr lang="zh-TW" altLang="en-US" dirty="0" smtClean="0"/>
              <a:t>。然</a:t>
            </a:r>
            <a:r>
              <a:rPr lang="zh-TW" altLang="en-US" dirty="0"/>
              <a:t>而，許多人由於太過愚癡，不但不覺得輪迴很苦，反而認為社會越來越發展，生活水平越來越高，這樣的生活特別快樂。正如寂天論師所言：</a:t>
            </a:r>
          </a:p>
          <a:p>
            <a:r>
              <a:rPr lang="zh-TW" altLang="en-US" dirty="0"/>
              <a:t> </a:t>
            </a:r>
            <a:r>
              <a:rPr lang="zh-TW" altLang="en-US" dirty="0" smtClean="0"/>
              <a:t>「</a:t>
            </a:r>
            <a:r>
              <a:rPr lang="zh-TW" altLang="en-US" dirty="0"/>
              <a:t>輪迴雖極苦，癡故不自覺，眾生溺苦流，嗚呼堪悲憫！」</a:t>
            </a:r>
          </a:p>
          <a:p>
            <a:r>
              <a:rPr lang="zh-TW" altLang="en-US" dirty="0"/>
              <a:t> </a:t>
            </a:r>
            <a:r>
              <a:rPr lang="zh-TW" altLang="en-US" dirty="0" smtClean="0"/>
              <a:t>他</a:t>
            </a:r>
            <a:r>
              <a:rPr lang="zh-TW" altLang="en-US" dirty="0"/>
              <a:t>們並不知道，在這些五光十色的科技背後，倫理道德日益下滑，貪嗔癡煩惱日益增長，人類的痛苦遠遠超過以往</a:t>
            </a:r>
            <a:r>
              <a:rPr lang="zh-TW" altLang="en-US" dirty="0" smtClean="0"/>
              <a:t>。</a:t>
            </a:r>
            <a:r>
              <a:rPr lang="zh-TW" altLang="en-US" dirty="0"/>
              <a:t> </a:t>
            </a:r>
            <a:r>
              <a:rPr lang="zh-TW" altLang="en-US" dirty="0" smtClean="0"/>
              <a:t>隨</a:t>
            </a:r>
            <a:r>
              <a:rPr lang="zh-TW" altLang="en-US" dirty="0"/>
              <a:t>著年復一年、月復一月、日復一日，這個時世會越來越污濁，劫時會越來越惡劣，佛法會越來越衰敗，眾生的幸福也會逐漸減滅，想到這些，誰還會貪圖一時的快樂</a:t>
            </a:r>
            <a:r>
              <a:rPr lang="zh-TW" altLang="en-US" dirty="0" smtClean="0"/>
              <a:t>？</a:t>
            </a:r>
            <a:r>
              <a:rPr lang="zh-TW" altLang="en-US" dirty="0"/>
              <a:t> </a:t>
            </a:r>
            <a:r>
              <a:rPr lang="zh-TW" altLang="en-US" dirty="0" smtClean="0"/>
              <a:t>再</a:t>
            </a:r>
            <a:r>
              <a:rPr lang="zh-TW" altLang="en-US" dirty="0"/>
              <a:t>者說，就算我們暫時很快樂，但南贍部洲是業力之地，一切苦樂、凶吉、高低等都是不定的，執著這些只能帶來無盡苦惱。因此，通過觀察這些有目共睹的事實，我們今後一定要學會取捨</a:t>
            </a:r>
            <a:r>
              <a:rPr lang="zh-TW" altLang="en-US" dirty="0" smtClean="0"/>
              <a:t>。</a:t>
            </a:r>
            <a:r>
              <a:rPr lang="zh-TW" altLang="en-US" dirty="0"/>
              <a:t> </a:t>
            </a:r>
          </a:p>
          <a:p>
            <a:endParaRPr lang="en-CA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794000" y="1417320"/>
            <a:ext cx="8371840" cy="68072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zh-TW" altLang="en-US" sz="2000" b="1" dirty="0" smtClean="0"/>
              <a:t>索達吉堪布</a:t>
            </a:r>
            <a:endParaRPr lang="en-CA" sz="2000" b="1" dirty="0"/>
          </a:p>
        </p:txBody>
      </p:sp>
    </p:spTree>
    <p:extLst>
      <p:ext uri="{BB962C8B-B14F-4D97-AF65-F5344CB8AC3E}">
        <p14:creationId xmlns:p14="http://schemas.microsoft.com/office/powerpoint/2010/main" val="628530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1440" y="624110"/>
            <a:ext cx="8534400" cy="717010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4000" b="1" dirty="0" smtClean="0"/>
              <a:t>上師教言</a:t>
            </a:r>
            <a:r>
              <a:rPr lang="en-US" altLang="zh-TW" sz="4000" b="1" dirty="0" smtClean="0"/>
              <a:t/>
            </a:r>
            <a:br>
              <a:rPr lang="en-US" altLang="zh-TW" sz="4000" b="1" dirty="0" smtClean="0"/>
            </a:br>
            <a:endParaRPr lang="en-CA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4734" y="2098040"/>
            <a:ext cx="9167812" cy="4326262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絕</a:t>
            </a:r>
            <a:r>
              <a:rPr lang="zh-CN" altLang="en-US" dirty="0" smtClean="0"/>
              <a:t>大多</a:t>
            </a:r>
            <a:r>
              <a:rPr lang="zh-TW" altLang="en-US" dirty="0" smtClean="0"/>
              <a:t>數</a:t>
            </a:r>
            <a:r>
              <a:rPr lang="zh-CN" altLang="en-US" dirty="0" smtClean="0"/>
              <a:t>人</a:t>
            </a:r>
            <a:r>
              <a:rPr lang="zh-TW" altLang="en-US" dirty="0" smtClean="0"/>
              <a:t>為</a:t>
            </a:r>
            <a:r>
              <a:rPr lang="zh-CN" altLang="en-US" dirty="0" smtClean="0"/>
              <a:t>了解</a:t>
            </a:r>
            <a:r>
              <a:rPr lang="zh-TW" altLang="en-US" dirty="0" smtClean="0"/>
              <a:t>決</a:t>
            </a:r>
            <a:r>
              <a:rPr lang="zh-CN" altLang="en-US" dirty="0" smtClean="0"/>
              <a:t>温</a:t>
            </a:r>
            <a:r>
              <a:rPr lang="zh-TW" altLang="en-US" dirty="0" smtClean="0"/>
              <a:t>飽問題</a:t>
            </a:r>
            <a:r>
              <a:rPr lang="zh-CN" altLang="en-US" dirty="0" smtClean="0"/>
              <a:t>而</a:t>
            </a:r>
            <a:r>
              <a:rPr lang="zh-CN" altLang="en-US" dirty="0"/>
              <a:t>辛苦一生，付出了</a:t>
            </a:r>
            <a:r>
              <a:rPr lang="zh-CN" altLang="en-US" dirty="0" smtClean="0"/>
              <a:t>整</a:t>
            </a:r>
            <a:r>
              <a:rPr lang="zh-TW" altLang="en-US" dirty="0" smtClean="0"/>
              <a:t>個</a:t>
            </a:r>
            <a:r>
              <a:rPr lang="zh-CN" altLang="en-US" dirty="0" smtClean="0"/>
              <a:t>生</a:t>
            </a:r>
            <a:r>
              <a:rPr lang="zh-CN" altLang="en-US" dirty="0"/>
              <a:t>命的</a:t>
            </a:r>
            <a:r>
              <a:rPr lang="zh-CN" altLang="en-US" dirty="0" smtClean="0"/>
              <a:t>代</a:t>
            </a:r>
            <a:r>
              <a:rPr lang="zh-TW" altLang="en-US" dirty="0" smtClean="0"/>
              <a:t>價</a:t>
            </a:r>
            <a:r>
              <a:rPr lang="zh-CN" altLang="en-US" dirty="0" smtClean="0"/>
              <a:t>，</a:t>
            </a:r>
            <a:r>
              <a:rPr lang="zh-CN" altLang="en-US" dirty="0"/>
              <a:t>可是</a:t>
            </a:r>
            <a:r>
              <a:rPr lang="zh-CN" altLang="en-US" dirty="0" smtClean="0"/>
              <a:t>所</a:t>
            </a:r>
            <a:r>
              <a:rPr lang="zh-TW" altLang="en-US" dirty="0" smtClean="0"/>
              <a:t>獲</a:t>
            </a:r>
            <a:r>
              <a:rPr lang="zh-CN" altLang="en-US" dirty="0" smtClean="0"/>
              <a:t>得</a:t>
            </a:r>
            <a:r>
              <a:rPr lang="zh-CN" altLang="en-US" dirty="0"/>
              <a:t>的利益是</a:t>
            </a:r>
            <a:r>
              <a:rPr lang="zh-CN" altLang="en-US" dirty="0" smtClean="0"/>
              <a:t>那</a:t>
            </a:r>
            <a:r>
              <a:rPr lang="zh-TW" altLang="en-US" dirty="0" smtClean="0"/>
              <a:t>麼</a:t>
            </a:r>
            <a:r>
              <a:rPr lang="zh-CN" altLang="en-US" dirty="0" smtClean="0"/>
              <a:t>微</a:t>
            </a:r>
            <a:r>
              <a:rPr lang="zh-CN" altLang="en-US" dirty="0"/>
              <a:t>薄而没有</a:t>
            </a:r>
            <a:r>
              <a:rPr lang="zh-CN" altLang="en-US" dirty="0" smtClean="0"/>
              <a:t>意</a:t>
            </a:r>
            <a:r>
              <a:rPr lang="zh-TW" altLang="en-US" dirty="0" smtClean="0"/>
              <a:t>義</a:t>
            </a:r>
            <a:r>
              <a:rPr lang="zh-CN" altLang="en-US" dirty="0" smtClean="0"/>
              <a:t>。</a:t>
            </a:r>
            <a:r>
              <a:rPr lang="zh-TW" altLang="en-US" dirty="0" smtClean="0"/>
              <a:t>還</a:t>
            </a:r>
            <a:r>
              <a:rPr lang="zh-CN" altLang="en-US" dirty="0" smtClean="0"/>
              <a:t>有</a:t>
            </a:r>
            <a:r>
              <a:rPr lang="zh-CN" altLang="en-US" dirty="0"/>
              <a:t>很多</a:t>
            </a:r>
            <a:r>
              <a:rPr lang="zh-CN" altLang="en-US" dirty="0" smtClean="0"/>
              <a:t>人</a:t>
            </a:r>
            <a:r>
              <a:rPr lang="zh-TW" altLang="en-US" dirty="0" smtClean="0"/>
              <a:t>雖</a:t>
            </a:r>
            <a:r>
              <a:rPr lang="zh-CN" altLang="en-US" dirty="0" smtClean="0"/>
              <a:t>然有</a:t>
            </a:r>
            <a:r>
              <a:rPr lang="zh-TW" altLang="en-US" dirty="0" smtClean="0"/>
              <a:t>財</a:t>
            </a:r>
            <a:r>
              <a:rPr lang="zh-CN" altLang="en-US" dirty="0" smtClean="0"/>
              <a:t>有</a:t>
            </a:r>
            <a:r>
              <a:rPr lang="zh-TW" altLang="en-US" dirty="0" smtClean="0"/>
              <a:t>勢</a:t>
            </a:r>
            <a:r>
              <a:rPr lang="zh-CN" altLang="en-US" dirty="0" smtClean="0"/>
              <a:t>，但</a:t>
            </a:r>
            <a:r>
              <a:rPr lang="zh-TW" altLang="en-US" dirty="0" smtClean="0"/>
              <a:t>卻</a:t>
            </a:r>
            <a:r>
              <a:rPr lang="zh-CN" altLang="en-US" dirty="0" smtClean="0"/>
              <a:t>因</a:t>
            </a:r>
            <a:r>
              <a:rPr lang="zh-CN" altLang="en-US" dirty="0"/>
              <a:t>精神空虚而感</a:t>
            </a:r>
            <a:r>
              <a:rPr lang="zh-CN" altLang="en-US" dirty="0" smtClean="0"/>
              <a:t>到</a:t>
            </a:r>
            <a:r>
              <a:rPr lang="zh-TW" altLang="en-US" dirty="0" smtClean="0"/>
              <a:t>異</a:t>
            </a:r>
            <a:r>
              <a:rPr lang="zh-CN" altLang="en-US" dirty="0" smtClean="0"/>
              <a:t>常</a:t>
            </a:r>
            <a:r>
              <a:rPr lang="zh-CN" altLang="en-US" dirty="0"/>
              <a:t>痛苦，不知自</a:t>
            </a:r>
            <a:r>
              <a:rPr lang="zh-CN" altLang="en-US" dirty="0" smtClean="0"/>
              <a:t>己</a:t>
            </a:r>
            <a:r>
              <a:rPr lang="zh-TW" altLang="en-US" dirty="0" smtClean="0"/>
              <a:t>為</a:t>
            </a:r>
            <a:r>
              <a:rPr lang="zh-CN" altLang="en-US" dirty="0" smtClean="0"/>
              <a:t>何</a:t>
            </a:r>
            <a:r>
              <a:rPr lang="zh-CN" altLang="en-US" dirty="0"/>
              <a:t>而活。而且，</a:t>
            </a:r>
            <a:r>
              <a:rPr lang="zh-CN" altLang="en-US" dirty="0" smtClean="0"/>
              <a:t>人</a:t>
            </a:r>
            <a:r>
              <a:rPr lang="zh-TW" altLang="en-US" dirty="0" smtClean="0"/>
              <a:t>間還</a:t>
            </a:r>
            <a:r>
              <a:rPr lang="zh-CN" altLang="en-US" dirty="0" smtClean="0"/>
              <a:t>具</a:t>
            </a:r>
            <a:r>
              <a:rPr lang="zh-CN" altLang="en-US" dirty="0"/>
              <a:t>足了三苦：苦苦</a:t>
            </a:r>
            <a:r>
              <a:rPr lang="zh-CN" altLang="en-US" dirty="0" smtClean="0"/>
              <a:t>、</a:t>
            </a:r>
            <a:r>
              <a:rPr lang="zh-TW" altLang="en-US" dirty="0" smtClean="0"/>
              <a:t>變</a:t>
            </a:r>
            <a:r>
              <a:rPr lang="zh-CN" altLang="en-US" dirty="0" smtClean="0"/>
              <a:t>苦</a:t>
            </a:r>
            <a:r>
              <a:rPr lang="zh-CN" altLang="en-US" dirty="0"/>
              <a:t>和行苦。由此可知，人</a:t>
            </a:r>
            <a:r>
              <a:rPr lang="zh-CN" altLang="en-US" dirty="0" smtClean="0"/>
              <a:t>世</a:t>
            </a:r>
            <a:r>
              <a:rPr lang="zh-TW" altLang="en-US" dirty="0" smtClean="0"/>
              <a:t>間</a:t>
            </a:r>
            <a:r>
              <a:rPr lang="zh-CN" altLang="en-US" dirty="0" smtClean="0"/>
              <a:t>一</a:t>
            </a:r>
            <a:r>
              <a:rPr lang="zh-CN" altLang="en-US" dirty="0"/>
              <a:t>切</a:t>
            </a:r>
            <a:r>
              <a:rPr lang="zh-CN" altLang="en-US" dirty="0" smtClean="0"/>
              <a:t>所</a:t>
            </a:r>
            <a:r>
              <a:rPr lang="zh-TW" altLang="en-US" dirty="0" smtClean="0"/>
              <a:t>謂</a:t>
            </a:r>
            <a:r>
              <a:rPr lang="zh-CN" altLang="en-US" dirty="0" smtClean="0"/>
              <a:t>的美</a:t>
            </a:r>
            <a:r>
              <a:rPr lang="zh-TW" altLang="en-US" dirty="0" smtClean="0"/>
              <a:t>滿</a:t>
            </a:r>
            <a:r>
              <a:rPr lang="zh-CN" altLang="en-US" dirty="0" smtClean="0"/>
              <a:t>幸</a:t>
            </a:r>
            <a:r>
              <a:rPr lang="zh-CN" altLang="en-US" dirty="0"/>
              <a:t>福</a:t>
            </a:r>
            <a:r>
              <a:rPr lang="zh-CN" altLang="en-US" dirty="0" smtClean="0"/>
              <a:t>、</a:t>
            </a:r>
            <a:r>
              <a:rPr lang="zh-TW" altLang="en-US" dirty="0" smtClean="0"/>
              <a:t>種種</a:t>
            </a:r>
            <a:r>
              <a:rPr lang="zh-CN" altLang="en-US" dirty="0" smtClean="0"/>
              <a:t>享</a:t>
            </a:r>
            <a:r>
              <a:rPr lang="zh-CN" altLang="en-US" dirty="0"/>
              <a:t>受，也大多是由</a:t>
            </a:r>
            <a:r>
              <a:rPr lang="zh-CN" altLang="en-US" dirty="0" smtClean="0"/>
              <a:t>造</a:t>
            </a:r>
            <a:r>
              <a:rPr lang="zh-TW" altLang="en-US" dirty="0" smtClean="0"/>
              <a:t>業</a:t>
            </a:r>
            <a:r>
              <a:rPr lang="zh-CN" altLang="en-US" dirty="0" smtClean="0"/>
              <a:t>而</a:t>
            </a:r>
            <a:r>
              <a:rPr lang="zh-CN" altLang="en-US" dirty="0"/>
              <a:t>得，最终</a:t>
            </a:r>
            <a:r>
              <a:rPr lang="zh-CN" altLang="en-US" dirty="0" smtClean="0"/>
              <a:t>必</a:t>
            </a:r>
            <a:r>
              <a:rPr lang="zh-TW" altLang="en-US" dirty="0" smtClean="0"/>
              <a:t>將導</a:t>
            </a:r>
            <a:r>
              <a:rPr lang="zh-CN" altLang="en-US" dirty="0" smtClean="0"/>
              <a:t>致</a:t>
            </a:r>
            <a:r>
              <a:rPr lang="zh-TW" altLang="en-US" dirty="0" smtClean="0"/>
              <a:t>無邊</a:t>
            </a:r>
            <a:r>
              <a:rPr lang="zh-CN" altLang="en-US" dirty="0" smtClean="0"/>
              <a:t>的</a:t>
            </a:r>
            <a:r>
              <a:rPr lang="zh-TW" altLang="en-US" dirty="0" smtClean="0"/>
              <a:t>惡</a:t>
            </a:r>
            <a:r>
              <a:rPr lang="zh-CN" altLang="en-US" dirty="0" smtClean="0"/>
              <a:t>趣</a:t>
            </a:r>
            <a:r>
              <a:rPr lang="zh-CN" altLang="en-US" dirty="0"/>
              <a:t>痛苦。所以，</a:t>
            </a:r>
            <a:r>
              <a:rPr lang="zh-CN" altLang="en-US" dirty="0" smtClean="0"/>
              <a:t>人</a:t>
            </a:r>
            <a:r>
              <a:rPr lang="zh-TW" altLang="en-US" dirty="0" smtClean="0"/>
              <a:t>間這</a:t>
            </a:r>
            <a:r>
              <a:rPr lang="zh-CN" altLang="en-US" dirty="0" smtClean="0"/>
              <a:t>些</a:t>
            </a:r>
            <a:r>
              <a:rPr lang="zh-CN" altLang="en-US" dirty="0"/>
              <a:t>表面上的</a:t>
            </a:r>
            <a:r>
              <a:rPr lang="zh-CN" altLang="en-US" dirty="0" smtClean="0"/>
              <a:t>快</a:t>
            </a:r>
            <a:r>
              <a:rPr lang="zh-TW" altLang="en-US" dirty="0" smtClean="0"/>
              <a:t>樂</a:t>
            </a:r>
            <a:r>
              <a:rPr lang="zh-CN" altLang="en-US" dirty="0" smtClean="0"/>
              <a:t>，</a:t>
            </a:r>
            <a:r>
              <a:rPr lang="zh-CN" altLang="en-US" dirty="0"/>
              <a:t>也都</a:t>
            </a:r>
            <a:r>
              <a:rPr lang="zh-CN" altLang="en-US" dirty="0" smtClean="0"/>
              <a:t>不</a:t>
            </a:r>
            <a:r>
              <a:rPr lang="zh-TW" altLang="en-US" dirty="0" smtClean="0"/>
              <a:t>離</a:t>
            </a:r>
            <a:r>
              <a:rPr lang="zh-CN" altLang="en-US" dirty="0" smtClean="0"/>
              <a:t>苦</a:t>
            </a:r>
            <a:r>
              <a:rPr lang="zh-CN" altLang="en-US" dirty="0"/>
              <a:t>的本性。</a:t>
            </a:r>
          </a:p>
          <a:p>
            <a:r>
              <a:rPr lang="zh-TW" altLang="en-US" dirty="0" smtClean="0"/>
              <a:t>還</a:t>
            </a:r>
            <a:r>
              <a:rPr lang="zh-CN" altLang="en-US" dirty="0" smtClean="0"/>
              <a:t>有</a:t>
            </a:r>
            <a:r>
              <a:rPr lang="zh-CN" altLang="en-US" dirty="0"/>
              <a:t>很多痛苦也</a:t>
            </a:r>
            <a:r>
              <a:rPr lang="zh-CN" altLang="en-US" dirty="0" smtClean="0"/>
              <a:t>要</a:t>
            </a:r>
            <a:r>
              <a:rPr lang="zh-TW" altLang="en-US" dirty="0" smtClean="0"/>
              <a:t>觀</a:t>
            </a:r>
            <a:r>
              <a:rPr lang="zh-CN" altLang="en-US" dirty="0" smtClean="0"/>
              <a:t>想</a:t>
            </a:r>
            <a:r>
              <a:rPr lang="zh-CN" altLang="en-US" dirty="0"/>
              <a:t>，特别</a:t>
            </a:r>
            <a:r>
              <a:rPr lang="zh-CN" altLang="en-US" dirty="0" smtClean="0"/>
              <a:t>是</a:t>
            </a:r>
            <a:r>
              <a:rPr lang="zh-TW" altLang="en-US" dirty="0" smtClean="0"/>
              <a:t>經</a:t>
            </a:r>
            <a:r>
              <a:rPr lang="zh-CN" altLang="en-US" dirty="0" smtClean="0"/>
              <a:t>常</a:t>
            </a:r>
            <a:r>
              <a:rPr lang="zh-CN" altLang="en-US" dirty="0"/>
              <a:t>看</a:t>
            </a:r>
            <a:r>
              <a:rPr lang="zh-CN" altLang="en-US" dirty="0" smtClean="0"/>
              <a:t>得</a:t>
            </a:r>
            <a:r>
              <a:rPr lang="zh-TW" altLang="en-US" dirty="0" smtClean="0"/>
              <a:t>見</a:t>
            </a:r>
            <a:r>
              <a:rPr lang="zh-CN" altLang="en-US" dirty="0" smtClean="0"/>
              <a:t>的</a:t>
            </a:r>
            <a:r>
              <a:rPr lang="zh-CN" altLang="en-US" dirty="0"/>
              <a:t>病苦、老苦和死苦</a:t>
            </a:r>
            <a:r>
              <a:rPr lang="zh-CN" altLang="en-US" dirty="0" smtClean="0"/>
              <a:t>，</a:t>
            </a:r>
            <a:r>
              <a:rPr lang="zh-TW" altLang="en-US" dirty="0" smtClean="0"/>
              <a:t>這</a:t>
            </a:r>
            <a:r>
              <a:rPr lang="zh-CN" altLang="en-US" dirty="0" smtClean="0"/>
              <a:t>些我</a:t>
            </a:r>
            <a:r>
              <a:rPr lang="zh-TW" altLang="en-US" dirty="0" smtClean="0"/>
              <a:t>們</a:t>
            </a:r>
            <a:r>
              <a:rPr lang="zh-CN" altLang="en-US" dirty="0" smtClean="0"/>
              <a:t>肯定</a:t>
            </a:r>
            <a:r>
              <a:rPr lang="zh-TW" altLang="en-US" dirty="0" smtClean="0"/>
              <a:t>會</a:t>
            </a:r>
            <a:r>
              <a:rPr lang="zh-CN" altLang="en-US" dirty="0" smtClean="0"/>
              <a:t>面</a:t>
            </a:r>
            <a:r>
              <a:rPr lang="zh-TW" altLang="en-US" dirty="0" smtClean="0"/>
              <a:t>臨</a:t>
            </a:r>
            <a:r>
              <a:rPr lang="zh-CN" altLang="en-US" dirty="0" smtClean="0"/>
              <a:t>，</a:t>
            </a:r>
            <a:r>
              <a:rPr lang="zh-CN" altLang="en-US" dirty="0"/>
              <a:t>只</a:t>
            </a:r>
            <a:r>
              <a:rPr lang="zh-CN" altLang="en-US" dirty="0" smtClean="0"/>
              <a:t>是</a:t>
            </a:r>
            <a:r>
              <a:rPr lang="zh-TW" altLang="en-US" dirty="0" smtClean="0"/>
              <a:t>時間</a:t>
            </a:r>
            <a:r>
              <a:rPr lang="zh-CN" altLang="en-US" dirty="0" smtClean="0"/>
              <a:t>的</a:t>
            </a:r>
            <a:r>
              <a:rPr lang="zh-CN" altLang="en-US" dirty="0"/>
              <a:t>早晚而已。</a:t>
            </a:r>
            <a:r>
              <a:rPr lang="zh-CN" altLang="en-US" dirty="0" smtClean="0"/>
              <a:t>我</a:t>
            </a:r>
            <a:r>
              <a:rPr lang="zh-TW" altLang="en-US" dirty="0" smtClean="0"/>
              <a:t>們</a:t>
            </a:r>
            <a:r>
              <a:rPr lang="zh-CN" altLang="en-US" dirty="0" smtClean="0"/>
              <a:t>要</a:t>
            </a:r>
            <a:r>
              <a:rPr lang="zh-TW" altLang="en-US" dirty="0" smtClean="0"/>
              <a:t>觀</a:t>
            </a:r>
            <a:r>
              <a:rPr lang="zh-CN" altLang="en-US" dirty="0" smtClean="0"/>
              <a:t>想</a:t>
            </a:r>
            <a:r>
              <a:rPr lang="zh-CN" altLang="en-US" dirty="0"/>
              <a:t>：如</a:t>
            </a:r>
            <a:r>
              <a:rPr lang="zh-CN" altLang="en-US" dirty="0" smtClean="0"/>
              <a:t>果</a:t>
            </a:r>
            <a:r>
              <a:rPr lang="zh-TW" altLang="en-US" dirty="0" smtClean="0"/>
              <a:t>現</a:t>
            </a:r>
            <a:r>
              <a:rPr lang="zh-CN" altLang="en-US" dirty="0" smtClean="0"/>
              <a:t>在</a:t>
            </a:r>
            <a:r>
              <a:rPr lang="zh-CN" altLang="en-US" dirty="0"/>
              <a:t>我得了重病或者</a:t>
            </a:r>
            <a:r>
              <a:rPr lang="zh-CN" altLang="en-US" dirty="0" smtClean="0"/>
              <a:t>面</a:t>
            </a:r>
            <a:r>
              <a:rPr lang="zh-TW" altLang="en-US" dirty="0" smtClean="0"/>
              <a:t>臨</a:t>
            </a:r>
            <a:r>
              <a:rPr lang="zh-CN" altLang="en-US" dirty="0" smtClean="0"/>
              <a:t>死</a:t>
            </a:r>
            <a:r>
              <a:rPr lang="zh-CN" altLang="en-US" dirty="0"/>
              <a:t>亡</a:t>
            </a:r>
            <a:r>
              <a:rPr lang="zh-CN" altLang="en-US" dirty="0" smtClean="0"/>
              <a:t>，</a:t>
            </a:r>
            <a:r>
              <a:rPr lang="zh-TW" altLang="en-US" dirty="0" smtClean="0"/>
              <a:t>會</a:t>
            </a:r>
            <a:r>
              <a:rPr lang="zh-CN" altLang="en-US" dirty="0" smtClean="0"/>
              <a:t>是什</a:t>
            </a:r>
            <a:r>
              <a:rPr lang="zh-TW" altLang="en-US" dirty="0" smtClean="0"/>
              <a:t>麼樣</a:t>
            </a:r>
            <a:r>
              <a:rPr lang="zh-CN" altLang="en-US" dirty="0" smtClean="0"/>
              <a:t>子？</a:t>
            </a:r>
            <a:r>
              <a:rPr lang="zh-TW" altLang="en-US" dirty="0" smtClean="0"/>
              <a:t>這時</a:t>
            </a:r>
            <a:r>
              <a:rPr lang="zh-CN" altLang="en-US" dirty="0" smtClean="0"/>
              <a:t>就</a:t>
            </a:r>
            <a:r>
              <a:rPr lang="zh-TW" altLang="en-US" dirty="0" smtClean="0"/>
              <a:t>會</a:t>
            </a:r>
            <a:r>
              <a:rPr lang="zh-CN" altLang="en-US" dirty="0" smtClean="0"/>
              <a:t>深</a:t>
            </a:r>
            <a:r>
              <a:rPr lang="zh-CN" altLang="en-US" dirty="0"/>
              <a:t>刻</a:t>
            </a:r>
            <a:r>
              <a:rPr lang="zh-CN" altLang="en-US" dirty="0" smtClean="0"/>
              <a:t>地</a:t>
            </a:r>
            <a:r>
              <a:rPr lang="zh-TW" altLang="en-US" dirty="0" smtClean="0"/>
              <a:t>體會</a:t>
            </a:r>
            <a:r>
              <a:rPr lang="zh-CN" altLang="en-US" dirty="0" smtClean="0"/>
              <a:t>到</a:t>
            </a:r>
            <a:r>
              <a:rPr lang="zh-CN" altLang="en-US" dirty="0"/>
              <a:t>人的痛苦。要是在</a:t>
            </a:r>
            <a:r>
              <a:rPr lang="zh-CN" altLang="en-US" dirty="0" smtClean="0"/>
              <a:t>平</a:t>
            </a:r>
            <a:r>
              <a:rPr lang="zh-TW" altLang="en-US" dirty="0" smtClean="0"/>
              <a:t>時</a:t>
            </a:r>
            <a:r>
              <a:rPr lang="zh-CN" altLang="en-US" dirty="0" smtClean="0"/>
              <a:t>，</a:t>
            </a:r>
            <a:r>
              <a:rPr lang="zh-CN" altLang="en-US" dirty="0"/>
              <a:t>若生活上没有遭遇太大的</a:t>
            </a:r>
            <a:r>
              <a:rPr lang="zh-CN" altLang="en-US" dirty="0" smtClean="0"/>
              <a:t>困</a:t>
            </a:r>
            <a:r>
              <a:rPr lang="zh-TW" altLang="en-US" dirty="0" smtClean="0"/>
              <a:t>難</a:t>
            </a:r>
            <a:r>
              <a:rPr lang="zh-CN" altLang="en-US" dirty="0" smtClean="0"/>
              <a:t>，</a:t>
            </a:r>
            <a:r>
              <a:rPr lang="zh-CN" altLang="en-US" dirty="0"/>
              <a:t>精神上也没有太多的折磨，</a:t>
            </a:r>
            <a:r>
              <a:rPr lang="zh-CN" altLang="en-US" dirty="0" smtClean="0"/>
              <a:t>我</a:t>
            </a:r>
            <a:r>
              <a:rPr lang="zh-TW" altLang="en-US" dirty="0" smtClean="0"/>
              <a:t>們</a:t>
            </a:r>
            <a:r>
              <a:rPr lang="zh-CN" altLang="en-US" dirty="0" smtClean="0"/>
              <a:t>不</a:t>
            </a:r>
            <a:r>
              <a:rPr lang="zh-TW" altLang="en-US" dirty="0" smtClean="0"/>
              <a:t>覺</a:t>
            </a:r>
            <a:r>
              <a:rPr lang="zh-CN" altLang="en-US" dirty="0" smtClean="0"/>
              <a:t>得</a:t>
            </a:r>
            <a:r>
              <a:rPr lang="zh-CN" altLang="en-US" dirty="0"/>
              <a:t>人道苦</a:t>
            </a:r>
            <a:r>
              <a:rPr lang="zh-CN" altLang="en-US" dirty="0" smtClean="0"/>
              <a:t>，</a:t>
            </a:r>
            <a:r>
              <a:rPr lang="zh-TW" altLang="en-US" dirty="0" smtClean="0"/>
              <a:t>會覺得</a:t>
            </a:r>
            <a:r>
              <a:rPr lang="zh-CN" altLang="en-US" dirty="0" smtClean="0"/>
              <a:t>做</a:t>
            </a:r>
            <a:r>
              <a:rPr lang="zh-CN" altLang="en-US" dirty="0"/>
              <a:t>人很好。但是</a:t>
            </a:r>
            <a:r>
              <a:rPr lang="zh-CN" altLang="en-US" dirty="0" smtClean="0"/>
              <a:t>，</a:t>
            </a:r>
            <a:r>
              <a:rPr lang="zh-TW" altLang="en-US" dirty="0" smtClean="0"/>
              <a:t>實際</a:t>
            </a:r>
            <a:r>
              <a:rPr lang="zh-CN" altLang="en-US" dirty="0" smtClean="0"/>
              <a:t>上人</a:t>
            </a:r>
            <a:r>
              <a:rPr lang="zh-TW" altLang="en-US" dirty="0" smtClean="0"/>
              <a:t>間並</a:t>
            </a:r>
            <a:r>
              <a:rPr lang="zh-CN" altLang="en-US" dirty="0" smtClean="0"/>
              <a:t>非那</a:t>
            </a:r>
            <a:r>
              <a:rPr lang="zh-TW" altLang="en-US" dirty="0" smtClean="0"/>
              <a:t>麼</a:t>
            </a:r>
            <a:r>
              <a:rPr lang="zh-CN" altLang="en-US" dirty="0" smtClean="0"/>
              <a:t>美</a:t>
            </a:r>
            <a:r>
              <a:rPr lang="zh-CN" altLang="en-US" dirty="0"/>
              <a:t>好</a:t>
            </a:r>
            <a:r>
              <a:rPr lang="zh-CN" altLang="en-US" dirty="0" smtClean="0"/>
              <a:t>，</a:t>
            </a:r>
            <a:r>
              <a:rPr lang="zh-TW" altLang="en-US" dirty="0" smtClean="0"/>
              <a:t>絕</a:t>
            </a:r>
            <a:r>
              <a:rPr lang="zh-CN" altLang="en-US" dirty="0" smtClean="0"/>
              <a:t>大多</a:t>
            </a:r>
            <a:r>
              <a:rPr lang="zh-TW" altLang="en-US" dirty="0" smtClean="0"/>
              <a:t>數</a:t>
            </a:r>
            <a:r>
              <a:rPr lang="zh-CN" altLang="en-US" dirty="0" smtClean="0"/>
              <a:t>都</a:t>
            </a:r>
            <a:r>
              <a:rPr lang="zh-CN" altLang="en-US" dirty="0"/>
              <a:t>是痛苦的境遇。</a:t>
            </a:r>
            <a:r>
              <a:rPr lang="zh-CN" altLang="en-US" dirty="0" smtClean="0"/>
              <a:t>不</a:t>
            </a:r>
            <a:r>
              <a:rPr lang="zh-TW" altLang="en-US" dirty="0" smtClean="0"/>
              <a:t>過</a:t>
            </a:r>
            <a:r>
              <a:rPr lang="zh-CN" altLang="en-US" dirty="0" smtClean="0"/>
              <a:t>，</a:t>
            </a:r>
            <a:r>
              <a:rPr lang="zh-CN" altLang="en-US" dirty="0"/>
              <a:t>假如真正到了那些痛</a:t>
            </a:r>
            <a:r>
              <a:rPr lang="zh-CN" altLang="en-US" dirty="0" smtClean="0"/>
              <a:t>苦</a:t>
            </a:r>
            <a:r>
              <a:rPr lang="zh-TW" altLang="en-US" dirty="0" smtClean="0"/>
              <a:t>發</a:t>
            </a:r>
            <a:r>
              <a:rPr lang="zh-CN" altLang="en-US" dirty="0" smtClean="0"/>
              <a:t>生的</a:t>
            </a:r>
            <a:r>
              <a:rPr lang="zh-TW" altLang="en-US" dirty="0" smtClean="0"/>
              <a:t>時</a:t>
            </a:r>
            <a:r>
              <a:rPr lang="zh-CN" altLang="en-US" dirty="0" smtClean="0"/>
              <a:t>候</a:t>
            </a:r>
            <a:r>
              <a:rPr lang="zh-CN" altLang="en-US" dirty="0"/>
              <a:t>，</a:t>
            </a:r>
            <a:r>
              <a:rPr lang="zh-CN" altLang="en-US" dirty="0" smtClean="0"/>
              <a:t>才</a:t>
            </a:r>
            <a:r>
              <a:rPr lang="zh-TW" altLang="en-US" dirty="0" smtClean="0"/>
              <a:t>發覺</a:t>
            </a:r>
            <a:r>
              <a:rPr lang="zh-CN" altLang="en-US" dirty="0" smtClean="0"/>
              <a:t>人</a:t>
            </a:r>
            <a:r>
              <a:rPr lang="zh-CN" altLang="en-US" dirty="0"/>
              <a:t>道也不</a:t>
            </a:r>
            <a:r>
              <a:rPr lang="zh-CN" altLang="en-US" dirty="0" smtClean="0"/>
              <a:t>行</a:t>
            </a:r>
            <a:r>
              <a:rPr lang="zh-TW" altLang="en-US" dirty="0" smtClean="0"/>
              <a:t>時</a:t>
            </a:r>
            <a:r>
              <a:rPr lang="zh-CN" altLang="en-US" dirty="0" smtClean="0"/>
              <a:t>，已</a:t>
            </a:r>
            <a:r>
              <a:rPr lang="zh-TW" altLang="en-US" dirty="0" smtClean="0"/>
              <a:t>經無</a:t>
            </a:r>
            <a:r>
              <a:rPr lang="zh-CN" altLang="en-US" dirty="0" smtClean="0"/>
              <a:t>可救</a:t>
            </a:r>
            <a:r>
              <a:rPr lang="zh-TW" altLang="en-US" dirty="0" smtClean="0"/>
              <a:t>藥</a:t>
            </a:r>
            <a:r>
              <a:rPr lang="zh-CN" altLang="en-US" dirty="0" smtClean="0"/>
              <a:t>了</a:t>
            </a:r>
            <a:r>
              <a:rPr lang="zh-CN" altLang="en-US" dirty="0"/>
              <a:t>。所以，</a:t>
            </a:r>
            <a:r>
              <a:rPr lang="zh-CN" altLang="en-US" dirty="0" smtClean="0"/>
              <a:t>趁</a:t>
            </a:r>
            <a:r>
              <a:rPr lang="zh-TW" altLang="en-US" dirty="0" smtClean="0"/>
              <a:t>著現</a:t>
            </a:r>
            <a:r>
              <a:rPr lang="zh-CN" altLang="en-US" dirty="0" smtClean="0"/>
              <a:t>在</a:t>
            </a:r>
            <a:r>
              <a:rPr lang="zh-CN" altLang="en-US" dirty="0"/>
              <a:t>痛苦不</a:t>
            </a:r>
            <a:r>
              <a:rPr lang="zh-CN" altLang="en-US" dirty="0" smtClean="0"/>
              <a:t>明</a:t>
            </a:r>
            <a:r>
              <a:rPr lang="zh-TW" altLang="en-US" dirty="0" smtClean="0"/>
              <a:t>顯時</a:t>
            </a:r>
            <a:r>
              <a:rPr lang="zh-CN" altLang="en-US" dirty="0" smtClean="0"/>
              <a:t>，</a:t>
            </a:r>
            <a:r>
              <a:rPr lang="zh-CN" altLang="en-US" dirty="0"/>
              <a:t>先</a:t>
            </a:r>
            <a:r>
              <a:rPr lang="zh-CN" altLang="en-US" dirty="0" smtClean="0"/>
              <a:t>去</a:t>
            </a:r>
            <a:r>
              <a:rPr lang="zh-TW" altLang="en-US" dirty="0" smtClean="0"/>
              <a:t>觀</a:t>
            </a:r>
            <a:r>
              <a:rPr lang="zh-CN" altLang="en-US" dirty="0" smtClean="0"/>
              <a:t>想、</a:t>
            </a:r>
            <a:r>
              <a:rPr lang="zh-TW" altLang="en-US" dirty="0" smtClean="0"/>
              <a:t>體會</a:t>
            </a:r>
            <a:r>
              <a:rPr lang="zh-CN" altLang="en-US" dirty="0" smtClean="0"/>
              <a:t>人</a:t>
            </a:r>
            <a:r>
              <a:rPr lang="zh-CN" altLang="en-US" dirty="0"/>
              <a:t>的痛苦</a:t>
            </a:r>
            <a:r>
              <a:rPr lang="zh-CN" altLang="en-US" dirty="0" smtClean="0"/>
              <a:t>，</a:t>
            </a:r>
            <a:r>
              <a:rPr lang="zh-TW" altLang="en-US" dirty="0" smtClean="0"/>
              <a:t>並</a:t>
            </a:r>
            <a:r>
              <a:rPr lang="zh-CN" altLang="en-US" dirty="0" smtClean="0"/>
              <a:t>想</a:t>
            </a:r>
            <a:r>
              <a:rPr lang="zh-TW" altLang="en-US" dirty="0" smtClean="0"/>
              <a:t>辦</a:t>
            </a:r>
            <a:r>
              <a:rPr lang="zh-CN" altLang="en-US" dirty="0" smtClean="0"/>
              <a:t>法</a:t>
            </a:r>
            <a:r>
              <a:rPr lang="zh-TW" altLang="en-US" dirty="0" smtClean="0"/>
              <a:t>斷</a:t>
            </a:r>
            <a:r>
              <a:rPr lang="zh-CN" altLang="en-US" dirty="0" smtClean="0"/>
              <a:t>除</a:t>
            </a:r>
            <a:r>
              <a:rPr lang="zh-CN" altLang="en-US" dirty="0"/>
              <a:t>，到了痛苦</a:t>
            </a:r>
            <a:r>
              <a:rPr lang="zh-CN" altLang="en-US" dirty="0" smtClean="0"/>
              <a:t>出</a:t>
            </a:r>
            <a:r>
              <a:rPr lang="zh-TW" altLang="en-US" dirty="0" smtClean="0"/>
              <a:t>現</a:t>
            </a:r>
            <a:r>
              <a:rPr lang="zh-CN" altLang="en-US" dirty="0" smtClean="0"/>
              <a:t>的</a:t>
            </a:r>
            <a:r>
              <a:rPr lang="zh-TW" altLang="en-US" dirty="0" smtClean="0"/>
              <a:t>時</a:t>
            </a:r>
            <a:r>
              <a:rPr lang="zh-CN" altLang="en-US" dirty="0" smtClean="0"/>
              <a:t>候</a:t>
            </a:r>
            <a:r>
              <a:rPr lang="zh-CN" altLang="en-US" dirty="0"/>
              <a:t>，也不</a:t>
            </a:r>
            <a:r>
              <a:rPr lang="zh-CN" altLang="en-US" dirty="0" smtClean="0"/>
              <a:t>至</a:t>
            </a:r>
            <a:r>
              <a:rPr lang="zh-TW" altLang="en-US" dirty="0" smtClean="0"/>
              <a:t>於</a:t>
            </a:r>
            <a:r>
              <a:rPr lang="zh-CN" altLang="en-US" dirty="0" smtClean="0"/>
              <a:t>手足</a:t>
            </a:r>
            <a:r>
              <a:rPr lang="zh-TW" altLang="en-US" dirty="0" smtClean="0"/>
              <a:t>無</a:t>
            </a:r>
            <a:r>
              <a:rPr lang="zh-CN" altLang="en-US" dirty="0" smtClean="0"/>
              <a:t>措</a:t>
            </a:r>
            <a:r>
              <a:rPr lang="zh-CN" altLang="en-US" dirty="0"/>
              <a:t>了。</a:t>
            </a:r>
          </a:p>
          <a:p>
            <a:r>
              <a:rPr lang="zh-CN" altLang="en-US" dirty="0"/>
              <a:t>人道的很多痛苦</a:t>
            </a:r>
            <a:r>
              <a:rPr lang="zh-CN" altLang="en-US" dirty="0" smtClean="0"/>
              <a:t>在</a:t>
            </a:r>
            <a:r>
              <a:rPr lang="zh-TW" altLang="en-US" dirty="0" smtClean="0"/>
              <a:t>書</a:t>
            </a:r>
            <a:r>
              <a:rPr lang="zh-CN" altLang="en-US" dirty="0" smtClean="0"/>
              <a:t>上都</a:t>
            </a:r>
            <a:r>
              <a:rPr lang="zh-TW" altLang="en-US" dirty="0" smtClean="0"/>
              <a:t>講</a:t>
            </a:r>
            <a:r>
              <a:rPr lang="zh-CN" altLang="en-US" dirty="0" smtClean="0"/>
              <a:t>了</a:t>
            </a:r>
            <a:r>
              <a:rPr lang="zh-CN" altLang="en-US" dirty="0"/>
              <a:t>，即</a:t>
            </a:r>
            <a:r>
              <a:rPr lang="zh-CN" altLang="en-US" dirty="0" smtClean="0"/>
              <a:t>使</a:t>
            </a:r>
            <a:r>
              <a:rPr lang="zh-TW" altLang="en-US" dirty="0" smtClean="0"/>
              <a:t>書</a:t>
            </a:r>
            <a:r>
              <a:rPr lang="zh-CN" altLang="en-US" dirty="0" smtClean="0"/>
              <a:t>上不</a:t>
            </a:r>
            <a:r>
              <a:rPr lang="zh-TW" altLang="en-US" dirty="0" smtClean="0"/>
              <a:t>講</a:t>
            </a:r>
            <a:r>
              <a:rPr lang="zh-CN" altLang="en-US" dirty="0" smtClean="0"/>
              <a:t>，我</a:t>
            </a:r>
            <a:r>
              <a:rPr lang="zh-TW" altLang="en-US" dirty="0" smtClean="0"/>
              <a:t>們</a:t>
            </a:r>
            <a:r>
              <a:rPr lang="zh-CN" altLang="en-US" dirty="0" smtClean="0"/>
              <a:t>都</a:t>
            </a:r>
            <a:r>
              <a:rPr lang="zh-CN" altLang="en-US" dirty="0"/>
              <a:t>是人，也能知道</a:t>
            </a:r>
            <a:r>
              <a:rPr lang="zh-CN" altLang="en-US" dirty="0" smtClean="0"/>
              <a:t>人</a:t>
            </a:r>
            <a:r>
              <a:rPr lang="zh-TW" altLang="en-US" dirty="0" smtClean="0"/>
              <a:t>會</a:t>
            </a:r>
            <a:r>
              <a:rPr lang="zh-CN" altLang="en-US" dirty="0" smtClean="0"/>
              <a:t>有什</a:t>
            </a:r>
            <a:r>
              <a:rPr lang="zh-TW" altLang="en-US" dirty="0" smtClean="0"/>
              <a:t>麼樣</a:t>
            </a:r>
            <a:r>
              <a:rPr lang="zh-CN" altLang="en-US" dirty="0" smtClean="0"/>
              <a:t>的苦</a:t>
            </a:r>
            <a:r>
              <a:rPr lang="zh-TW" altLang="en-US" dirty="0" smtClean="0"/>
              <a:t>難</a:t>
            </a:r>
            <a:r>
              <a:rPr lang="zh-CN" altLang="en-US" dirty="0" smtClean="0"/>
              <a:t>，</a:t>
            </a:r>
            <a:r>
              <a:rPr lang="zh-TW" altLang="en-US" dirty="0" smtClean="0"/>
              <a:t>這</a:t>
            </a:r>
            <a:r>
              <a:rPr lang="zh-CN" altLang="en-US" dirty="0" smtClean="0"/>
              <a:t>些</a:t>
            </a:r>
            <a:r>
              <a:rPr lang="zh-CN" altLang="en-US" dirty="0"/>
              <a:t>都要一一仔</a:t>
            </a:r>
            <a:r>
              <a:rPr lang="zh-CN" altLang="en-US" dirty="0" smtClean="0"/>
              <a:t>细</a:t>
            </a:r>
            <a:r>
              <a:rPr lang="zh-TW" altLang="en-US" dirty="0" smtClean="0"/>
              <a:t>觀</a:t>
            </a:r>
            <a:r>
              <a:rPr lang="zh-CN" altLang="en-US" dirty="0" smtClean="0"/>
              <a:t>想</a:t>
            </a:r>
            <a:r>
              <a:rPr lang="zh-CN" altLang="en-US" dirty="0"/>
              <a:t>，</a:t>
            </a:r>
            <a:r>
              <a:rPr lang="zh-CN" altLang="en-US" dirty="0" smtClean="0"/>
              <a:t>若</a:t>
            </a:r>
            <a:r>
              <a:rPr lang="zh-TW" altLang="en-US" dirty="0" smtClean="0"/>
              <a:t>觀</a:t>
            </a:r>
            <a:r>
              <a:rPr lang="zh-CN" altLang="en-US" dirty="0" smtClean="0"/>
              <a:t>想</a:t>
            </a:r>
            <a:r>
              <a:rPr lang="zh-CN" altLang="en-US" dirty="0"/>
              <a:t>得好</a:t>
            </a:r>
            <a:r>
              <a:rPr lang="zh-CN" altLang="en-US" dirty="0" smtClean="0"/>
              <a:t>，</a:t>
            </a:r>
            <a:r>
              <a:rPr lang="zh-TW" altLang="en-US" dirty="0" smtClean="0"/>
              <a:t>對</a:t>
            </a:r>
            <a:r>
              <a:rPr lang="zh-CN" altLang="en-US" dirty="0" smtClean="0"/>
              <a:t>人</a:t>
            </a:r>
            <a:r>
              <a:rPr lang="zh-CN" altLang="en-US" dirty="0"/>
              <a:t>道</a:t>
            </a:r>
            <a:r>
              <a:rPr lang="zh-CN" altLang="en-US" dirty="0" smtClean="0"/>
              <a:t>的</a:t>
            </a:r>
            <a:r>
              <a:rPr lang="zh-TW" altLang="en-US" dirty="0" smtClean="0"/>
              <a:t>貪</a:t>
            </a:r>
            <a:r>
              <a:rPr lang="zh-CN" altLang="en-US" dirty="0" smtClean="0"/>
              <a:t>欲</a:t>
            </a:r>
            <a:r>
              <a:rPr lang="zh-CN" altLang="en-US" dirty="0"/>
              <a:t>心也</a:t>
            </a:r>
            <a:r>
              <a:rPr lang="zh-CN" altLang="en-US" dirty="0" smtClean="0"/>
              <a:t>能</a:t>
            </a:r>
            <a:r>
              <a:rPr lang="zh-TW" altLang="en-US" dirty="0" smtClean="0"/>
              <a:t>斷</a:t>
            </a:r>
            <a:r>
              <a:rPr lang="zh-CN" altLang="en-US" dirty="0" smtClean="0"/>
              <a:t>除</a:t>
            </a:r>
            <a:r>
              <a:rPr lang="zh-CN" altLang="en-US" dirty="0"/>
              <a:t>。</a:t>
            </a:r>
          </a:p>
          <a:p>
            <a:endParaRPr lang="en-CA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794000" y="1417320"/>
            <a:ext cx="8371840" cy="68072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zh-TW" altLang="en-US" sz="2000" b="1" dirty="0" smtClean="0"/>
              <a:t>慈誠羅珠堪布</a:t>
            </a:r>
            <a:endParaRPr lang="en-CA" sz="2000" b="1" dirty="0"/>
          </a:p>
        </p:txBody>
      </p:sp>
    </p:spTree>
    <p:extLst>
      <p:ext uri="{BB962C8B-B14F-4D97-AF65-F5344CB8AC3E}">
        <p14:creationId xmlns:p14="http://schemas.microsoft.com/office/powerpoint/2010/main" val="561605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/>
              <a:t>問題討論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zh-CN" altLang="en-US" dirty="0"/>
              <a:t>通过学习“人类之苦”</a:t>
            </a:r>
            <a:r>
              <a:rPr lang="en-CA" dirty="0"/>
              <a:t>, </a:t>
            </a:r>
            <a:r>
              <a:rPr lang="zh-CN" altLang="en-US" dirty="0"/>
              <a:t>你最大的收获是什么？</a:t>
            </a:r>
            <a:r>
              <a:rPr lang="en-CA" dirty="0"/>
              <a:t>​</a:t>
            </a:r>
          </a:p>
          <a:p>
            <a:pPr fontAlgn="base"/>
            <a:r>
              <a:rPr lang="zh-CN" altLang="en-US" dirty="0"/>
              <a:t>通过轮回过患的观修，我们体会到轮回真是太痛苦，没有真实的意义，希望能抓紧时间修行，不想把难得的暇满人生空耗在追求世间八法上。但是作为一个政府也好，一个企业也好，都是希望员工能花更多的时间精力在工作上，做出成就，那么作为修行人怎样处理好工作与修行的关系呢？     </a:t>
            </a:r>
            <a:r>
              <a:rPr lang="en-CA" dirty="0"/>
              <a:t>​</a:t>
            </a:r>
          </a:p>
          <a:p>
            <a:pPr fontAlgn="base"/>
            <a:r>
              <a:rPr lang="zh-CN" altLang="en-US" dirty="0"/>
              <a:t>人一定会生病吗</a:t>
            </a:r>
            <a:r>
              <a:rPr lang="en-CA" dirty="0"/>
              <a:t>, </a:t>
            </a:r>
            <a:r>
              <a:rPr lang="zh-CN" altLang="en-US" dirty="0"/>
              <a:t>有没有从生到死没有生病或者没有生什么大病的人，这些人需要观修病苦吗？病对于我们是灾还是福？</a:t>
            </a:r>
            <a:r>
              <a:rPr lang="en-US" dirty="0"/>
              <a:t>​</a:t>
            </a:r>
          </a:p>
          <a:p>
            <a:pPr fontAlgn="base"/>
            <a:r>
              <a:rPr lang="zh-CN" altLang="en-US" dirty="0"/>
              <a:t> 什么是求不得苦？遇到这种痛苦时，什么样的人可以轻易化解？什么样的人会越来越痛苦？你属于哪一种人？</a:t>
            </a:r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20074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92257" y="624111"/>
            <a:ext cx="8911687" cy="734907"/>
          </a:xfrm>
        </p:spPr>
        <p:txBody>
          <a:bodyPr>
            <a:normAutofit/>
          </a:bodyPr>
          <a:lstStyle/>
          <a:p>
            <a:r>
              <a:rPr lang="zh-TW" altLang="en-US" sz="4000" b="1" dirty="0" smtClean="0"/>
              <a:t>輪迴過患</a:t>
            </a:r>
            <a:r>
              <a:rPr lang="en-US" altLang="zh-TW" sz="4000" b="1" dirty="0" smtClean="0"/>
              <a:t>(</a:t>
            </a:r>
            <a:r>
              <a:rPr lang="zh-TW" altLang="en-US" sz="4000" b="1" dirty="0" smtClean="0"/>
              <a:t>思維六道各自的痛苦</a:t>
            </a:r>
            <a:r>
              <a:rPr lang="en-US" altLang="zh-TW" sz="4000" b="1" dirty="0" smtClean="0"/>
              <a:t>)</a:t>
            </a:r>
            <a:endParaRPr lang="en-CA" sz="4000" b="1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2329642"/>
              </p:ext>
            </p:extLst>
          </p:nvPr>
        </p:nvGraphicFramePr>
        <p:xfrm>
          <a:off x="2592925" y="1905000"/>
          <a:ext cx="6959601" cy="44805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63273"/>
                <a:gridCol w="1791688"/>
                <a:gridCol w="4104640"/>
              </a:tblGrid>
              <a:tr h="278593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CA" sz="2400" u="none" strike="noStrike" dirty="0">
                          <a:effectLst/>
                        </a:rPr>
                        <a:t>1</a:t>
                      </a:r>
                      <a:endParaRPr lang="en-C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 rowSpan="4">
                  <a:txBody>
                    <a:bodyPr/>
                    <a:lstStyle/>
                    <a:p>
                      <a:pPr algn="ctr" fontAlgn="ctr">
                        <a:buClr>
                          <a:schemeClr val="accent1"/>
                        </a:buClr>
                        <a:buSzPts val="1100"/>
                        <a:buFontTx/>
                        <a:buNone/>
                      </a:pPr>
                      <a:r>
                        <a:rPr lang="zh-TW" alt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地獄之苦</a:t>
                      </a:r>
                      <a:endParaRPr lang="en-C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2400" u="none" strike="noStrike" dirty="0" smtClean="0">
                          <a:effectLst/>
                        </a:rPr>
                        <a:t>(1</a:t>
                      </a:r>
                      <a:r>
                        <a:rPr lang="en-US" altLang="zh-TW" sz="2400" u="none" strike="noStrike" dirty="0">
                          <a:effectLst/>
                        </a:rPr>
                        <a:t>)</a:t>
                      </a:r>
                      <a:r>
                        <a:rPr lang="zh-TW" altLang="en-US" sz="2400" u="none" strike="noStrike" dirty="0">
                          <a:effectLst/>
                        </a:rPr>
                        <a:t>八熱地獄</a:t>
                      </a:r>
                      <a:endParaRPr lang="zh-TW" alt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78593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2400" u="none" strike="noStrike">
                          <a:effectLst/>
                        </a:rPr>
                        <a:t>(2)</a:t>
                      </a:r>
                      <a:r>
                        <a:rPr lang="zh-TW" altLang="en-US" sz="2400" u="none" strike="noStrike">
                          <a:effectLst/>
                        </a:rPr>
                        <a:t>近邊地獄</a:t>
                      </a:r>
                      <a:endParaRPr lang="zh-TW" alt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78593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2400" u="none" strike="noStrike" dirty="0">
                          <a:effectLst/>
                        </a:rPr>
                        <a:t>(3)</a:t>
                      </a:r>
                      <a:r>
                        <a:rPr lang="zh-TW" altLang="en-US" sz="2400" u="none" strike="noStrike" dirty="0">
                          <a:effectLst/>
                        </a:rPr>
                        <a:t>八寒地獄</a:t>
                      </a:r>
                      <a:endParaRPr lang="zh-TW" alt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78593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2400" u="none" strike="noStrike" dirty="0">
                          <a:effectLst/>
                        </a:rPr>
                        <a:t>(4)</a:t>
                      </a:r>
                      <a:r>
                        <a:rPr lang="zh-TW" altLang="en-US" sz="2400" u="none" strike="noStrike" dirty="0">
                          <a:effectLst/>
                        </a:rPr>
                        <a:t>孤獨地獄</a:t>
                      </a:r>
                      <a:endParaRPr lang="zh-TW" alt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7859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CA" sz="2400" u="none" strike="noStrike" dirty="0">
                          <a:effectLst/>
                        </a:rPr>
                        <a:t>2</a:t>
                      </a:r>
                      <a:endParaRPr lang="en-C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 rowSpan="2">
                  <a:txBody>
                    <a:bodyPr/>
                    <a:lstStyle/>
                    <a:p>
                      <a:pPr algn="ctr" fontAlgn="ctr">
                        <a:buClr>
                          <a:schemeClr val="accent1"/>
                        </a:buClr>
                        <a:buSzPts val="1100"/>
                        <a:buFontTx/>
                        <a:buNone/>
                      </a:pPr>
                      <a:r>
                        <a:rPr lang="zh-TW" alt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餓鬼之苦</a:t>
                      </a:r>
                      <a:endParaRPr lang="en-C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2400" u="none" strike="noStrike" dirty="0">
                          <a:effectLst/>
                        </a:rPr>
                        <a:t>(1)</a:t>
                      </a:r>
                      <a:r>
                        <a:rPr lang="zh-TW" altLang="en-US" sz="2400" u="none" strike="noStrike" dirty="0">
                          <a:effectLst/>
                        </a:rPr>
                        <a:t>隱住餓鬼</a:t>
                      </a:r>
                      <a:endParaRPr lang="zh-TW" alt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78593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2400" u="none" strike="noStrike" dirty="0">
                          <a:effectLst/>
                        </a:rPr>
                        <a:t>(2)</a:t>
                      </a:r>
                      <a:r>
                        <a:rPr lang="zh-TW" altLang="en-US" sz="2400" u="none" strike="noStrike" dirty="0">
                          <a:effectLst/>
                        </a:rPr>
                        <a:t>空遊餓鬼</a:t>
                      </a:r>
                      <a:endParaRPr lang="zh-TW" alt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78593">
                <a:tc rowSpan="2">
                  <a:txBody>
                    <a:bodyPr/>
                    <a:lstStyle/>
                    <a:p>
                      <a:pPr marL="0" algn="ctr" defTabSz="457200" rtl="0" eaLnBrk="1" fontAlgn="ctr" latinLnBrk="0" hangingPunct="1">
                        <a:buClr>
                          <a:schemeClr val="accent1"/>
                        </a:buClr>
                        <a:buSzPts val="1100"/>
                        <a:buFontTx/>
                        <a:buNone/>
                      </a:pPr>
                      <a:r>
                        <a:rPr lang="en-US" sz="2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n-CA" sz="2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 rowSpan="2">
                  <a:txBody>
                    <a:bodyPr/>
                    <a:lstStyle/>
                    <a:p>
                      <a:pPr algn="ctr" fontAlgn="ctr">
                        <a:buClr>
                          <a:schemeClr val="accent1"/>
                        </a:buClr>
                        <a:buSzPts val="1100"/>
                        <a:buFont typeface="Calibri" panose="020F0502020204030204" pitchFamily="34" charset="0"/>
                        <a:buNone/>
                      </a:pPr>
                      <a:r>
                        <a:rPr lang="zh-TW" altLang="en-US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旁生之苦</a:t>
                      </a:r>
                      <a:endParaRPr lang="en-C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2400" u="none" strike="noStrike" dirty="0">
                          <a:effectLst/>
                        </a:rPr>
                        <a:t>(1)</a:t>
                      </a:r>
                      <a:r>
                        <a:rPr lang="zh-TW" altLang="en-US" sz="2400" u="none" strike="noStrike" dirty="0">
                          <a:effectLst/>
                        </a:rPr>
                        <a:t>海居旁生</a:t>
                      </a:r>
                      <a:endParaRPr lang="zh-TW" alt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78593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2400" u="none" strike="noStrike" dirty="0">
                          <a:effectLst/>
                        </a:rPr>
                        <a:t>(2)</a:t>
                      </a:r>
                      <a:r>
                        <a:rPr lang="zh-TW" altLang="en-US" sz="2400" u="none" strike="noStrike" dirty="0">
                          <a:effectLst/>
                        </a:rPr>
                        <a:t>散居旁生</a:t>
                      </a:r>
                      <a:endParaRPr lang="zh-TW" alt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78593">
                <a:tc rowSpan="2">
                  <a:txBody>
                    <a:bodyPr/>
                    <a:lstStyle/>
                    <a:p>
                      <a:pPr marL="0" algn="ctr" defTabSz="457200" rtl="0" eaLnBrk="1" fontAlgn="ctr" latinLnBrk="0" hangingPunct="1">
                        <a:buClr>
                          <a:schemeClr val="accent1"/>
                        </a:buClr>
                        <a:buSzPts val="1100"/>
                        <a:buFontTx/>
                        <a:buNone/>
                      </a:pPr>
                      <a:r>
                        <a:rPr lang="en-US" sz="240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en-CA" sz="2400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人類之苦</a:t>
                      </a:r>
                      <a:endParaRPr lang="zh-TW" altLang="en-US" sz="24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(1)</a:t>
                      </a:r>
                      <a:r>
                        <a:rPr lang="zh-TW" altLang="en-US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三根本苦</a:t>
                      </a:r>
                      <a:endParaRPr lang="zh-TW" altLang="en-US" sz="24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78593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altLang="zh-TW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(2)</a:t>
                      </a:r>
                      <a:r>
                        <a:rPr lang="zh-TW" altLang="en-US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八支分苦</a:t>
                      </a:r>
                      <a:endParaRPr lang="zh-TW" altLang="en-US" sz="24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78593">
                <a:tc>
                  <a:txBody>
                    <a:bodyPr/>
                    <a:lstStyle/>
                    <a:p>
                      <a:pPr algn="ctr" fontAlgn="b"/>
                      <a:r>
                        <a:rPr lang="en-CA" sz="2400" u="none" strike="noStrike">
                          <a:effectLst/>
                        </a:rPr>
                        <a:t>5</a:t>
                      </a:r>
                      <a:endParaRPr lang="en-CA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zh-TW" altLang="en-US" sz="2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非天之苦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u="none" strike="noStrike" dirty="0">
                          <a:effectLst/>
                        </a:rPr>
                        <a:t> </a:t>
                      </a:r>
                      <a:endParaRPr lang="en-C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78593">
                <a:tc>
                  <a:txBody>
                    <a:bodyPr/>
                    <a:lstStyle/>
                    <a:p>
                      <a:pPr algn="ctr" fontAlgn="b"/>
                      <a:r>
                        <a:rPr lang="en-CA" sz="2400" u="none" strike="noStrike" dirty="0">
                          <a:effectLst/>
                        </a:rPr>
                        <a:t>6</a:t>
                      </a:r>
                      <a:endParaRPr lang="en-C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zh-TW" altLang="en-US" sz="2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天人之苦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2400" u="none" strike="noStrike" dirty="0">
                          <a:effectLst/>
                        </a:rPr>
                        <a:t> </a:t>
                      </a:r>
                      <a:endParaRPr lang="en-CA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592926" y="1359018"/>
            <a:ext cx="7012468" cy="51172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zh-TW" altLang="en-US" sz="2000" b="1" dirty="0" smtClean="0"/>
              <a:t>擷取自大圓滿前行引導文</a:t>
            </a:r>
            <a:endParaRPr lang="en-US" altLang="zh-TW" sz="2000" b="1" dirty="0" smtClean="0"/>
          </a:p>
          <a:p>
            <a:pPr algn="r"/>
            <a:r>
              <a:rPr lang="zh-TW" altLang="en-US" sz="2000" b="1" dirty="0" smtClean="0"/>
              <a:t>索達吉堪布譯</a:t>
            </a:r>
            <a:endParaRPr lang="en-CA" sz="2000" b="1" dirty="0"/>
          </a:p>
        </p:txBody>
      </p:sp>
    </p:spTree>
    <p:extLst>
      <p:ext uri="{BB962C8B-B14F-4D97-AF65-F5344CB8AC3E}">
        <p14:creationId xmlns:p14="http://schemas.microsoft.com/office/powerpoint/2010/main" val="2557413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u="sng" dirty="0"/>
              <a:t>輪迴過</a:t>
            </a:r>
            <a:r>
              <a:rPr lang="zh-TW" altLang="en-US" b="1" u="sng" dirty="0" smtClean="0"/>
              <a:t>患之人類的痛苦</a:t>
            </a:r>
            <a:endParaRPr lang="en-CA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96479" y="1612082"/>
            <a:ext cx="3811587" cy="4664279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zh-TW" altLang="en-US" sz="2800" b="1" dirty="0" smtClean="0"/>
              <a:t>八支分苦：</a:t>
            </a:r>
            <a:endParaRPr lang="en-US" altLang="zh-TW" sz="2800" b="1" dirty="0" smtClean="0"/>
          </a:p>
          <a:p>
            <a:pPr marL="0" indent="0">
              <a:buNone/>
            </a:pPr>
            <a:r>
              <a:rPr lang="en-US" altLang="zh-TW" sz="2800" b="1" dirty="0" smtClean="0"/>
              <a:t>1.</a:t>
            </a:r>
            <a:r>
              <a:rPr lang="zh-TW" altLang="en-US" sz="2800" b="1" dirty="0" smtClean="0"/>
              <a:t>生苦</a:t>
            </a:r>
            <a:endParaRPr lang="en-US" altLang="zh-TW" sz="2800" b="1" dirty="0" smtClean="0"/>
          </a:p>
          <a:p>
            <a:pPr marL="0" indent="0">
              <a:buNone/>
            </a:pPr>
            <a:r>
              <a:rPr lang="en-US" altLang="zh-TW" sz="2800" b="1" dirty="0" smtClean="0"/>
              <a:t>2.</a:t>
            </a:r>
            <a:r>
              <a:rPr lang="zh-TW" altLang="en-US" sz="2800" b="1" dirty="0" smtClean="0"/>
              <a:t>老苦</a:t>
            </a:r>
            <a:endParaRPr lang="en-US" altLang="zh-TW" sz="2800" b="1" dirty="0" smtClean="0"/>
          </a:p>
          <a:p>
            <a:pPr marL="0" indent="0">
              <a:buNone/>
            </a:pPr>
            <a:r>
              <a:rPr lang="en-US" altLang="zh-TW" sz="2800" b="1" dirty="0" smtClean="0"/>
              <a:t>3.</a:t>
            </a:r>
            <a:r>
              <a:rPr lang="zh-TW" altLang="en-US" sz="2800" b="1" dirty="0" smtClean="0"/>
              <a:t>病苦</a:t>
            </a:r>
            <a:endParaRPr lang="en-US" altLang="zh-TW" sz="2800" b="1" dirty="0" smtClean="0"/>
          </a:p>
          <a:p>
            <a:pPr marL="0" indent="0">
              <a:buNone/>
            </a:pPr>
            <a:r>
              <a:rPr lang="en-US" altLang="zh-TW" sz="2800" b="1" dirty="0" smtClean="0"/>
              <a:t>4.</a:t>
            </a:r>
            <a:r>
              <a:rPr lang="zh-TW" altLang="en-US" sz="2800" b="1" dirty="0" smtClean="0"/>
              <a:t>死苦</a:t>
            </a:r>
            <a:endParaRPr lang="en-US" altLang="zh-TW" sz="2800" b="1" dirty="0" smtClean="0"/>
          </a:p>
          <a:p>
            <a:pPr marL="0" indent="0">
              <a:buNone/>
            </a:pPr>
            <a:r>
              <a:rPr lang="en-US" altLang="zh-TW" sz="2800" b="1" dirty="0" smtClean="0"/>
              <a:t>5.</a:t>
            </a:r>
            <a:r>
              <a:rPr lang="zh-TW" altLang="en-US" sz="2800" b="1" dirty="0" smtClean="0"/>
              <a:t>怨</a:t>
            </a:r>
            <a:r>
              <a:rPr lang="zh-TW" altLang="en-US" sz="2800" b="1" dirty="0"/>
              <a:t>憎</a:t>
            </a:r>
            <a:r>
              <a:rPr lang="zh-TW" altLang="en-US" sz="2800" b="1" dirty="0" smtClean="0"/>
              <a:t>會苦</a:t>
            </a:r>
            <a:endParaRPr lang="en-US" altLang="zh-TW" sz="2800" b="1" dirty="0" smtClean="0"/>
          </a:p>
          <a:p>
            <a:pPr marL="0" indent="0">
              <a:buNone/>
            </a:pPr>
            <a:r>
              <a:rPr lang="en-US" altLang="zh-TW" sz="2800" b="1" dirty="0" smtClean="0"/>
              <a:t>6.</a:t>
            </a:r>
            <a:r>
              <a:rPr lang="zh-TW" altLang="en-US" sz="2800" b="1" dirty="0" smtClean="0"/>
              <a:t>愛別離苦</a:t>
            </a:r>
            <a:endParaRPr lang="en-US" altLang="zh-TW" sz="2800" b="1" dirty="0" smtClean="0"/>
          </a:p>
          <a:p>
            <a:pPr marL="0" indent="0">
              <a:buNone/>
            </a:pPr>
            <a:r>
              <a:rPr lang="en-US" altLang="zh-TW" sz="2800" b="1" dirty="0" smtClean="0"/>
              <a:t>7.</a:t>
            </a:r>
            <a:r>
              <a:rPr lang="zh-TW" altLang="en-US" sz="2800" b="1" dirty="0" smtClean="0"/>
              <a:t>求</a:t>
            </a:r>
            <a:r>
              <a:rPr lang="zh-TW" altLang="en-US" sz="2800" b="1" dirty="0"/>
              <a:t>不</a:t>
            </a:r>
            <a:r>
              <a:rPr lang="zh-TW" altLang="en-US" sz="2800" b="1" dirty="0" smtClean="0"/>
              <a:t>得苦                            </a:t>
            </a:r>
            <a:endParaRPr lang="en-US" altLang="zh-TW" sz="2800" b="1" dirty="0" smtClean="0"/>
          </a:p>
          <a:p>
            <a:pPr marL="0" indent="0">
              <a:buNone/>
            </a:pPr>
            <a:r>
              <a:rPr lang="en-US" altLang="zh-TW" sz="2800" b="1" dirty="0" smtClean="0"/>
              <a:t>8.</a:t>
            </a:r>
            <a:r>
              <a:rPr lang="zh-TW" altLang="en-US" sz="2800" b="1" dirty="0" smtClean="0"/>
              <a:t>不欲臨苦</a:t>
            </a:r>
            <a:endParaRPr lang="zh-TW" altLang="en-US" sz="2800" b="1" dirty="0"/>
          </a:p>
          <a:p>
            <a:endParaRPr lang="en-CA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936270" y="1519803"/>
            <a:ext cx="3122292" cy="46642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zh-TW" altLang="en-US" sz="2800" b="1" dirty="0" smtClean="0"/>
              <a:t>三根本苦：</a:t>
            </a:r>
            <a:endParaRPr lang="en-US" altLang="zh-TW" sz="2800" b="1" dirty="0" smtClean="0"/>
          </a:p>
          <a:p>
            <a:pPr marL="0" indent="0">
              <a:buNone/>
            </a:pPr>
            <a:r>
              <a:rPr lang="en-US" altLang="zh-TW" sz="2800" b="1" dirty="0" smtClean="0"/>
              <a:t>1.</a:t>
            </a:r>
            <a:r>
              <a:rPr lang="zh-TW" altLang="en-US" sz="2800" b="1" dirty="0" smtClean="0"/>
              <a:t>苦苦</a:t>
            </a:r>
            <a:endParaRPr lang="en-US" altLang="zh-TW" sz="2800" b="1" dirty="0" smtClean="0"/>
          </a:p>
          <a:p>
            <a:pPr marL="0" indent="0">
              <a:buNone/>
            </a:pPr>
            <a:r>
              <a:rPr lang="en-US" altLang="zh-TW" sz="2800" b="1" dirty="0" smtClean="0"/>
              <a:t>2.</a:t>
            </a:r>
            <a:r>
              <a:rPr lang="zh-TW" altLang="en-US" sz="2800" b="1" dirty="0" smtClean="0"/>
              <a:t>變苦</a:t>
            </a:r>
            <a:endParaRPr lang="en-US" altLang="zh-TW" sz="2800" b="1" dirty="0" smtClean="0"/>
          </a:p>
          <a:p>
            <a:pPr marL="0" indent="0">
              <a:buNone/>
            </a:pPr>
            <a:r>
              <a:rPr lang="en-US" altLang="zh-TW" sz="2800" b="1" dirty="0" smtClean="0"/>
              <a:t>3.</a:t>
            </a:r>
            <a:r>
              <a:rPr lang="zh-TW" altLang="en-US" sz="2800" b="1" dirty="0" smtClean="0"/>
              <a:t>行苦</a:t>
            </a:r>
            <a:endParaRPr lang="en-US" altLang="zh-TW" sz="2800" b="1" dirty="0" smtClean="0"/>
          </a:p>
          <a:p>
            <a:pPr marL="0" indent="0">
              <a:buFont typeface="Wingdings 3" charset="2"/>
              <a:buNone/>
            </a:pPr>
            <a:r>
              <a:rPr lang="zh-TW" altLang="en-US" sz="2800" b="1" dirty="0" smtClean="0"/>
              <a:t>                               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85625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631545" cy="1280890"/>
          </a:xfrm>
        </p:spPr>
        <p:txBody>
          <a:bodyPr>
            <a:normAutofit/>
          </a:bodyPr>
          <a:lstStyle/>
          <a:p>
            <a:pPr algn="ctr"/>
            <a:r>
              <a:rPr lang="zh-TW" altLang="en-US" sz="4000" b="1" dirty="0" smtClean="0"/>
              <a:t>三根本苦的定義</a:t>
            </a:r>
            <a:endParaRPr lang="en-CA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25812" y="1644941"/>
            <a:ext cx="8911687" cy="4434840"/>
          </a:xfrm>
        </p:spPr>
        <p:txBody>
          <a:bodyPr>
            <a:normAutofit/>
          </a:bodyPr>
          <a:lstStyle/>
          <a:p>
            <a:r>
              <a:rPr lang="zh-TW" altLang="en-US" sz="20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苦苦</a:t>
            </a:r>
            <a:r>
              <a:rPr lang="en-US" altLang="zh-TW" sz="2000" dirty="0" smtClean="0">
                <a:solidFill>
                  <a:schemeClr val="accent1"/>
                </a:solidFill>
              </a:rPr>
              <a:t>:</a:t>
            </a:r>
            <a:r>
              <a:rPr lang="zh-TW" altLang="en-US" sz="2000" dirty="0" smtClean="0">
                <a:solidFill>
                  <a:schemeClr val="tx1"/>
                </a:solidFill>
              </a:rPr>
              <a:t>佛經當中關於苦苦的定義</a:t>
            </a:r>
            <a:r>
              <a:rPr lang="en-US" altLang="zh-TW" sz="2000" dirty="0" smtClean="0">
                <a:solidFill>
                  <a:schemeClr val="tx1"/>
                </a:solidFill>
              </a:rPr>
              <a:t>,</a:t>
            </a:r>
            <a:r>
              <a:rPr lang="zh-TW" altLang="en-US" sz="2000" dirty="0" smtClean="0">
                <a:solidFill>
                  <a:schemeClr val="tx1"/>
                </a:solidFill>
              </a:rPr>
              <a:t>就是存在之時能感覺到痛苦</a:t>
            </a:r>
            <a:r>
              <a:rPr lang="en-US" altLang="zh-TW" sz="2000" dirty="0" smtClean="0">
                <a:solidFill>
                  <a:schemeClr val="tx1"/>
                </a:solidFill>
              </a:rPr>
              <a:t>,</a:t>
            </a:r>
            <a:r>
              <a:rPr lang="zh-TW" altLang="en-US" sz="2000" dirty="0" smtClean="0">
                <a:solidFill>
                  <a:schemeClr val="tx1"/>
                </a:solidFill>
              </a:rPr>
              <a:t>一旦消失又會感到幸福的感覺</a:t>
            </a:r>
            <a:r>
              <a:rPr lang="en-US" altLang="zh-TW" sz="2000" dirty="0" smtClean="0">
                <a:solidFill>
                  <a:schemeClr val="tx1"/>
                </a:solidFill>
              </a:rPr>
              <a:t>;</a:t>
            </a:r>
            <a:r>
              <a:rPr lang="zh-TW" altLang="en-US" sz="2000" dirty="0" smtClean="0">
                <a:solidFill>
                  <a:schemeClr val="tx1"/>
                </a:solidFill>
              </a:rPr>
              <a:t>又有另一解釋</a:t>
            </a:r>
            <a:r>
              <a:rPr lang="en-US" altLang="zh-TW" sz="2000" dirty="0" smtClean="0">
                <a:solidFill>
                  <a:schemeClr val="tx1"/>
                </a:solidFill>
              </a:rPr>
              <a:t>,</a:t>
            </a:r>
            <a:r>
              <a:rPr lang="zh-TW" altLang="en-US" sz="2000" dirty="0" smtClean="0">
                <a:solidFill>
                  <a:schemeClr val="tx1"/>
                </a:solidFill>
              </a:rPr>
              <a:t>指</a:t>
            </a:r>
            <a:r>
              <a:rPr lang="zh-TW" altLang="en-US" sz="2000" dirty="0" smtClean="0"/>
              <a:t>前</a:t>
            </a:r>
            <a:r>
              <a:rPr lang="zh-TW" altLang="en-US" sz="2000" dirty="0"/>
              <a:t>面的痛苦還未煙消雲散，後面的打擊又接踵而來，可謂</a:t>
            </a:r>
            <a:r>
              <a:rPr lang="zh-TW" altLang="en-US" sz="2000" dirty="0" smtClean="0"/>
              <a:t>一波</a:t>
            </a:r>
            <a:r>
              <a:rPr lang="zh-TW" altLang="en-US" sz="2000" dirty="0"/>
              <a:t>未平，一波又</a:t>
            </a:r>
            <a:r>
              <a:rPr lang="zh-TW" altLang="en-US" sz="2000" dirty="0" smtClean="0"/>
              <a:t>起</a:t>
            </a:r>
            <a:r>
              <a:rPr lang="en-US" altLang="zh-TW" sz="2000" dirty="0" smtClean="0"/>
              <a:t>;</a:t>
            </a:r>
            <a:r>
              <a:rPr lang="zh-TW" altLang="en-US" sz="2000" dirty="0" smtClean="0"/>
              <a:t>六道的每一道都有各自的苦苦</a:t>
            </a:r>
            <a:endParaRPr lang="en-US" altLang="zh-TW" sz="2000" dirty="0" smtClean="0"/>
          </a:p>
          <a:p>
            <a:endParaRPr lang="en-US" sz="2000" dirty="0"/>
          </a:p>
          <a:p>
            <a:r>
              <a:rPr lang="zh-TW" altLang="en-US" sz="20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變苦</a:t>
            </a:r>
            <a:r>
              <a:rPr lang="en-US" altLang="zh-TW" sz="2000" dirty="0" smtClean="0"/>
              <a:t>:</a:t>
            </a:r>
            <a:r>
              <a:rPr lang="zh-TW" altLang="en-US" sz="2000" dirty="0" smtClean="0"/>
              <a:t>指</a:t>
            </a:r>
            <a:r>
              <a:rPr lang="zh-TW" altLang="en-US" sz="2000" dirty="0"/>
              <a:t>所擁有的快樂</a:t>
            </a:r>
            <a:r>
              <a:rPr lang="en-US" altLang="zh-TW" sz="2000" dirty="0"/>
              <a:t>,</a:t>
            </a:r>
            <a:r>
              <a:rPr lang="zh-TW" altLang="en-US" sz="2000" dirty="0"/>
              <a:t>可謂瞬息萬</a:t>
            </a:r>
            <a:r>
              <a:rPr lang="zh-TW" altLang="en-US" sz="2000" dirty="0" smtClean="0"/>
              <a:t>變</a:t>
            </a:r>
            <a:r>
              <a:rPr lang="en-US" altLang="zh-TW" sz="2000" dirty="0" smtClean="0"/>
              <a:t>,</a:t>
            </a:r>
            <a:r>
              <a:rPr lang="zh-TW" altLang="en-US" sz="2000" dirty="0" smtClean="0"/>
              <a:t>現在雖不覺得痛苦</a:t>
            </a:r>
            <a:r>
              <a:rPr lang="en-US" altLang="zh-TW" sz="2000" dirty="0" smtClean="0"/>
              <a:t>,</a:t>
            </a:r>
            <a:r>
              <a:rPr lang="zh-TW" altLang="en-US" sz="2000" dirty="0" smtClean="0"/>
              <a:t>但終究要變化</a:t>
            </a:r>
            <a:r>
              <a:rPr lang="en-US" altLang="zh-TW" sz="2000" dirty="0" smtClean="0"/>
              <a:t>,</a:t>
            </a:r>
            <a:r>
              <a:rPr lang="zh-TW" altLang="en-US" sz="2000" dirty="0" smtClean="0"/>
              <a:t>轉</a:t>
            </a:r>
            <a:r>
              <a:rPr lang="zh-TW" altLang="en-US" sz="2000" dirty="0"/>
              <a:t>眼就會變成痛</a:t>
            </a:r>
            <a:r>
              <a:rPr lang="zh-TW" altLang="en-US" sz="2000" dirty="0" smtClean="0"/>
              <a:t>苦</a:t>
            </a:r>
            <a:r>
              <a:rPr lang="en-US" altLang="zh-TW" sz="2000" dirty="0" smtClean="0"/>
              <a:t>,</a:t>
            </a:r>
            <a:r>
              <a:rPr lang="zh-TW" altLang="en-US" sz="2000" dirty="0" smtClean="0"/>
              <a:t>當不再擁有以前那些所謂的快樂時</a:t>
            </a:r>
            <a:r>
              <a:rPr lang="en-US" altLang="zh-TW" sz="2000" dirty="0" smtClean="0"/>
              <a:t>,</a:t>
            </a:r>
            <a:r>
              <a:rPr lang="zh-TW" altLang="en-US" sz="2000" dirty="0" smtClean="0"/>
              <a:t>就會倍覺痛</a:t>
            </a:r>
            <a:r>
              <a:rPr lang="zh-TW" altLang="en-US" sz="2000" dirty="0" smtClean="0"/>
              <a:t>苦</a:t>
            </a:r>
            <a:r>
              <a:rPr lang="en-US" altLang="zh-TW" sz="2000" dirty="0" smtClean="0"/>
              <a:t>;</a:t>
            </a:r>
            <a:r>
              <a:rPr lang="zh-TW" altLang="en-US" sz="2000" dirty="0" smtClean="0"/>
              <a:t>變苦主要是在人道和天道</a:t>
            </a:r>
            <a:endParaRPr lang="en-US" altLang="zh-TW" sz="2000" dirty="0" smtClean="0"/>
          </a:p>
          <a:p>
            <a:endParaRPr lang="en-US" altLang="zh-TW" sz="2000" dirty="0"/>
          </a:p>
          <a:p>
            <a:r>
              <a:rPr lang="zh-TW" altLang="en-US" sz="2000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行苦</a:t>
            </a:r>
            <a:r>
              <a:rPr lang="en-US" altLang="zh-TW" sz="2000" dirty="0" smtClean="0"/>
              <a:t>:</a:t>
            </a:r>
            <a:r>
              <a:rPr lang="zh-TW" altLang="en-US" sz="2000" dirty="0" smtClean="0"/>
              <a:t>行是遷流變動之意</a:t>
            </a:r>
            <a:r>
              <a:rPr lang="en-US" altLang="zh-TW" sz="2000" dirty="0" smtClean="0"/>
              <a:t>,</a:t>
            </a:r>
            <a:r>
              <a:rPr lang="zh-TW" altLang="en-US" sz="2000" dirty="0" smtClean="0"/>
              <a:t>因為它很細</a:t>
            </a:r>
            <a:r>
              <a:rPr lang="zh-TW" altLang="en-US" sz="2000" dirty="0" smtClean="0"/>
              <a:t>微</a:t>
            </a:r>
            <a:r>
              <a:rPr lang="en-US" altLang="zh-TW" sz="2000" dirty="0" smtClean="0"/>
              <a:t>,</a:t>
            </a:r>
            <a:r>
              <a:rPr lang="zh-TW" altLang="en-US" sz="2000" dirty="0" smtClean="0"/>
              <a:t>所</a:t>
            </a:r>
            <a:r>
              <a:rPr lang="zh-TW" altLang="en-US" sz="2000" dirty="0" smtClean="0"/>
              <a:t>以我們的感官對他的生滅沒有明顯的反應</a:t>
            </a:r>
            <a:r>
              <a:rPr lang="zh-CN" altLang="en-US" sz="2000" dirty="0" smtClean="0"/>
              <a:t>。</a:t>
            </a:r>
            <a:r>
              <a:rPr lang="zh-TW" altLang="en-US" sz="2000" dirty="0" smtClean="0"/>
              <a:t>無論它存在還是消失</a:t>
            </a:r>
            <a:r>
              <a:rPr lang="en-US" altLang="zh-TW" sz="2000" dirty="0" smtClean="0"/>
              <a:t>,</a:t>
            </a:r>
            <a:r>
              <a:rPr lang="zh-TW" altLang="en-US" sz="2000" dirty="0" smtClean="0"/>
              <a:t>都不會覺得痛苦</a:t>
            </a:r>
            <a:r>
              <a:rPr lang="en-US" altLang="zh-TW" sz="2000" dirty="0" smtClean="0"/>
              <a:t>,</a:t>
            </a:r>
            <a:r>
              <a:rPr lang="zh-CN" altLang="en-US" sz="2000" dirty="0" smtClean="0"/>
              <a:t>但</a:t>
            </a:r>
            <a:r>
              <a:rPr lang="zh-CN" altLang="en-US" sz="2000" dirty="0"/>
              <a:t>它却像</a:t>
            </a:r>
            <a:r>
              <a:rPr lang="zh-CN" altLang="en-US" sz="2000" dirty="0" smtClean="0"/>
              <a:t>火</a:t>
            </a:r>
            <a:r>
              <a:rPr lang="zh-TW" altLang="en-US" sz="2000" dirty="0" smtClean="0"/>
              <a:t>車</a:t>
            </a:r>
            <a:r>
              <a:rPr lang="zh-CN" altLang="en-US" sz="2000" dirty="0" smtClean="0"/>
              <a:t>的</a:t>
            </a:r>
            <a:r>
              <a:rPr lang="zh-TW" altLang="en-US" sz="2000" dirty="0" smtClean="0"/>
              <a:t>車頭</a:t>
            </a:r>
            <a:r>
              <a:rPr lang="zh-CN" altLang="en-US" sz="2000" dirty="0" smtClean="0"/>
              <a:t>一</a:t>
            </a:r>
            <a:r>
              <a:rPr lang="zh-TW" altLang="en-US" sz="2000" dirty="0" smtClean="0"/>
              <a:t>樣</a:t>
            </a:r>
            <a:r>
              <a:rPr lang="zh-CN" altLang="en-US" sz="2000" dirty="0" smtClean="0"/>
              <a:t>，</a:t>
            </a:r>
            <a:r>
              <a:rPr lang="zh-TW" altLang="en-US" sz="2000" dirty="0" smtClean="0"/>
              <a:t>牽引著後</a:t>
            </a:r>
            <a:r>
              <a:rPr lang="zh-CN" altLang="en-US" sz="2000" dirty="0" smtClean="0"/>
              <a:t>面</a:t>
            </a:r>
            <a:r>
              <a:rPr lang="zh-CN" altLang="en-US" sz="2000" dirty="0"/>
              <a:t>的痛苦，也就是说，它有能</a:t>
            </a:r>
            <a:r>
              <a:rPr lang="zh-CN" altLang="en-US" sz="2000" dirty="0" smtClean="0"/>
              <a:t>力</a:t>
            </a:r>
            <a:r>
              <a:rPr lang="zh-TW" altLang="en-US" sz="2000" dirty="0" smtClean="0"/>
              <a:t>導致</a:t>
            </a:r>
            <a:r>
              <a:rPr lang="zh-CN" altLang="en-US" sz="2000" dirty="0" smtClean="0"/>
              <a:t>其</a:t>
            </a:r>
            <a:r>
              <a:rPr lang="zh-CN" altLang="en-US" sz="2000" dirty="0"/>
              <a:t>它痛苦</a:t>
            </a:r>
            <a:r>
              <a:rPr lang="zh-CN" altLang="en-US" sz="2000" dirty="0" smtClean="0"/>
              <a:t>的</a:t>
            </a:r>
            <a:r>
              <a:rPr lang="zh-TW" altLang="en-US" sz="2000" dirty="0" smtClean="0"/>
              <a:t>產</a:t>
            </a:r>
            <a:r>
              <a:rPr lang="zh-CN" altLang="en-US" sz="2000" dirty="0" smtClean="0"/>
              <a:t>生</a:t>
            </a:r>
            <a:r>
              <a:rPr lang="zh-CN" altLang="en-US" sz="2000" dirty="0"/>
              <a:t>，</a:t>
            </a:r>
            <a:r>
              <a:rPr lang="zh-CN" altLang="en-US" sz="2000" dirty="0" smtClean="0"/>
              <a:t>因</a:t>
            </a:r>
            <a:r>
              <a:rPr lang="zh-TW" altLang="en-US" sz="2000" dirty="0" smtClean="0"/>
              <a:t>為</a:t>
            </a:r>
            <a:r>
              <a:rPr lang="zh-CN" altLang="en-US" sz="2000" dirty="0" smtClean="0"/>
              <a:t>它</a:t>
            </a:r>
            <a:r>
              <a:rPr lang="zh-CN" altLang="en-US" sz="2000" dirty="0"/>
              <a:t>是有漏</a:t>
            </a:r>
            <a:r>
              <a:rPr lang="zh-CN" altLang="en-US" sz="2000" dirty="0" smtClean="0"/>
              <a:t>法</a:t>
            </a:r>
            <a:r>
              <a:rPr lang="en-US" altLang="zh-CN" sz="2000" dirty="0" smtClean="0"/>
              <a:t>;</a:t>
            </a:r>
            <a:r>
              <a:rPr lang="zh-TW" altLang="en-US" sz="2000" dirty="0" smtClean="0"/>
              <a:t>行苦主要存在於色界及無色界</a:t>
            </a:r>
            <a:endParaRPr lang="en-CA" sz="2000" dirty="0"/>
          </a:p>
        </p:txBody>
      </p:sp>
    </p:spTree>
    <p:extLst>
      <p:ext uri="{BB962C8B-B14F-4D97-AF65-F5344CB8AC3E}">
        <p14:creationId xmlns:p14="http://schemas.microsoft.com/office/powerpoint/2010/main" val="931939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0000" y="624110"/>
            <a:ext cx="8063684" cy="1280890"/>
          </a:xfrm>
        </p:spPr>
        <p:txBody>
          <a:bodyPr>
            <a:normAutofit/>
          </a:bodyPr>
          <a:lstStyle/>
          <a:p>
            <a:pPr algn="ctr"/>
            <a:r>
              <a:rPr lang="zh-TW" altLang="en-US" sz="4000" b="1" dirty="0" smtClean="0"/>
              <a:t>八支分苦的定義</a:t>
            </a:r>
            <a:endParaRPr lang="en-CA" sz="4000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245360" y="2133600"/>
            <a:ext cx="9259252" cy="3777622"/>
          </a:xfrm>
        </p:spPr>
        <p:txBody>
          <a:bodyPr>
            <a:normAutofit/>
          </a:bodyPr>
          <a:lstStyle/>
          <a:p>
            <a:r>
              <a:rPr lang="zh-TW" altLang="en-US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生苦</a:t>
            </a:r>
            <a:r>
              <a:rPr lang="en-US" altLang="zh-TW" dirty="0"/>
              <a:t>:</a:t>
            </a:r>
            <a:r>
              <a:rPr lang="zh-TW" altLang="en-US" dirty="0" smtClean="0"/>
              <a:t>不管是</a:t>
            </a:r>
            <a:r>
              <a:rPr lang="zh-TW" altLang="en-US" dirty="0"/>
              <a:t>卵</a:t>
            </a:r>
            <a:r>
              <a:rPr lang="zh-TW" altLang="en-US" dirty="0" smtClean="0"/>
              <a:t>、胎、</a:t>
            </a:r>
            <a:r>
              <a:rPr lang="zh-TW" altLang="en-US" dirty="0"/>
              <a:t>濕、</a:t>
            </a:r>
            <a:r>
              <a:rPr lang="zh-TW" altLang="en-US" dirty="0" smtClean="0"/>
              <a:t>化那一</a:t>
            </a:r>
            <a:r>
              <a:rPr lang="zh-TW" altLang="en-US" dirty="0"/>
              <a:t>種出生的方式，都有無量的苦。</a:t>
            </a:r>
            <a:endParaRPr lang="en-US" altLang="zh-TW" dirty="0" smtClean="0"/>
          </a:p>
          <a:p>
            <a:r>
              <a:rPr lang="zh-TW" altLang="en-US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老苦</a:t>
            </a:r>
            <a:r>
              <a:rPr lang="en-US" altLang="zh-TW" dirty="0"/>
              <a:t>:</a:t>
            </a:r>
            <a:r>
              <a:rPr lang="zh-TW" altLang="en-US" dirty="0"/>
              <a:t> </a:t>
            </a:r>
            <a:r>
              <a:rPr lang="zh-CN" altLang="en-US" dirty="0"/>
              <a:t>盛色衰</a:t>
            </a:r>
            <a:r>
              <a:rPr lang="zh-CN" altLang="en-US" dirty="0" smtClean="0"/>
              <a:t>退</a:t>
            </a:r>
            <a:r>
              <a:rPr lang="en-US" altLang="zh-CN" dirty="0" smtClean="0"/>
              <a:t>,</a:t>
            </a:r>
            <a:r>
              <a:rPr lang="zh-TW" altLang="en-US" dirty="0" smtClean="0"/>
              <a:t>氣</a:t>
            </a:r>
            <a:r>
              <a:rPr lang="zh-CN" altLang="en-US" dirty="0" smtClean="0"/>
              <a:t>力</a:t>
            </a:r>
            <a:r>
              <a:rPr lang="zh-CN" altLang="en-US" dirty="0"/>
              <a:t>衰</a:t>
            </a:r>
            <a:r>
              <a:rPr lang="zh-CN" altLang="en-US" dirty="0" smtClean="0"/>
              <a:t>退</a:t>
            </a:r>
            <a:r>
              <a:rPr lang="en-US" altLang="zh-CN" dirty="0" smtClean="0"/>
              <a:t>,</a:t>
            </a:r>
            <a:r>
              <a:rPr lang="zh-TW" altLang="en-US" dirty="0" smtClean="0"/>
              <a:t>諸</a:t>
            </a:r>
            <a:r>
              <a:rPr lang="zh-CN" altLang="en-US" dirty="0" smtClean="0"/>
              <a:t>根</a:t>
            </a:r>
            <a:r>
              <a:rPr lang="zh-CN" altLang="en-US" dirty="0"/>
              <a:t>衰</a:t>
            </a:r>
            <a:r>
              <a:rPr lang="zh-CN" altLang="en-US" dirty="0" smtClean="0"/>
              <a:t>退</a:t>
            </a:r>
            <a:r>
              <a:rPr lang="en-US" altLang="zh-CN" dirty="0" smtClean="0"/>
              <a:t>,</a:t>
            </a:r>
            <a:r>
              <a:rPr lang="zh-TW" altLang="en-US" dirty="0" smtClean="0"/>
              <a:t>受</a:t>
            </a:r>
            <a:r>
              <a:rPr lang="zh-CN" altLang="en-US" dirty="0" smtClean="0"/>
              <a:t>用</a:t>
            </a:r>
            <a:r>
              <a:rPr lang="zh-CN" altLang="en-US" dirty="0"/>
              <a:t>境界衰</a:t>
            </a:r>
            <a:r>
              <a:rPr lang="zh-CN" altLang="en-US" dirty="0" smtClean="0"/>
              <a:t>退</a:t>
            </a:r>
            <a:r>
              <a:rPr lang="en-US" altLang="zh-CN" dirty="0" smtClean="0"/>
              <a:t>,</a:t>
            </a:r>
            <a:r>
              <a:rPr lang="zh-TW" altLang="en-US" dirty="0" smtClean="0"/>
              <a:t>壽</a:t>
            </a:r>
            <a:r>
              <a:rPr lang="zh-CN" altLang="en-US" dirty="0" smtClean="0"/>
              <a:t>量</a:t>
            </a:r>
            <a:r>
              <a:rPr lang="zh-CN" altLang="en-US" dirty="0"/>
              <a:t>衰</a:t>
            </a:r>
            <a:r>
              <a:rPr lang="zh-CN" altLang="en-US" dirty="0" smtClean="0"/>
              <a:t>退</a:t>
            </a:r>
            <a:r>
              <a:rPr lang="zh-TW" altLang="en-US" dirty="0" smtClean="0"/>
              <a:t>等的苦</a:t>
            </a:r>
            <a:endParaRPr lang="en-US" altLang="zh-TW" dirty="0" smtClean="0"/>
          </a:p>
          <a:p>
            <a:r>
              <a:rPr lang="zh-TW" altLang="en-US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病苦</a:t>
            </a:r>
            <a:r>
              <a:rPr lang="en-US" altLang="zh-TW" dirty="0" smtClean="0"/>
              <a:t>:</a:t>
            </a:r>
            <a:r>
              <a:rPr lang="zh-TW" altLang="en-US" dirty="0" smtClean="0"/>
              <a:t> 由四大</a:t>
            </a:r>
            <a:r>
              <a:rPr lang="en-US" altLang="zh-TW" dirty="0" smtClean="0"/>
              <a:t>(</a:t>
            </a:r>
            <a:r>
              <a:rPr lang="zh-TW" altLang="en-US" dirty="0" smtClean="0"/>
              <a:t>地、水、火、風</a:t>
            </a:r>
            <a:r>
              <a:rPr lang="en-US" altLang="zh-TW" dirty="0" smtClean="0"/>
              <a:t>)</a:t>
            </a:r>
            <a:r>
              <a:rPr lang="zh-TW" altLang="en-US" dirty="0" smtClean="0"/>
              <a:t>不調所引起身體上及心理上的苦惱</a:t>
            </a:r>
            <a:endParaRPr lang="en-US" altLang="zh-TW" dirty="0" smtClean="0"/>
          </a:p>
          <a:p>
            <a:r>
              <a:rPr lang="zh-TW" altLang="en-US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死苦</a:t>
            </a:r>
            <a:r>
              <a:rPr lang="en-US" altLang="zh-TW" dirty="0" smtClean="0"/>
              <a:t>:</a:t>
            </a:r>
            <a:r>
              <a:rPr lang="zh-TW" altLang="en-US" dirty="0" smtClean="0"/>
              <a:t> 死前捨離財位、親友、身體的苦</a:t>
            </a:r>
            <a:r>
              <a:rPr lang="en-US" altLang="zh-TW" dirty="0" smtClean="0"/>
              <a:t>;</a:t>
            </a:r>
            <a:r>
              <a:rPr lang="zh-TW" altLang="en-US" dirty="0" smtClean="0"/>
              <a:t>死時風刀解體、神識離體的苦</a:t>
            </a:r>
            <a:r>
              <a:rPr lang="en-US" altLang="zh-TW" dirty="0" smtClean="0"/>
              <a:t>;</a:t>
            </a:r>
            <a:r>
              <a:rPr lang="zh-TW" altLang="en-US" dirty="0" smtClean="0"/>
              <a:t>死後中陰投生之苦</a:t>
            </a:r>
            <a:endParaRPr lang="en-US" altLang="zh-TW" dirty="0" smtClean="0"/>
          </a:p>
          <a:p>
            <a:r>
              <a:rPr lang="zh-TW" altLang="en-US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怨</a:t>
            </a:r>
            <a:r>
              <a:rPr lang="zh-TW" altLang="en-US" b="1" u="sng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憎會</a:t>
            </a:r>
            <a:r>
              <a:rPr lang="zh-TW" altLang="en-US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苦</a:t>
            </a:r>
            <a:r>
              <a:rPr lang="en-US" altLang="zh-TW" dirty="0" smtClean="0"/>
              <a:t>:</a:t>
            </a:r>
            <a:r>
              <a:rPr lang="zh-TW" altLang="en-US" dirty="0" smtClean="0"/>
              <a:t> 指</a:t>
            </a:r>
            <a:r>
              <a:rPr lang="zh-TW" altLang="en-US" dirty="0"/>
              <a:t>所憎惡的</a:t>
            </a:r>
            <a:r>
              <a:rPr lang="zh-TW" altLang="en-US" dirty="0" smtClean="0"/>
              <a:t>人事物，</a:t>
            </a:r>
            <a:r>
              <a:rPr lang="zh-TW" altLang="en-US" dirty="0"/>
              <a:t>欲其遠離，而反共聚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愛別離苦</a:t>
            </a:r>
            <a:r>
              <a:rPr lang="en-US" altLang="zh-TW" dirty="0" smtClean="0"/>
              <a:t>:</a:t>
            </a:r>
            <a:r>
              <a:rPr lang="zh-TW" altLang="en-US" dirty="0" smtClean="0"/>
              <a:t> 指</a:t>
            </a:r>
            <a:r>
              <a:rPr lang="zh-TW" altLang="en-US" dirty="0"/>
              <a:t>所喜愛的人事物，因某種因緣互相離別，不得共處，因而產生極大的痛</a:t>
            </a:r>
            <a:r>
              <a:rPr lang="zh-TW" altLang="en-US" dirty="0" smtClean="0"/>
              <a:t>苦</a:t>
            </a:r>
            <a:endParaRPr lang="en-US" altLang="zh-TW" dirty="0"/>
          </a:p>
          <a:p>
            <a:r>
              <a:rPr lang="zh-TW" altLang="en-US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求不得苦</a:t>
            </a:r>
            <a:r>
              <a:rPr lang="en-US" altLang="zh-TW" dirty="0" smtClean="0"/>
              <a:t>:</a:t>
            </a:r>
            <a:r>
              <a:rPr lang="zh-TW" altLang="en-US" dirty="0" smtClean="0"/>
              <a:t> 指對</a:t>
            </a:r>
            <a:r>
              <a:rPr lang="zh-TW" altLang="en-US" dirty="0"/>
              <a:t>自己所愛樂的事物</a:t>
            </a:r>
            <a:r>
              <a:rPr lang="zh-TW" altLang="en-US" dirty="0" smtClean="0"/>
              <a:t>，求</a:t>
            </a:r>
            <a:r>
              <a:rPr lang="zh-TW" altLang="en-US" dirty="0"/>
              <a:t>之而不能</a:t>
            </a:r>
            <a:r>
              <a:rPr lang="zh-TW" altLang="en-US" dirty="0" smtClean="0"/>
              <a:t>得的苦</a:t>
            </a:r>
            <a:endParaRPr lang="en-US" altLang="zh-TW" dirty="0" smtClean="0"/>
          </a:p>
          <a:p>
            <a:r>
              <a:rPr lang="zh-TW" altLang="en-US" b="1" u="sng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不欲臨苦</a:t>
            </a:r>
            <a:r>
              <a:rPr lang="en-US" altLang="zh-TW" dirty="0" smtClean="0"/>
              <a:t>:</a:t>
            </a:r>
            <a:r>
              <a:rPr lang="zh-TW" altLang="en-US" dirty="0"/>
              <a:t> </a:t>
            </a:r>
            <a:r>
              <a:rPr lang="zh-TW" altLang="en-US" dirty="0" smtClean="0"/>
              <a:t>指即</a:t>
            </a:r>
            <a:r>
              <a:rPr lang="zh-TW" altLang="en-US" dirty="0"/>
              <a:t>便不願意受苦，痛苦也會自然而然降</a:t>
            </a:r>
            <a:r>
              <a:rPr lang="zh-TW" altLang="en-US" dirty="0" smtClean="0"/>
              <a:t>臨的苦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1952992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178539" cy="989371"/>
          </a:xfrm>
        </p:spPr>
        <p:txBody>
          <a:bodyPr/>
          <a:lstStyle/>
          <a:p>
            <a:pPr algn="ctr"/>
            <a:r>
              <a:rPr lang="zh-TW" altLang="en-US" b="1" dirty="0" smtClean="0"/>
              <a:t>三根本苦的對治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8191" y="1445701"/>
            <a:ext cx="9247974" cy="4904765"/>
          </a:xfrm>
        </p:spPr>
        <p:txBody>
          <a:bodyPr>
            <a:normAutofit/>
          </a:bodyPr>
          <a:lstStyle/>
          <a:p>
            <a:r>
              <a:rPr lang="zh-TW" altLang="en-US" sz="1600" dirty="0"/>
              <a:t>從三根本苦來看</a:t>
            </a:r>
            <a:r>
              <a:rPr lang="en-US" altLang="zh-TW" sz="1600" dirty="0"/>
              <a:t>,</a:t>
            </a:r>
            <a:r>
              <a:rPr lang="zh-TW" altLang="en-US" sz="1600" dirty="0"/>
              <a:t>三界六道都是充斥著痛苦的</a:t>
            </a:r>
            <a:r>
              <a:rPr lang="en-US" altLang="zh-TW" sz="1600" dirty="0"/>
              <a:t>,</a:t>
            </a:r>
            <a:r>
              <a:rPr lang="zh-TW" altLang="en-US" sz="1600" dirty="0"/>
              <a:t>佛教既說有漏皆苦</a:t>
            </a:r>
            <a:r>
              <a:rPr lang="en-US" altLang="zh-TW" sz="1600" dirty="0"/>
              <a:t>,</a:t>
            </a:r>
            <a:r>
              <a:rPr lang="zh-TW" altLang="en-US" sz="1600" dirty="0"/>
              <a:t>同時又承認暫時的幸福</a:t>
            </a:r>
            <a:r>
              <a:rPr lang="en-US" altLang="zh-TW" sz="1600" dirty="0"/>
              <a:t>,</a:t>
            </a:r>
            <a:r>
              <a:rPr lang="zh-TW" altLang="en-US" sz="1600" dirty="0"/>
              <a:t>痛苦是絕對的</a:t>
            </a:r>
            <a:r>
              <a:rPr lang="en-US" altLang="zh-TW" sz="1600" dirty="0"/>
              <a:t>,</a:t>
            </a:r>
            <a:r>
              <a:rPr lang="zh-TW" altLang="en-US" sz="1600" dirty="0"/>
              <a:t>幸福是相對的</a:t>
            </a:r>
            <a:r>
              <a:rPr lang="en-US" altLang="zh-TW" sz="1600" dirty="0"/>
              <a:t>,</a:t>
            </a:r>
            <a:r>
              <a:rPr lang="zh-TW" altLang="en-US" sz="1600" dirty="0"/>
              <a:t>透過觀修有漏皆苦或輪迴痛苦</a:t>
            </a:r>
            <a:r>
              <a:rPr lang="en-US" altLang="zh-TW" sz="1600" dirty="0"/>
              <a:t>,</a:t>
            </a:r>
            <a:r>
              <a:rPr lang="zh-TW" altLang="en-US" sz="1600" dirty="0"/>
              <a:t>就會升起出離心</a:t>
            </a:r>
            <a:endParaRPr lang="en-US" sz="1600" dirty="0"/>
          </a:p>
          <a:p>
            <a:r>
              <a:rPr lang="zh-CN" altLang="en-US" sz="1600" dirty="0" smtClean="0"/>
              <a:t>在</a:t>
            </a:r>
            <a:r>
              <a:rPr lang="zh-CN" altLang="en-US" sz="1600" dirty="0"/>
              <a:t>这人世间，人们都是舍一苦又求一苦，这里只是苦在生，也只是苦在灭。无论发生任何事情都是苦在生，身心受逼恼是苦苦，快乐是坏苦，任何时处都是行苦；而任何事情灭去也只是苦在灭。因此，这样由烦恼和业所支配的、所变现的法全都是苦。诸法生时是苦生，诸法灭时是苦灭，唯一只是苦在生灭、苦在相续。这一事实从人生的八苦历程可以清楚地看</a:t>
            </a:r>
            <a:r>
              <a:rPr lang="zh-CN" altLang="en-US" sz="1600" dirty="0" smtClean="0"/>
              <a:t>到</a:t>
            </a:r>
            <a:endParaRPr lang="en-US" altLang="zh-CN" sz="1600" dirty="0" smtClean="0"/>
          </a:p>
          <a:p>
            <a:r>
              <a:rPr lang="zh-CN" altLang="en-US" sz="1600" dirty="0" smtClean="0"/>
              <a:t>这</a:t>
            </a:r>
            <a:r>
              <a:rPr lang="zh-CN" altLang="en-US" sz="1600" dirty="0"/>
              <a:t>样就知道，碰到可意和不可意的境界时，唯是苦生，过后也唯是苦灭。反正一种不合意的感受逼切在身上时，就是非常大的苦苦，一日接一日地煎熬，一个过程接一个过程地煎熬。如果觉得心满意足、终于得到了等等，那时就是坏苦生了，因为意味着后面因缘没有的时候，一下子就失去了，这时心里就会去想，然后就愁苦，没法摆脱。所以，任何一个与所爱的相聚、所欲的得到，任何一个所谓的成功，全都是坏苦，每一个的发生都是苦生，每一个的过去都是苦灭，然后又迎来新的苦。</a:t>
            </a:r>
          </a:p>
          <a:p>
            <a:r>
              <a:rPr lang="zh-CN" altLang="en-US" sz="1600" dirty="0"/>
              <a:t>总体来说，人生的过程就是一个业的幻变，由于这里面一直都是我执烦恼在运行，所以碰到任何一种都是不断地在受苦。再者，没有办法一直维持这样一个假合的身心的体，没有办法满足这样的欲望，这些苦也都必然要坏灭。所以人生的过程就是一个接一个的苦的相续，唯一是苦的历程。人生是如此，整个有情界也是如此</a:t>
            </a:r>
            <a:r>
              <a:rPr lang="zh-CN" altLang="en-US" sz="1600" dirty="0" smtClean="0"/>
              <a:t>。</a:t>
            </a:r>
            <a:endParaRPr lang="en-US" altLang="zh-CN" sz="1600" dirty="0" smtClean="0"/>
          </a:p>
          <a:p>
            <a:endParaRPr lang="zh-CN" altLang="en-US" dirty="0"/>
          </a:p>
          <a:p>
            <a:endParaRPr lang="en-US" altLang="zh-CN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1757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 smtClean="0"/>
              <a:t>生老病死苦的對治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64045" y="1711354"/>
            <a:ext cx="8915400" cy="4199868"/>
          </a:xfrm>
        </p:spPr>
        <p:txBody>
          <a:bodyPr/>
          <a:lstStyle/>
          <a:p>
            <a:r>
              <a:rPr lang="zh-TW" altLang="en-US" dirty="0" smtClean="0"/>
              <a:t>黃泉路上無老幼</a:t>
            </a:r>
            <a:r>
              <a:rPr lang="en-US" altLang="zh-TW" dirty="0" smtClean="0"/>
              <a:t>,</a:t>
            </a:r>
            <a:r>
              <a:rPr lang="zh-TW" altLang="en-US" dirty="0" smtClean="0"/>
              <a:t>往往就在你最意想不到的時候</a:t>
            </a:r>
            <a:r>
              <a:rPr lang="en-US" altLang="zh-TW" dirty="0" smtClean="0"/>
              <a:t>,</a:t>
            </a:r>
            <a:r>
              <a:rPr lang="zh-TW" altLang="en-US" dirty="0" smtClean="0"/>
              <a:t>死亡突然降臨</a:t>
            </a:r>
            <a:r>
              <a:rPr lang="en-US" altLang="zh-TW" dirty="0" smtClean="0"/>
              <a:t>,</a:t>
            </a:r>
            <a:r>
              <a:rPr lang="zh-TW" altLang="en-US" dirty="0" smtClean="0"/>
              <a:t>說走就走</a:t>
            </a:r>
            <a:r>
              <a:rPr lang="en-US" altLang="zh-TW" dirty="0" smtClean="0"/>
              <a:t>,</a:t>
            </a:r>
            <a:r>
              <a:rPr lang="zh-TW" altLang="en-US" dirty="0" smtClean="0"/>
              <a:t>沒有半點通融</a:t>
            </a:r>
            <a:r>
              <a:rPr lang="en-US" altLang="zh-TW" dirty="0" smtClean="0"/>
              <a:t>;</a:t>
            </a:r>
            <a:r>
              <a:rPr lang="zh-TW" altLang="en-US" dirty="0" smtClean="0"/>
              <a:t>一個人如果沒有學習佛法</a:t>
            </a:r>
            <a:r>
              <a:rPr lang="en-US" altLang="zh-TW" dirty="0" smtClean="0"/>
              <a:t>,</a:t>
            </a:r>
            <a:r>
              <a:rPr lang="zh-TW" altLang="en-US" dirty="0" smtClean="0"/>
              <a:t>不管多富有</a:t>
            </a:r>
            <a:r>
              <a:rPr lang="en-US" altLang="zh-TW" dirty="0" smtClean="0"/>
              <a:t>,</a:t>
            </a:r>
            <a:r>
              <a:rPr lang="zh-TW" altLang="en-US" dirty="0" smtClean="0"/>
              <a:t>怎樣聲名顯赫</a:t>
            </a:r>
            <a:r>
              <a:rPr lang="en-US" altLang="zh-TW" dirty="0" smtClean="0"/>
              <a:t>,</a:t>
            </a:r>
            <a:r>
              <a:rPr lang="zh-TW" altLang="en-US" dirty="0" smtClean="0"/>
              <a:t>在生死關頭都是痛苦無助的</a:t>
            </a:r>
            <a:r>
              <a:rPr lang="en-US" altLang="zh-TW" dirty="0" smtClean="0"/>
              <a:t>;</a:t>
            </a:r>
            <a:r>
              <a:rPr lang="zh-TW" altLang="en-US" dirty="0" smtClean="0"/>
              <a:t>如果不趁自己身心自由的時候好好修行</a:t>
            </a:r>
            <a:r>
              <a:rPr lang="en-US" altLang="zh-TW" dirty="0" smtClean="0"/>
              <a:t>,</a:t>
            </a:r>
            <a:r>
              <a:rPr lang="zh-TW" altLang="en-US" dirty="0" smtClean="0"/>
              <a:t>死亡降臨時會非常痛苦</a:t>
            </a:r>
            <a:r>
              <a:rPr lang="en-US" altLang="zh-TW" dirty="0" smtClean="0"/>
              <a:t>,</a:t>
            </a:r>
            <a:r>
              <a:rPr lang="zh-TW" altLang="en-US" dirty="0" smtClean="0"/>
              <a:t>那時再怎麼後悔也來不及了</a:t>
            </a:r>
            <a:r>
              <a:rPr lang="en-US" altLang="zh-TW" dirty="0" smtClean="0"/>
              <a:t>,</a:t>
            </a:r>
            <a:r>
              <a:rPr lang="zh-TW" altLang="en-US" dirty="0" smtClean="0"/>
              <a:t>如果現在就開始努力精進</a:t>
            </a:r>
            <a:r>
              <a:rPr lang="en-US" altLang="zh-TW" dirty="0" smtClean="0"/>
              <a:t>,</a:t>
            </a:r>
            <a:r>
              <a:rPr lang="zh-TW" altLang="en-US" dirty="0" smtClean="0"/>
              <a:t>那麼越接近死亡</a:t>
            </a:r>
            <a:r>
              <a:rPr lang="en-US" altLang="zh-TW" dirty="0" smtClean="0"/>
              <a:t>,</a:t>
            </a:r>
            <a:r>
              <a:rPr lang="zh-TW" altLang="en-US" dirty="0" smtClean="0"/>
              <a:t>身心會越自在</a:t>
            </a:r>
            <a:endParaRPr lang="en-US" altLang="zh-TW" dirty="0" smtClean="0"/>
          </a:p>
          <a:p>
            <a:r>
              <a:rPr lang="zh-TW" altLang="en-US" dirty="0" smtClean="0"/>
              <a:t>思維出生前</a:t>
            </a:r>
            <a:r>
              <a:rPr lang="en-US" altLang="zh-TW" dirty="0" smtClean="0"/>
              <a:t>(</a:t>
            </a:r>
            <a:r>
              <a:rPr lang="zh-TW" altLang="en-US" dirty="0" smtClean="0"/>
              <a:t>胎兒</a:t>
            </a:r>
            <a:r>
              <a:rPr lang="en-US" altLang="zh-TW" dirty="0" smtClean="0"/>
              <a:t>),</a:t>
            </a:r>
            <a:r>
              <a:rPr lang="zh-TW" altLang="en-US" dirty="0" smtClean="0"/>
              <a:t>出生時</a:t>
            </a:r>
            <a:r>
              <a:rPr lang="en-US" altLang="zh-TW" dirty="0" smtClean="0"/>
              <a:t>,</a:t>
            </a:r>
            <a:r>
              <a:rPr lang="zh-TW" altLang="en-US" dirty="0" smtClean="0"/>
              <a:t>出生後的苦</a:t>
            </a:r>
            <a:endParaRPr lang="en-US" altLang="zh-TW" dirty="0" smtClean="0"/>
          </a:p>
          <a:p>
            <a:r>
              <a:rPr lang="zh-TW" altLang="en-US" dirty="0" smtClean="0"/>
              <a:t>思維老時</a:t>
            </a:r>
            <a:r>
              <a:rPr lang="zh-CN" altLang="en-US" dirty="0" smtClean="0"/>
              <a:t>盛</a:t>
            </a:r>
            <a:r>
              <a:rPr lang="zh-CN" altLang="en-US" dirty="0"/>
              <a:t>色衰退</a:t>
            </a:r>
            <a:r>
              <a:rPr lang="en-US" altLang="zh-CN" dirty="0"/>
              <a:t>,</a:t>
            </a:r>
            <a:r>
              <a:rPr lang="zh-TW" altLang="en-US" dirty="0"/>
              <a:t>氣</a:t>
            </a:r>
            <a:r>
              <a:rPr lang="zh-CN" altLang="en-US" dirty="0"/>
              <a:t>力衰退</a:t>
            </a:r>
            <a:r>
              <a:rPr lang="en-US" altLang="zh-CN" dirty="0"/>
              <a:t>,</a:t>
            </a:r>
            <a:r>
              <a:rPr lang="zh-TW" altLang="en-US" dirty="0"/>
              <a:t>諸</a:t>
            </a:r>
            <a:r>
              <a:rPr lang="zh-CN" altLang="en-US" dirty="0"/>
              <a:t>根衰退</a:t>
            </a:r>
            <a:r>
              <a:rPr lang="en-US" altLang="zh-CN" dirty="0"/>
              <a:t>,</a:t>
            </a:r>
            <a:r>
              <a:rPr lang="zh-TW" altLang="en-US" dirty="0"/>
              <a:t>受</a:t>
            </a:r>
            <a:r>
              <a:rPr lang="zh-CN" altLang="en-US" dirty="0"/>
              <a:t>用境界衰退</a:t>
            </a:r>
            <a:r>
              <a:rPr lang="en-US" altLang="zh-CN" dirty="0"/>
              <a:t>,</a:t>
            </a:r>
            <a:r>
              <a:rPr lang="zh-TW" altLang="en-US" dirty="0"/>
              <a:t>壽</a:t>
            </a:r>
            <a:r>
              <a:rPr lang="zh-CN" altLang="en-US" dirty="0"/>
              <a:t>量衰退</a:t>
            </a:r>
            <a:r>
              <a:rPr lang="zh-TW" altLang="en-US" dirty="0"/>
              <a:t>等的苦</a:t>
            </a:r>
            <a:endParaRPr lang="en-US" altLang="zh-TW" dirty="0" smtClean="0"/>
          </a:p>
          <a:p>
            <a:r>
              <a:rPr lang="zh-TW" altLang="en-US" dirty="0" smtClean="0"/>
              <a:t>思維生病時四</a:t>
            </a:r>
            <a:r>
              <a:rPr lang="zh-TW" altLang="en-US" dirty="0"/>
              <a:t>大</a:t>
            </a:r>
            <a:r>
              <a:rPr lang="en-US" altLang="zh-TW" dirty="0"/>
              <a:t>(</a:t>
            </a:r>
            <a:r>
              <a:rPr lang="zh-TW" altLang="en-US" dirty="0"/>
              <a:t>地、水、火、風</a:t>
            </a:r>
            <a:r>
              <a:rPr lang="en-US" altLang="zh-TW" dirty="0"/>
              <a:t>)</a:t>
            </a:r>
            <a:r>
              <a:rPr lang="zh-TW" altLang="en-US" dirty="0"/>
              <a:t>不調所引起身體上及心理上的</a:t>
            </a:r>
            <a:r>
              <a:rPr lang="zh-TW" altLang="en-US" dirty="0" smtClean="0"/>
              <a:t>苦</a:t>
            </a:r>
            <a:endParaRPr lang="en-US" altLang="zh-TW" dirty="0"/>
          </a:p>
          <a:p>
            <a:r>
              <a:rPr lang="zh-TW" altLang="en-US" dirty="0" smtClean="0"/>
              <a:t>思維死前</a:t>
            </a:r>
            <a:r>
              <a:rPr lang="en-US" altLang="zh-TW" dirty="0" smtClean="0"/>
              <a:t>,</a:t>
            </a:r>
            <a:r>
              <a:rPr lang="zh-TW" altLang="en-US" dirty="0" smtClean="0"/>
              <a:t>死時</a:t>
            </a:r>
            <a:r>
              <a:rPr lang="en-US" altLang="zh-TW" dirty="0" smtClean="0"/>
              <a:t>,</a:t>
            </a:r>
            <a:r>
              <a:rPr lang="zh-TW" altLang="en-US" dirty="0" smtClean="0"/>
              <a:t>死後的痛苦</a:t>
            </a:r>
            <a:r>
              <a:rPr lang="en-US" altLang="zh-TW" dirty="0" smtClean="0"/>
              <a:t>,</a:t>
            </a:r>
            <a:r>
              <a:rPr lang="zh-TW" altLang="en-US" dirty="0" smtClean="0"/>
              <a:t>即死</a:t>
            </a:r>
            <a:r>
              <a:rPr lang="zh-TW" altLang="en-US" dirty="0"/>
              <a:t>前捨離財位、親友、身體的苦</a:t>
            </a:r>
            <a:r>
              <a:rPr lang="en-US" altLang="zh-TW" dirty="0"/>
              <a:t>;</a:t>
            </a:r>
            <a:r>
              <a:rPr lang="zh-TW" altLang="en-US" dirty="0"/>
              <a:t>死時風刀解體、神識離體的苦</a:t>
            </a:r>
            <a:r>
              <a:rPr lang="en-US" altLang="zh-TW" dirty="0"/>
              <a:t>;</a:t>
            </a:r>
            <a:r>
              <a:rPr lang="zh-TW" altLang="en-US" dirty="0"/>
              <a:t>死後中陰投生之苦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07909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6" y="624110"/>
            <a:ext cx="8186928" cy="1280890"/>
          </a:xfrm>
        </p:spPr>
        <p:txBody>
          <a:bodyPr/>
          <a:lstStyle/>
          <a:p>
            <a:pPr algn="ctr"/>
            <a:r>
              <a:rPr lang="zh-TW" altLang="en-US" b="1" dirty="0" smtClean="0"/>
              <a:t>怨憎會苦的對治</a:t>
            </a:r>
            <a:r>
              <a:rPr lang="en-US" altLang="zh-TW" b="1" dirty="0" smtClean="0"/>
              <a:t/>
            </a:r>
            <a:br>
              <a:rPr lang="en-US" altLang="zh-TW" b="1" dirty="0" smtClean="0"/>
            </a:b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2925" y="2141989"/>
            <a:ext cx="8915400" cy="3777622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在生活裏面所顯現的痛苦也好</a:t>
            </a:r>
            <a:r>
              <a:rPr lang="en-US" altLang="zh-TW" dirty="0" smtClean="0"/>
              <a:t>,</a:t>
            </a:r>
            <a:r>
              <a:rPr lang="zh-TW" altLang="en-US" dirty="0" smtClean="0"/>
              <a:t>快樂也好</a:t>
            </a:r>
            <a:r>
              <a:rPr lang="en-US" altLang="zh-TW" dirty="0" smtClean="0"/>
              <a:t>,</a:t>
            </a:r>
            <a:r>
              <a:rPr lang="zh-TW" altLang="en-US" dirty="0" smtClean="0"/>
              <a:t>實際上都是因為以前的業力</a:t>
            </a:r>
            <a:r>
              <a:rPr lang="en-US" altLang="zh-TW" dirty="0" smtClean="0"/>
              <a:t>,</a:t>
            </a:r>
            <a:r>
              <a:rPr lang="zh-TW" altLang="en-US" dirty="0" smtClean="0"/>
              <a:t>煩惱</a:t>
            </a:r>
            <a:r>
              <a:rPr lang="en-US" altLang="zh-TW" dirty="0" smtClean="0"/>
              <a:t>,</a:t>
            </a:r>
            <a:r>
              <a:rPr lang="zh-TW" altLang="en-US" dirty="0" smtClean="0"/>
              <a:t>無明所形成的</a:t>
            </a:r>
            <a:r>
              <a:rPr lang="en-US" altLang="zh-TW" dirty="0" smtClean="0"/>
              <a:t>,</a:t>
            </a:r>
            <a:r>
              <a:rPr lang="zh-TW" altLang="en-US" dirty="0" smtClean="0"/>
              <a:t>是靠很多的因緣業力配合才形成的</a:t>
            </a:r>
            <a:endParaRPr lang="en-US" altLang="zh-TW" dirty="0" smtClean="0"/>
          </a:p>
          <a:p>
            <a:r>
              <a:rPr lang="ko-KR" altLang="en-US" dirty="0" smtClean="0"/>
              <a:t>只有</a:t>
            </a:r>
            <a:r>
              <a:rPr lang="zh-TW" altLang="en-US" dirty="0" smtClean="0"/>
              <a:t>證</a:t>
            </a:r>
            <a:r>
              <a:rPr lang="ko-KR" altLang="en-US" dirty="0" smtClean="0"/>
              <a:t>悟了空</a:t>
            </a:r>
            <a:r>
              <a:rPr lang="zh-TW" altLang="en-US" dirty="0" smtClean="0"/>
              <a:t>性</a:t>
            </a:r>
            <a:r>
              <a:rPr lang="ko-KR" altLang="en-US" dirty="0" smtClean="0"/>
              <a:t>，完全通</a:t>
            </a:r>
            <a:r>
              <a:rPr lang="zh-TW" altLang="en-US" dirty="0" smtClean="0"/>
              <a:t>達</a:t>
            </a:r>
            <a:r>
              <a:rPr lang="ko-KR" altLang="en-US" dirty="0" smtClean="0"/>
              <a:t>人</a:t>
            </a:r>
            <a:r>
              <a:rPr lang="zh-TW" altLang="en-US" dirty="0" smtClean="0"/>
              <a:t>我</a:t>
            </a:r>
            <a:r>
              <a:rPr lang="en-US" altLang="zh-TW" dirty="0" smtClean="0"/>
              <a:t>,</a:t>
            </a:r>
            <a:r>
              <a:rPr lang="ko-KR" altLang="en-US" dirty="0" smtClean="0"/>
              <a:t>法</a:t>
            </a:r>
            <a:r>
              <a:rPr lang="zh-TW" altLang="en-US" dirty="0" smtClean="0"/>
              <a:t>我不存</a:t>
            </a:r>
            <a:r>
              <a:rPr lang="ko-KR" altLang="en-US" dirty="0" smtClean="0"/>
              <a:t>在</a:t>
            </a:r>
            <a:r>
              <a:rPr lang="ko-KR" altLang="en-US" dirty="0"/>
              <a:t>，</a:t>
            </a:r>
            <a:r>
              <a:rPr lang="ko-KR" altLang="en-US" dirty="0" smtClean="0"/>
              <a:t>那</a:t>
            </a:r>
            <a:r>
              <a:rPr lang="zh-TW" altLang="en-US" dirty="0" smtClean="0"/>
              <a:t>時候所有的</a:t>
            </a:r>
            <a:r>
              <a:rPr lang="ko-KR" altLang="en-US" dirty="0" smtClean="0"/>
              <a:t>痛苦</a:t>
            </a:r>
            <a:r>
              <a:rPr lang="zh-TW" altLang="en-US" dirty="0" smtClean="0"/>
              <a:t>將消聲</a:t>
            </a:r>
            <a:r>
              <a:rPr lang="ko-KR" altLang="en-US" dirty="0" smtClean="0"/>
              <a:t>匿</a:t>
            </a:r>
            <a:r>
              <a:rPr lang="zh-TW" altLang="en-US" dirty="0" smtClean="0"/>
              <a:t>跡</a:t>
            </a:r>
            <a:r>
              <a:rPr lang="ko-KR" altLang="en-US" dirty="0" smtClean="0"/>
              <a:t>，而在</a:t>
            </a:r>
            <a:r>
              <a:rPr lang="zh-TW" altLang="en-US" dirty="0" smtClean="0"/>
              <a:t>此</a:t>
            </a:r>
            <a:r>
              <a:rPr lang="ko-KR" altLang="en-US" dirty="0" smtClean="0"/>
              <a:t>之前，</a:t>
            </a:r>
            <a:r>
              <a:rPr lang="zh-TW" altLang="en-US" dirty="0" smtClean="0"/>
              <a:t>不</a:t>
            </a:r>
            <a:r>
              <a:rPr lang="ko-KR" altLang="en-US" dirty="0" smtClean="0"/>
              <a:t>管你</a:t>
            </a:r>
            <a:r>
              <a:rPr lang="zh-TW" altLang="en-US" dirty="0" smtClean="0"/>
              <a:t>轉</a:t>
            </a:r>
            <a:r>
              <a:rPr lang="ko-KR" altLang="en-US" dirty="0" smtClean="0"/>
              <a:t>生</a:t>
            </a:r>
            <a:r>
              <a:rPr lang="zh-TW" altLang="en-US" dirty="0" smtClean="0"/>
              <a:t>於輪迴</a:t>
            </a:r>
            <a:r>
              <a:rPr lang="ko-KR" altLang="en-US" dirty="0" smtClean="0"/>
              <a:t>何</a:t>
            </a:r>
            <a:r>
              <a:rPr lang="zh-TW" altLang="en-US" dirty="0" smtClean="0"/>
              <a:t>處</a:t>
            </a:r>
            <a:r>
              <a:rPr lang="ko-KR" altLang="en-US" dirty="0" smtClean="0"/>
              <a:t>，都</a:t>
            </a:r>
            <a:r>
              <a:rPr lang="zh-TW" altLang="en-US" dirty="0" smtClean="0"/>
              <a:t>難</a:t>
            </a:r>
            <a:r>
              <a:rPr lang="ko-KR" altLang="en-US" dirty="0" smtClean="0"/>
              <a:t>免要遭</a:t>
            </a:r>
            <a:r>
              <a:rPr lang="zh-TW" altLang="en-US" dirty="0" smtClean="0"/>
              <a:t>受此種</a:t>
            </a:r>
            <a:r>
              <a:rPr lang="ko-KR" altLang="en-US" dirty="0" smtClean="0"/>
              <a:t>痛</a:t>
            </a:r>
            <a:r>
              <a:rPr lang="zh-TW" altLang="en-US" dirty="0" smtClean="0"/>
              <a:t>苦</a:t>
            </a:r>
            <a:r>
              <a:rPr lang="en-US" altLang="zh-TW" dirty="0" smtClean="0"/>
              <a:t>;</a:t>
            </a:r>
            <a:r>
              <a:rPr lang="ko-KR" altLang="en-US" dirty="0" smtClean="0"/>
              <a:t>就算</a:t>
            </a:r>
            <a:r>
              <a:rPr lang="zh-TW" altLang="en-US" dirty="0" smtClean="0"/>
              <a:t>轉</a:t>
            </a:r>
            <a:r>
              <a:rPr lang="ko-KR" altLang="en-US" dirty="0" smtClean="0"/>
              <a:t>生</a:t>
            </a:r>
            <a:r>
              <a:rPr lang="zh-TW" altLang="en-US" dirty="0" smtClean="0"/>
              <a:t>於三</a:t>
            </a:r>
            <a:r>
              <a:rPr lang="ko-KR" altLang="en-US" dirty="0" smtClean="0"/>
              <a:t>善趣</a:t>
            </a:r>
            <a:r>
              <a:rPr lang="zh-TW" altLang="en-US" dirty="0" smtClean="0"/>
              <a:t>眾</a:t>
            </a:r>
            <a:r>
              <a:rPr lang="ko-KR" altLang="en-US" dirty="0" smtClean="0"/>
              <a:t>生</a:t>
            </a:r>
            <a:r>
              <a:rPr lang="ko-KR" altLang="en-US" dirty="0"/>
              <a:t>，</a:t>
            </a:r>
            <a:r>
              <a:rPr lang="ko-KR" altLang="en-US" dirty="0" smtClean="0"/>
              <a:t>也常</a:t>
            </a:r>
            <a:r>
              <a:rPr lang="zh-TW" altLang="en-US" dirty="0" smtClean="0"/>
              <a:t>會</a:t>
            </a:r>
            <a:r>
              <a:rPr lang="ko-KR" altLang="en-US" dirty="0" smtClean="0"/>
              <a:t>遇到憎</a:t>
            </a:r>
            <a:r>
              <a:rPr lang="zh-TW" altLang="en-US" dirty="0" smtClean="0"/>
              <a:t>惡</a:t>
            </a:r>
            <a:r>
              <a:rPr lang="ko-KR" altLang="en-US" dirty="0" smtClean="0"/>
              <a:t>的</a:t>
            </a:r>
            <a:r>
              <a:rPr lang="zh-TW" altLang="en-US" dirty="0" smtClean="0"/>
              <a:t>對</a:t>
            </a:r>
            <a:r>
              <a:rPr lang="ko-KR" altLang="en-US" dirty="0" smtClean="0"/>
              <a:t>境</a:t>
            </a:r>
            <a:r>
              <a:rPr lang="ko-KR" altLang="en-US" dirty="0"/>
              <a:t>，</a:t>
            </a:r>
            <a:r>
              <a:rPr lang="ko-KR" altLang="en-US" dirty="0" smtClean="0"/>
              <a:t>那堕入地</a:t>
            </a:r>
            <a:r>
              <a:rPr lang="zh-TW" altLang="en-US" dirty="0" smtClean="0"/>
              <a:t>獄</a:t>
            </a:r>
            <a:r>
              <a:rPr lang="en-US" altLang="zh-TW" dirty="0" smtClean="0"/>
              <a:t>,</a:t>
            </a:r>
            <a:r>
              <a:rPr lang="ko-KR" altLang="en-US" dirty="0" smtClean="0"/>
              <a:t>旁生</a:t>
            </a:r>
            <a:r>
              <a:rPr lang="en-US" altLang="ko-KR" dirty="0" smtClean="0"/>
              <a:t>,</a:t>
            </a:r>
            <a:r>
              <a:rPr lang="zh-TW" altLang="en-US" dirty="0" smtClean="0"/>
              <a:t>餓</a:t>
            </a:r>
            <a:r>
              <a:rPr lang="ko-KR" altLang="en-US" dirty="0" smtClean="0"/>
              <a:t>鬼就更</a:t>
            </a:r>
            <a:r>
              <a:rPr lang="zh-TW" altLang="en-US" dirty="0" smtClean="0"/>
              <a:t>不</a:t>
            </a:r>
            <a:r>
              <a:rPr lang="ko-KR" altLang="en-US" dirty="0" smtClean="0"/>
              <a:t>用</a:t>
            </a:r>
            <a:r>
              <a:rPr lang="zh-TW" altLang="en-US" dirty="0" smtClean="0"/>
              <a:t>說</a:t>
            </a:r>
            <a:r>
              <a:rPr lang="ko-KR" altLang="en-US" dirty="0" smtClean="0"/>
              <a:t>了，</a:t>
            </a:r>
            <a:r>
              <a:rPr lang="zh-TW" altLang="en-US" dirty="0" smtClean="0"/>
              <a:t>所以</a:t>
            </a:r>
            <a:r>
              <a:rPr lang="ko-KR" altLang="en-US" dirty="0" smtClean="0"/>
              <a:t>要想</a:t>
            </a:r>
            <a:r>
              <a:rPr lang="zh-TW" altLang="en-US" dirty="0" smtClean="0"/>
              <a:t>遠離這種</a:t>
            </a:r>
            <a:r>
              <a:rPr lang="ko-KR" altLang="en-US" dirty="0" smtClean="0"/>
              <a:t>痛苦，</a:t>
            </a:r>
            <a:r>
              <a:rPr lang="zh-TW" altLang="en-US" dirty="0" smtClean="0"/>
              <a:t>證悟空性</a:t>
            </a:r>
            <a:r>
              <a:rPr lang="ko-KR" altLang="en-US" dirty="0" smtClean="0"/>
              <a:t>非常</a:t>
            </a:r>
            <a:r>
              <a:rPr lang="zh-TW" altLang="en-US" dirty="0" smtClean="0"/>
              <a:t>重</a:t>
            </a:r>
            <a:r>
              <a:rPr lang="ko-KR" altLang="en-US" dirty="0" smtClean="0"/>
              <a:t>要</a:t>
            </a:r>
            <a:endParaRPr lang="en-US" altLang="ko-KR" dirty="0" smtClean="0"/>
          </a:p>
          <a:p>
            <a:r>
              <a:rPr lang="en-CA" dirty="0"/>
              <a:t>《</a:t>
            </a:r>
            <a:r>
              <a:rPr lang="zh-TW" altLang="en-US" dirty="0" smtClean="0"/>
              <a:t>宗</a:t>
            </a:r>
            <a:r>
              <a:rPr lang="zh-TW" altLang="en-US" dirty="0"/>
              <a:t>鏡錄</a:t>
            </a:r>
            <a:r>
              <a:rPr lang="en-US" altLang="zh-TW" dirty="0"/>
              <a:t>》</a:t>
            </a:r>
            <a:r>
              <a:rPr lang="zh-TW" altLang="en-US" dirty="0"/>
              <a:t>中云</a:t>
            </a:r>
            <a:r>
              <a:rPr lang="en-US" altLang="zh-TW" dirty="0"/>
              <a:t>:</a:t>
            </a:r>
            <a:r>
              <a:rPr lang="zh-TW" altLang="en-US" dirty="0"/>
              <a:t>「若未了無生</a:t>
            </a:r>
            <a:r>
              <a:rPr lang="en-US" altLang="zh-TW" dirty="0"/>
              <a:t>,</a:t>
            </a:r>
            <a:r>
              <a:rPr lang="zh-TW" altLang="en-US" dirty="0"/>
              <a:t>於所生之處</a:t>
            </a:r>
            <a:r>
              <a:rPr lang="en-US" altLang="zh-TW" dirty="0"/>
              <a:t>,</a:t>
            </a:r>
            <a:r>
              <a:rPr lang="zh-TW" altLang="en-US" dirty="0"/>
              <a:t>無非是怨</a:t>
            </a:r>
            <a:r>
              <a:rPr lang="en-US" altLang="zh-TW" dirty="0"/>
              <a:t>,</a:t>
            </a:r>
            <a:r>
              <a:rPr lang="zh-TW" altLang="en-US" dirty="0"/>
              <a:t>無非是苦。」假如沒有徹底通達無生空性之理</a:t>
            </a:r>
            <a:r>
              <a:rPr lang="en-US" altLang="zh-TW" dirty="0"/>
              <a:t>,</a:t>
            </a:r>
            <a:r>
              <a:rPr lang="zh-TW" altLang="en-US" dirty="0"/>
              <a:t>不論投生到六趣中</a:t>
            </a:r>
            <a:r>
              <a:rPr lang="zh-TW" altLang="en-US" dirty="0" smtClean="0"/>
              <a:t>的那一</a:t>
            </a:r>
            <a:r>
              <a:rPr lang="zh-TW" altLang="en-US" dirty="0"/>
              <a:t>道</a:t>
            </a:r>
            <a:r>
              <a:rPr lang="en-US" altLang="zh-TW" dirty="0"/>
              <a:t>,</a:t>
            </a:r>
            <a:r>
              <a:rPr lang="zh-TW" altLang="en-US" dirty="0"/>
              <a:t>在那個環境裡所感受到的</a:t>
            </a:r>
            <a:r>
              <a:rPr lang="en-US" altLang="zh-TW" dirty="0"/>
              <a:t>,</a:t>
            </a:r>
            <a:r>
              <a:rPr lang="zh-TW" altLang="en-US" dirty="0"/>
              <a:t>無非是怨恨</a:t>
            </a:r>
            <a:r>
              <a:rPr lang="en-US" altLang="zh-TW" dirty="0"/>
              <a:t>,</a:t>
            </a:r>
            <a:r>
              <a:rPr lang="zh-TW" altLang="en-US" dirty="0"/>
              <a:t>無非</a:t>
            </a:r>
            <a:r>
              <a:rPr lang="zh-TW" altLang="en-US" dirty="0" smtClean="0"/>
              <a:t>是痛苦</a:t>
            </a:r>
            <a:r>
              <a:rPr lang="en-US" altLang="zh-TW" dirty="0" smtClean="0"/>
              <a:t>,</a:t>
            </a:r>
            <a:r>
              <a:rPr lang="zh-TW" altLang="en-US" dirty="0"/>
              <a:t> 倘若你清楚輪迴的實際狀況，那自然會知道，無論到哪裡去，都有不合意的對境出現。如果過於執著這些，自己就會萬分痛苦，而唯有對它的本性有所認識，才會明白特別不值得為這些苦惱。</a:t>
            </a:r>
            <a:endParaRPr lang="en-US" altLang="ko-KR" dirty="0" smtClean="0"/>
          </a:p>
          <a:p>
            <a:endParaRPr lang="ko-KR" altLang="en-US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49022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7717145" cy="1280890"/>
          </a:xfrm>
        </p:spPr>
        <p:txBody>
          <a:bodyPr/>
          <a:lstStyle/>
          <a:p>
            <a:pPr algn="ctr"/>
            <a:r>
              <a:rPr lang="zh-TW" altLang="en-US" b="1" dirty="0" smtClean="0"/>
              <a:t>愛別離苦的對治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要知道無常的本性</a:t>
            </a:r>
            <a:r>
              <a:rPr lang="en-US" altLang="zh-TW" dirty="0" smtClean="0"/>
              <a:t>,</a:t>
            </a:r>
            <a:r>
              <a:rPr lang="zh-TW" altLang="en-US" dirty="0" smtClean="0"/>
              <a:t>合久必分</a:t>
            </a:r>
            <a:r>
              <a:rPr lang="en-US" altLang="zh-TW" dirty="0" smtClean="0"/>
              <a:t>,</a:t>
            </a:r>
            <a:r>
              <a:rPr lang="zh-TW" altLang="en-US" b="1" dirty="0" smtClean="0"/>
              <a:t>積</a:t>
            </a:r>
            <a:r>
              <a:rPr lang="zh-TW" altLang="en-US" b="1" dirty="0"/>
              <a:t>聚皆消散，崇高必墮落，合會終離別，有命咸歸</a:t>
            </a:r>
            <a:r>
              <a:rPr lang="zh-TW" altLang="en-US" b="1" dirty="0" smtClean="0"/>
              <a:t>死</a:t>
            </a:r>
            <a:endParaRPr lang="en-US" altLang="zh-TW" b="1" dirty="0" smtClean="0"/>
          </a:p>
          <a:p>
            <a:r>
              <a:rPr lang="zh-TW" altLang="en-US" dirty="0"/>
              <a:t>夫妻無常市場客人</a:t>
            </a:r>
            <a:r>
              <a:rPr lang="zh-TW" altLang="en-US" dirty="0" smtClean="0"/>
              <a:t>般</a:t>
            </a:r>
            <a:r>
              <a:rPr lang="en-US" altLang="zh-TW" dirty="0" smtClean="0"/>
              <a:t>,</a:t>
            </a:r>
            <a:r>
              <a:rPr lang="zh-TW" altLang="en-US" dirty="0" smtClean="0"/>
              <a:t>長伴親友各自散,要知道親與怨都是不定的</a:t>
            </a:r>
            <a:endParaRPr lang="en-US" altLang="zh-TW" dirty="0" smtClean="0"/>
          </a:p>
          <a:p>
            <a:r>
              <a:rPr lang="zh-TW" altLang="en-US" dirty="0" smtClean="0"/>
              <a:t>一切萬法都是無常的</a:t>
            </a:r>
            <a:r>
              <a:rPr lang="en-US" altLang="zh-TW" dirty="0" smtClean="0"/>
              <a:t>,</a:t>
            </a:r>
            <a:r>
              <a:rPr lang="zh-TW" altLang="en-US" dirty="0"/>
              <a:t>因為無常的變化最後終究是會分開</a:t>
            </a:r>
            <a:r>
              <a:rPr lang="zh-TW" altLang="en-US" dirty="0" smtClean="0"/>
              <a:t>的</a:t>
            </a:r>
            <a:r>
              <a:rPr lang="en-US" altLang="zh-TW" dirty="0" smtClean="0"/>
              <a:t>,</a:t>
            </a:r>
            <a:r>
              <a:rPr lang="zh-TW" altLang="en-US" dirty="0" smtClean="0"/>
              <a:t>夫妻親朋好友當然也是</a:t>
            </a:r>
            <a:r>
              <a:rPr lang="en-US" altLang="zh-TW" dirty="0" smtClean="0"/>
              <a:t>,</a:t>
            </a:r>
            <a:r>
              <a:rPr lang="zh-TW" altLang="en-US" dirty="0" smtClean="0"/>
              <a:t>切莫經常讓這些好的壞的情緒糾纏住</a:t>
            </a:r>
            <a:r>
              <a:rPr lang="en-US" altLang="zh-TW" dirty="0" smtClean="0"/>
              <a:t>,</a:t>
            </a:r>
            <a:r>
              <a:rPr lang="zh-TW" altLang="en-US" dirty="0" smtClean="0"/>
              <a:t>更重要的是</a:t>
            </a:r>
            <a:r>
              <a:rPr lang="en-US" altLang="zh-TW" dirty="0" smtClean="0"/>
              <a:t>,</a:t>
            </a:r>
            <a:r>
              <a:rPr lang="zh-TW" altLang="en-US" dirty="0" smtClean="0"/>
              <a:t>內心切莫對親朋好友具有太強烈的貪念及執著</a:t>
            </a:r>
            <a:r>
              <a:rPr lang="en-US" altLang="zh-TW" dirty="0" smtClean="0"/>
              <a:t>,</a:t>
            </a:r>
            <a:r>
              <a:rPr lang="zh-TW" altLang="en-US" dirty="0" smtClean="0"/>
              <a:t>否則</a:t>
            </a:r>
            <a:r>
              <a:rPr lang="zh-TW" altLang="en-US" dirty="0" smtClean="0"/>
              <a:t>會有許</a:t>
            </a:r>
            <a:r>
              <a:rPr lang="zh-TW" altLang="en-US" dirty="0" smtClean="0"/>
              <a:t>多難以預料的憂傷及苦惱來糾纏，因而造成輪迴的因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23322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794</TotalTime>
  <Words>3846</Words>
  <Application>Microsoft Office PowerPoint</Application>
  <PresentationFormat>Widescreen</PresentationFormat>
  <Paragraphs>116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6" baseType="lpstr">
      <vt:lpstr>HY중고딕</vt:lpstr>
      <vt:lpstr>メイリオ</vt:lpstr>
      <vt:lpstr>微軟正黑體</vt:lpstr>
      <vt:lpstr>幼圆</vt:lpstr>
      <vt:lpstr>Arial</vt:lpstr>
      <vt:lpstr>Calibri</vt:lpstr>
      <vt:lpstr>Century Gothic</vt:lpstr>
      <vt:lpstr>Wingdings</vt:lpstr>
      <vt:lpstr>Wingdings 3</vt:lpstr>
      <vt:lpstr>Wisp</vt:lpstr>
      <vt:lpstr>輪迴過患之人類的痛苦(複習) </vt:lpstr>
      <vt:lpstr>輪迴過患(思維六道各自的痛苦)</vt:lpstr>
      <vt:lpstr>輪迴過患之人類的痛苦</vt:lpstr>
      <vt:lpstr>三根本苦的定義</vt:lpstr>
      <vt:lpstr>八支分苦的定義</vt:lpstr>
      <vt:lpstr>三根本苦的對治</vt:lpstr>
      <vt:lpstr>生老病死苦的對治</vt:lpstr>
      <vt:lpstr>怨憎會苦的對治 </vt:lpstr>
      <vt:lpstr>愛別離苦的對治</vt:lpstr>
      <vt:lpstr>求不得苦的對治</vt:lpstr>
      <vt:lpstr>不欲臨苦的對治</vt:lpstr>
      <vt:lpstr>輪迴過患自修與共修安排建議</vt:lpstr>
      <vt:lpstr>教言</vt:lpstr>
      <vt:lpstr>上師教言</vt:lpstr>
      <vt:lpstr>上師教言 </vt:lpstr>
      <vt:lpstr>問題討論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Frank Lawson</dc:creator>
  <cp:lastModifiedBy>Frank Lawson</cp:lastModifiedBy>
  <cp:revision>120</cp:revision>
  <dcterms:created xsi:type="dcterms:W3CDTF">2018-06-26T01:48:13Z</dcterms:created>
  <dcterms:modified xsi:type="dcterms:W3CDTF">2018-06-27T18:27:00Z</dcterms:modified>
</cp:coreProperties>
</file>