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59" r:id="rId5"/>
    <p:sldId id="260" r:id="rId6"/>
    <p:sldId id="261" r:id="rId7"/>
    <p:sldId id="262" r:id="rId8"/>
    <p:sldId id="263" r:id="rId9"/>
    <p:sldId id="266" r:id="rId10"/>
    <p:sldId id="258"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3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7/19/2018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glYtYJtLdg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6549" y="1628078"/>
            <a:ext cx="8611624" cy="2682692"/>
          </a:xfrm>
        </p:spPr>
        <p:txBody>
          <a:bodyPr>
            <a:noAutofit/>
          </a:bodyPr>
          <a:lstStyle/>
          <a:p>
            <a:pPr algn="ctr"/>
            <a:r>
              <a:rPr lang="zh-TW" altLang="en-US" dirty="0" smtClean="0"/>
              <a:t>輪迴過患</a:t>
            </a:r>
            <a:r>
              <a:rPr lang="en-US" altLang="zh-TW" dirty="0" smtClean="0"/>
              <a:t/>
            </a:r>
            <a:br>
              <a:rPr lang="en-US" altLang="zh-TW" dirty="0" smtClean="0"/>
            </a:br>
            <a:r>
              <a:rPr lang="zh-TW" altLang="en-US" dirty="0" smtClean="0"/>
              <a:t>餓鬼道之</a:t>
            </a:r>
            <a:r>
              <a:rPr lang="zh-TW" altLang="en-US" b="1" dirty="0" smtClean="0"/>
              <a:t>隱住餓鬼的痛苦</a:t>
            </a:r>
            <a:r>
              <a:rPr lang="en-US" altLang="zh-TW" b="1" dirty="0" smtClean="0"/>
              <a:t/>
            </a:r>
            <a:br>
              <a:rPr lang="en-US" altLang="zh-TW" b="1" dirty="0" smtClean="0"/>
            </a:br>
            <a:endParaRPr lang="en-CA" b="1" dirty="0"/>
          </a:p>
        </p:txBody>
      </p:sp>
      <p:sp>
        <p:nvSpPr>
          <p:cNvPr id="4" name="Subtitle 2"/>
          <p:cNvSpPr txBox="1">
            <a:spLocks/>
          </p:cNvSpPr>
          <p:nvPr/>
        </p:nvSpPr>
        <p:spPr>
          <a:xfrm>
            <a:off x="2162773" y="5038836"/>
            <a:ext cx="8915399"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r"/>
            <a:r>
              <a:rPr lang="zh-TW" altLang="en-US" dirty="0" smtClean="0"/>
              <a:t>加拿大多倫多慧燈禪修班</a:t>
            </a:r>
          </a:p>
          <a:p>
            <a:pPr algn="r"/>
            <a:r>
              <a:rPr lang="en-CA" dirty="0" smtClean="0"/>
              <a:t>July 19, 2018 Thu </a:t>
            </a:r>
          </a:p>
          <a:p>
            <a:endParaRPr lang="en-CA" dirty="0"/>
          </a:p>
        </p:txBody>
      </p:sp>
    </p:spTree>
    <p:extLst>
      <p:ext uri="{BB962C8B-B14F-4D97-AF65-F5344CB8AC3E}">
        <p14:creationId xmlns:p14="http://schemas.microsoft.com/office/powerpoint/2010/main" val="10700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00683"/>
          </a:xfrm>
        </p:spPr>
        <p:txBody>
          <a:bodyPr>
            <a:normAutofit fontScale="90000"/>
          </a:bodyPr>
          <a:lstStyle/>
          <a:p>
            <a:pPr algn="ctr"/>
            <a:r>
              <a:rPr lang="zh-TW" altLang="en-US" b="1" dirty="0" smtClean="0"/>
              <a:t>教言</a:t>
            </a:r>
            <a:endParaRPr lang="en-CA" b="1" dirty="0"/>
          </a:p>
        </p:txBody>
      </p:sp>
      <p:sp>
        <p:nvSpPr>
          <p:cNvPr id="3" name="Content Placeholder 2"/>
          <p:cNvSpPr>
            <a:spLocks noGrp="1"/>
          </p:cNvSpPr>
          <p:nvPr>
            <p:ph idx="1"/>
          </p:nvPr>
        </p:nvSpPr>
        <p:spPr>
          <a:xfrm>
            <a:off x="2915696" y="2133600"/>
            <a:ext cx="8588915" cy="4467922"/>
          </a:xfrm>
        </p:spPr>
        <p:txBody>
          <a:bodyPr>
            <a:normAutofit/>
          </a:bodyPr>
          <a:lstStyle/>
          <a:p>
            <a:pPr marL="0" indent="0">
              <a:buNone/>
            </a:pPr>
            <a:r>
              <a:rPr lang="zh-CN" altLang="en-US" dirty="0" smtClean="0"/>
              <a:t>       暂</a:t>
            </a:r>
            <a:r>
              <a:rPr lang="zh-CN" altLang="en-US" dirty="0"/>
              <a:t>时不转生不是究竟的解决之道，我们要努力让自己究竟不转生，永远不转生。怎么样做呢？我们就要观察饿鬼的痛苦，对这个饿鬼的痛苦越观察越厌离，越观察越厌离。最后想到的是如果我不解脱轮回的话，饿鬼的苦是没办法彻底摆脱和远离的。所以就下一个非常大的决心要解脱。一方面自己解脱，另一方面解脱之后，我们要转回来通过自己圣者加持的身份，来帮助饿鬼道的众生真实地远离痛苦。观修饿鬼痛苦也是把我们的心如是地做引导的一种必要性。</a:t>
            </a:r>
          </a:p>
          <a:p>
            <a:pPr marL="0" indent="0">
              <a:buNone/>
            </a:pPr>
            <a:r>
              <a:rPr lang="zh-CN" altLang="en-US" dirty="0" smtClean="0"/>
              <a:t>        我</a:t>
            </a:r>
            <a:r>
              <a:rPr lang="zh-CN" altLang="en-US" dirty="0"/>
              <a:t>们要一直把自己的心处在饿鬼状态中来观修，起座之后要发起决心，无论如何要好好修行。一方面要针对饿鬼的业去上供下施，让自己学会知足；另一方面从长远的角度，要发愿行持上师传的殊胜正法，力求从六道轮回中解脱；而且为了利益现在正堕饿鬼当中的众生和以后将堕饿鬼的众生而努力。他们自己不懂修行就指望我们，不管他知道不知道，我们立志要帮助这些有情，要做他们的不请之友。当出离心尤其是大悲心生起来之后就会非常勤奋，这么多痛苦的有情是无可奈何、不可避免地忍受着痛苦，如果这个时候能真实地帮他该有多好。</a:t>
            </a:r>
          </a:p>
          <a:p>
            <a:endParaRPr lang="en-CA" dirty="0"/>
          </a:p>
        </p:txBody>
      </p:sp>
      <p:sp>
        <p:nvSpPr>
          <p:cNvPr id="4" name="Title 1"/>
          <p:cNvSpPr txBox="1">
            <a:spLocks/>
          </p:cNvSpPr>
          <p:nvPr/>
        </p:nvSpPr>
        <p:spPr>
          <a:xfrm>
            <a:off x="2915697" y="1468951"/>
            <a:ext cx="8262429" cy="55034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zh-TW" altLang="en-US" sz="2000" b="1" dirty="0" smtClean="0"/>
              <a:t>智誠堪布</a:t>
            </a:r>
            <a:endParaRPr lang="en-CA" sz="2000" b="1" dirty="0"/>
          </a:p>
        </p:txBody>
      </p:sp>
      <p:pic>
        <p:nvPicPr>
          <p:cNvPr id="6146" name="Picture 2" descr="ãå°ç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26" y="3197746"/>
            <a:ext cx="2547707" cy="320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824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6551074" cy="1280890"/>
          </a:xfrm>
        </p:spPr>
        <p:txBody>
          <a:bodyPr/>
          <a:lstStyle/>
          <a:p>
            <a:pPr algn="ctr"/>
            <a:r>
              <a:rPr lang="zh-TW" altLang="en-US" b="1" dirty="0" smtClean="0"/>
              <a:t>問題討論</a:t>
            </a:r>
            <a:endParaRPr lang="en-CA" b="1" dirty="0"/>
          </a:p>
        </p:txBody>
      </p:sp>
      <p:sp>
        <p:nvSpPr>
          <p:cNvPr id="3" name="Content Placeholder 2"/>
          <p:cNvSpPr>
            <a:spLocks noGrp="1"/>
          </p:cNvSpPr>
          <p:nvPr>
            <p:ph idx="1"/>
          </p:nvPr>
        </p:nvSpPr>
        <p:spPr/>
        <p:txBody>
          <a:bodyPr>
            <a:normAutofit/>
          </a:bodyPr>
          <a:lstStyle/>
          <a:p>
            <a:pPr marL="0" indent="0">
              <a:buNone/>
            </a:pPr>
            <a:r>
              <a:rPr lang="en-US" altLang="zh-CN" sz="2800" dirty="0"/>
              <a:t>1</a:t>
            </a:r>
            <a:r>
              <a:rPr lang="zh-CN" altLang="en-US" sz="2800" dirty="0" smtClean="0"/>
              <a:t>，</a:t>
            </a:r>
            <a:r>
              <a:rPr lang="zh-TW" altLang="en-US" sz="2800" dirty="0" smtClean="0"/>
              <a:t>墮</a:t>
            </a:r>
            <a:r>
              <a:rPr lang="zh-CN" altLang="en-US" sz="2800" dirty="0" smtClean="0"/>
              <a:t>畜</a:t>
            </a:r>
            <a:r>
              <a:rPr lang="zh-CN" altLang="en-US" sz="2800" dirty="0"/>
              <a:t>生道</a:t>
            </a:r>
            <a:r>
              <a:rPr lang="zh-CN" altLang="en-US" sz="2800" dirty="0" smtClean="0"/>
              <a:t>和</a:t>
            </a:r>
            <a:r>
              <a:rPr lang="zh-TW" altLang="en-US" sz="2800" dirty="0" smtClean="0"/>
              <a:t>餓</a:t>
            </a:r>
            <a:r>
              <a:rPr lang="zh-CN" altLang="en-US" sz="2800" dirty="0" smtClean="0"/>
              <a:t>鬼</a:t>
            </a:r>
            <a:r>
              <a:rPr lang="zh-CN" altLang="en-US" sz="2800" dirty="0"/>
              <a:t>道的因是什么</a:t>
            </a:r>
            <a:r>
              <a:rPr lang="zh-CN" altLang="en-US" sz="2800" dirty="0" smtClean="0"/>
              <a:t>？</a:t>
            </a:r>
            <a:endParaRPr lang="en-US" altLang="zh-CN" sz="2800" dirty="0" smtClean="0"/>
          </a:p>
          <a:p>
            <a:pPr marL="0" indent="0">
              <a:buNone/>
            </a:pPr>
            <a:r>
              <a:rPr lang="zh-CN" altLang="en-US" sz="2800" dirty="0"/>
              <a:t/>
            </a:r>
            <a:br>
              <a:rPr lang="zh-CN" altLang="en-US" sz="2800" dirty="0"/>
            </a:br>
            <a:r>
              <a:rPr lang="en-US" altLang="zh-CN" sz="2800" dirty="0"/>
              <a:t>2</a:t>
            </a:r>
            <a:r>
              <a:rPr lang="zh-CN" altLang="en-US" sz="2800" dirty="0"/>
              <a:t>，你造过这些业因吗？今后打算怎么办</a:t>
            </a:r>
            <a:r>
              <a:rPr lang="zh-CN" altLang="en-US" sz="2800" dirty="0" smtClean="0"/>
              <a:t>？</a:t>
            </a:r>
            <a:endParaRPr lang="en-US" altLang="zh-CN" sz="2800" dirty="0" smtClean="0"/>
          </a:p>
          <a:p>
            <a:pPr marL="0" indent="0">
              <a:buNone/>
            </a:pPr>
            <a:r>
              <a:rPr lang="zh-CN" altLang="en-US" sz="2800" dirty="0"/>
              <a:t/>
            </a:r>
            <a:br>
              <a:rPr lang="zh-CN" altLang="en-US" sz="2800" dirty="0"/>
            </a:br>
            <a:r>
              <a:rPr lang="en-US" altLang="zh-CN" sz="2800" dirty="0"/>
              <a:t>3</a:t>
            </a:r>
            <a:r>
              <a:rPr lang="zh-CN" altLang="en-US" sz="2800" dirty="0"/>
              <a:t>，索达吉堪布上师说：“讲三恶趣的痛苦是为了引发大家对轮回的厌离心”。我们学到目前为止，请谈谈你的出离</a:t>
            </a:r>
            <a:r>
              <a:rPr lang="zh-CN" altLang="en-US" sz="2800" dirty="0" smtClean="0"/>
              <a:t>心</a:t>
            </a:r>
            <a:endParaRPr lang="en-CA" sz="2800" dirty="0"/>
          </a:p>
        </p:txBody>
      </p:sp>
      <p:pic>
        <p:nvPicPr>
          <p:cNvPr id="8194" name="Picture 2" descr="ãç¹éé¤é¬¼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6335" y="225889"/>
            <a:ext cx="2652196" cy="335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748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698" y="624111"/>
            <a:ext cx="7950820" cy="734907"/>
          </a:xfrm>
        </p:spPr>
        <p:txBody>
          <a:bodyPr>
            <a:normAutofit/>
          </a:bodyPr>
          <a:lstStyle/>
          <a:p>
            <a:r>
              <a:rPr lang="zh-TW" altLang="en-US" sz="4000" b="1" dirty="0" smtClean="0"/>
              <a:t>輪迴過患</a:t>
            </a:r>
            <a:r>
              <a:rPr lang="en-US" altLang="zh-TW" sz="4000" b="1" dirty="0" smtClean="0"/>
              <a:t>(</a:t>
            </a:r>
            <a:r>
              <a:rPr lang="zh-TW" altLang="en-US" sz="4000" b="1" dirty="0" smtClean="0"/>
              <a:t>思維六道各自的痛苦</a:t>
            </a:r>
            <a:r>
              <a:rPr lang="en-US" altLang="zh-TW" sz="4000" b="1" dirty="0" smtClean="0"/>
              <a:t>)</a:t>
            </a:r>
            <a:endParaRPr lang="en-CA" sz="40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92613349"/>
              </p:ext>
            </p:extLst>
          </p:nvPr>
        </p:nvGraphicFramePr>
        <p:xfrm>
          <a:off x="2392203" y="1870746"/>
          <a:ext cx="5926607" cy="4480560"/>
        </p:xfrm>
        <a:graphic>
          <a:graphicData uri="http://schemas.openxmlformats.org/drawingml/2006/table">
            <a:tbl>
              <a:tblPr>
                <a:tableStyleId>{5C22544A-7EE6-4342-B048-85BDC9FD1C3A}</a:tableStyleId>
              </a:tblPr>
              <a:tblGrid>
                <a:gridCol w="606607"/>
                <a:gridCol w="1493062"/>
                <a:gridCol w="3826938"/>
              </a:tblGrid>
              <a:tr h="278593">
                <a:tc rowSpan="4">
                  <a:txBody>
                    <a:bodyPr/>
                    <a:lstStyle/>
                    <a:p>
                      <a:pPr algn="ctr" fontAlgn="ctr"/>
                      <a:r>
                        <a:rPr lang="en-CA" sz="2400" u="none" strike="noStrike" dirty="0">
                          <a:effectLst/>
                        </a:rPr>
                        <a:t>1</a:t>
                      </a:r>
                      <a:endParaRPr lang="en-CA" sz="2400" b="0" i="0" u="none" strike="noStrike" dirty="0">
                        <a:solidFill>
                          <a:srgbClr val="000000"/>
                        </a:solidFill>
                        <a:effectLst/>
                        <a:latin typeface="Calibri" panose="020F0502020204030204" pitchFamily="34" charset="0"/>
                      </a:endParaRPr>
                    </a:p>
                  </a:txBody>
                  <a:tcPr marL="7620" marR="7620" marT="7620" marB="0" anchor="ctr"/>
                </a:tc>
                <a:tc rowSpan="4">
                  <a:txBody>
                    <a:bodyPr/>
                    <a:lstStyle/>
                    <a:p>
                      <a:pPr algn="ctr" fontAlgn="ctr">
                        <a:buClr>
                          <a:schemeClr val="accent1"/>
                        </a:buClr>
                        <a:buSzPts val="1100"/>
                        <a:buFontTx/>
                        <a:buNone/>
                      </a:pPr>
                      <a:r>
                        <a:rPr lang="zh-TW" altLang="en-US" sz="2000" b="0" i="0" u="none" strike="noStrike" dirty="0" smtClean="0">
                          <a:solidFill>
                            <a:srgbClr val="000000"/>
                          </a:solidFill>
                          <a:effectLst/>
                          <a:latin typeface="Calibri" panose="020F0502020204030204" pitchFamily="34" charset="0"/>
                        </a:rPr>
                        <a:t>地獄之苦</a:t>
                      </a:r>
                      <a:endParaRPr lang="en-CA"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altLang="zh-TW" sz="2000" u="none" strike="noStrike" dirty="0" smtClean="0">
                          <a:effectLst/>
                        </a:rPr>
                        <a:t>(1</a:t>
                      </a:r>
                      <a:r>
                        <a:rPr lang="en-US" altLang="zh-TW" sz="2000" u="none" strike="noStrike" dirty="0">
                          <a:effectLst/>
                        </a:rPr>
                        <a:t>)</a:t>
                      </a:r>
                      <a:r>
                        <a:rPr lang="zh-TW" altLang="en-US" sz="2000" u="none" strike="noStrike" dirty="0">
                          <a:effectLst/>
                        </a:rPr>
                        <a:t>八熱地獄</a:t>
                      </a:r>
                      <a:endParaRPr lang="zh-TW" altLang="en-US" sz="2000" b="0" i="0" u="none" strike="noStrike" dirty="0">
                        <a:solidFill>
                          <a:srgbClr val="000000"/>
                        </a:solidFill>
                        <a:effectLst/>
                        <a:latin typeface="Calibri" panose="020F0502020204030204" pitchFamily="34" charset="0"/>
                      </a:endParaRPr>
                    </a:p>
                  </a:txBody>
                  <a:tcPr marL="7620" marR="7620" marT="7620" marB="0" anchor="b"/>
                </a:tc>
              </a:tr>
              <a:tr h="278593">
                <a:tc vMerge="1">
                  <a:txBody>
                    <a:bodyPr/>
                    <a:lstStyle/>
                    <a:p>
                      <a:endParaRPr lang="en-CA"/>
                    </a:p>
                  </a:txBody>
                  <a:tcPr/>
                </a:tc>
                <a:tc vMerge="1">
                  <a:txBody>
                    <a:bodyPr/>
                    <a:lstStyle/>
                    <a:p>
                      <a:endParaRPr lang="en-CA"/>
                    </a:p>
                  </a:txBody>
                  <a:tcPr/>
                </a:tc>
                <a:tc>
                  <a:txBody>
                    <a:bodyPr/>
                    <a:lstStyle/>
                    <a:p>
                      <a:pPr algn="l" fontAlgn="b"/>
                      <a:r>
                        <a:rPr lang="en-US" altLang="zh-TW" sz="2000" u="none" strike="noStrike" dirty="0">
                          <a:effectLst/>
                        </a:rPr>
                        <a:t>(2)</a:t>
                      </a:r>
                      <a:r>
                        <a:rPr lang="zh-TW" altLang="en-US" sz="2000" u="none" strike="noStrike" dirty="0">
                          <a:effectLst/>
                        </a:rPr>
                        <a:t>近邊地獄</a:t>
                      </a:r>
                      <a:endParaRPr lang="zh-TW" altLang="en-US" sz="2000" b="0" i="0" u="none" strike="noStrike" dirty="0">
                        <a:solidFill>
                          <a:srgbClr val="000000"/>
                        </a:solidFill>
                        <a:effectLst/>
                        <a:latin typeface="Calibri" panose="020F0502020204030204" pitchFamily="34" charset="0"/>
                      </a:endParaRPr>
                    </a:p>
                  </a:txBody>
                  <a:tcPr marL="7620" marR="7620" marT="7620" marB="0" anchor="b"/>
                </a:tc>
              </a:tr>
              <a:tr h="278593">
                <a:tc vMerge="1">
                  <a:txBody>
                    <a:bodyPr/>
                    <a:lstStyle/>
                    <a:p>
                      <a:endParaRPr lang="en-CA"/>
                    </a:p>
                  </a:txBody>
                  <a:tcPr/>
                </a:tc>
                <a:tc vMerge="1">
                  <a:txBody>
                    <a:bodyPr/>
                    <a:lstStyle/>
                    <a:p>
                      <a:endParaRPr lang="en-CA"/>
                    </a:p>
                  </a:txBody>
                  <a:tcPr/>
                </a:tc>
                <a:tc>
                  <a:txBody>
                    <a:bodyPr/>
                    <a:lstStyle/>
                    <a:p>
                      <a:pPr algn="l" fontAlgn="b"/>
                      <a:r>
                        <a:rPr lang="en-US" altLang="zh-TW" sz="2000" u="none" strike="noStrike" dirty="0">
                          <a:effectLst/>
                        </a:rPr>
                        <a:t>(3)</a:t>
                      </a:r>
                      <a:r>
                        <a:rPr lang="zh-TW" altLang="en-US" sz="2000" u="none" strike="noStrike" dirty="0">
                          <a:effectLst/>
                        </a:rPr>
                        <a:t>八寒地獄</a:t>
                      </a:r>
                      <a:endParaRPr lang="zh-TW" altLang="en-US" sz="2000" b="0" i="0" u="none" strike="noStrike" dirty="0">
                        <a:solidFill>
                          <a:srgbClr val="000000"/>
                        </a:solidFill>
                        <a:effectLst/>
                        <a:latin typeface="Calibri" panose="020F0502020204030204" pitchFamily="34" charset="0"/>
                      </a:endParaRPr>
                    </a:p>
                  </a:txBody>
                  <a:tcPr marL="7620" marR="7620" marT="7620" marB="0" anchor="b"/>
                </a:tc>
              </a:tr>
              <a:tr h="278593">
                <a:tc vMerge="1">
                  <a:txBody>
                    <a:bodyPr/>
                    <a:lstStyle/>
                    <a:p>
                      <a:endParaRPr lang="en-CA"/>
                    </a:p>
                  </a:txBody>
                  <a:tcPr/>
                </a:tc>
                <a:tc vMerge="1">
                  <a:txBody>
                    <a:bodyPr/>
                    <a:lstStyle/>
                    <a:p>
                      <a:endParaRPr lang="en-CA"/>
                    </a:p>
                  </a:txBody>
                  <a:tcPr/>
                </a:tc>
                <a:tc>
                  <a:txBody>
                    <a:bodyPr/>
                    <a:lstStyle/>
                    <a:p>
                      <a:pPr algn="l" fontAlgn="b"/>
                      <a:r>
                        <a:rPr lang="en-US" altLang="zh-TW" sz="2000" u="none" strike="noStrike" dirty="0">
                          <a:effectLst/>
                        </a:rPr>
                        <a:t>(4)</a:t>
                      </a:r>
                      <a:r>
                        <a:rPr lang="zh-TW" altLang="en-US" sz="2000" u="none" strike="noStrike" dirty="0">
                          <a:effectLst/>
                        </a:rPr>
                        <a:t>孤獨地獄</a:t>
                      </a:r>
                      <a:endParaRPr lang="zh-TW" altLang="en-US" sz="2000" b="0" i="0" u="none" strike="noStrike" dirty="0">
                        <a:solidFill>
                          <a:srgbClr val="000000"/>
                        </a:solidFill>
                        <a:effectLst/>
                        <a:latin typeface="Calibri" panose="020F0502020204030204" pitchFamily="34" charset="0"/>
                      </a:endParaRPr>
                    </a:p>
                  </a:txBody>
                  <a:tcPr marL="7620" marR="7620" marT="7620" marB="0" anchor="b"/>
                </a:tc>
              </a:tr>
              <a:tr h="278593">
                <a:tc rowSpan="2">
                  <a:txBody>
                    <a:bodyPr/>
                    <a:lstStyle/>
                    <a:p>
                      <a:pPr algn="ctr" fontAlgn="ctr"/>
                      <a:r>
                        <a:rPr lang="en-CA" sz="2400" u="none" strike="noStrike" dirty="0">
                          <a:solidFill>
                            <a:srgbClr val="FF0000"/>
                          </a:solidFill>
                          <a:effectLst/>
                        </a:rPr>
                        <a:t>2</a:t>
                      </a:r>
                      <a:endParaRPr lang="en-CA" sz="2400" b="0" i="0" u="none" strike="noStrike" dirty="0">
                        <a:solidFill>
                          <a:srgbClr val="FF0000"/>
                        </a:solidFill>
                        <a:effectLst/>
                        <a:latin typeface="Calibri" panose="020F0502020204030204" pitchFamily="34" charset="0"/>
                      </a:endParaRPr>
                    </a:p>
                  </a:txBody>
                  <a:tcPr marL="7620" marR="7620" marT="7620" marB="0" anchor="ctr"/>
                </a:tc>
                <a:tc rowSpan="2">
                  <a:txBody>
                    <a:bodyPr/>
                    <a:lstStyle/>
                    <a:p>
                      <a:pPr algn="ctr" fontAlgn="ctr">
                        <a:buClr>
                          <a:schemeClr val="accent1"/>
                        </a:buClr>
                        <a:buSzPts val="1100"/>
                        <a:buFontTx/>
                        <a:buNone/>
                      </a:pPr>
                      <a:r>
                        <a:rPr lang="zh-TW" altLang="en-US" sz="2000" b="0" i="0" u="none" strike="noStrike" dirty="0" smtClean="0">
                          <a:solidFill>
                            <a:srgbClr val="FF0000"/>
                          </a:solidFill>
                          <a:effectLst/>
                          <a:latin typeface="Calibri" panose="020F0502020204030204" pitchFamily="34" charset="0"/>
                        </a:rPr>
                        <a:t>餓鬼之苦</a:t>
                      </a:r>
                      <a:endParaRPr lang="en-CA" sz="2000" b="0" i="0" u="none" strike="noStrike" dirty="0">
                        <a:solidFill>
                          <a:srgbClr val="FF0000"/>
                        </a:solidFill>
                        <a:effectLst/>
                        <a:latin typeface="Calibri" panose="020F0502020204030204" pitchFamily="34" charset="0"/>
                      </a:endParaRPr>
                    </a:p>
                  </a:txBody>
                  <a:tcPr marL="7620" marR="7620" marT="7620" marB="0" anchor="ctr"/>
                </a:tc>
                <a:tc>
                  <a:txBody>
                    <a:bodyPr/>
                    <a:lstStyle/>
                    <a:p>
                      <a:pPr algn="l" fontAlgn="b"/>
                      <a:r>
                        <a:rPr lang="en-US" altLang="zh-TW" sz="2000" u="none" strike="noStrike" dirty="0">
                          <a:solidFill>
                            <a:srgbClr val="FF0000"/>
                          </a:solidFill>
                          <a:effectLst/>
                        </a:rPr>
                        <a:t>(1)</a:t>
                      </a:r>
                      <a:r>
                        <a:rPr lang="zh-TW" altLang="en-US" sz="2000" u="none" strike="noStrike" dirty="0">
                          <a:solidFill>
                            <a:srgbClr val="FF0000"/>
                          </a:solidFill>
                          <a:effectLst/>
                        </a:rPr>
                        <a:t>隱住餓</a:t>
                      </a:r>
                      <a:r>
                        <a:rPr lang="zh-TW" altLang="en-US" sz="2000" u="none" strike="noStrike" dirty="0" smtClean="0">
                          <a:solidFill>
                            <a:srgbClr val="FF0000"/>
                          </a:solidFill>
                          <a:effectLst/>
                        </a:rPr>
                        <a:t>鬼</a:t>
                      </a:r>
                      <a:r>
                        <a:rPr lang="en-US" altLang="zh-TW" sz="2000" u="none" strike="noStrike" dirty="0" smtClean="0">
                          <a:solidFill>
                            <a:srgbClr val="FF0000"/>
                          </a:solidFill>
                          <a:effectLst/>
                        </a:rPr>
                        <a:t>:</a:t>
                      </a:r>
                      <a:r>
                        <a:rPr lang="zh-TW" altLang="en-US" sz="2000" u="none" strike="noStrike" dirty="0" smtClean="0">
                          <a:solidFill>
                            <a:srgbClr val="FF0000"/>
                          </a:solidFill>
                          <a:effectLst/>
                        </a:rPr>
                        <a:t> </a:t>
                      </a:r>
                      <a:r>
                        <a:rPr lang="en-US" altLang="zh-TW" sz="2000" u="none" strike="noStrike" dirty="0" smtClean="0">
                          <a:solidFill>
                            <a:srgbClr val="FF0000"/>
                          </a:solidFill>
                          <a:effectLst/>
                        </a:rPr>
                        <a:t>(</a:t>
                      </a:r>
                      <a:r>
                        <a:rPr lang="zh-TW" altLang="en-US" sz="2000" u="none" strike="noStrike" dirty="0" smtClean="0">
                          <a:solidFill>
                            <a:srgbClr val="FF0000"/>
                          </a:solidFill>
                          <a:effectLst/>
                        </a:rPr>
                        <a:t>一</a:t>
                      </a:r>
                      <a:r>
                        <a:rPr lang="en-US" altLang="zh-TW" sz="2000" u="none" strike="noStrike" dirty="0" smtClean="0">
                          <a:solidFill>
                            <a:srgbClr val="FF0000"/>
                          </a:solidFill>
                          <a:effectLst/>
                        </a:rPr>
                        <a:t>)</a:t>
                      </a:r>
                      <a:r>
                        <a:rPr lang="zh-CN" altLang="en-US" sz="2000" dirty="0" smtClean="0">
                          <a:solidFill>
                            <a:srgbClr val="FF0000"/>
                          </a:solidFill>
                        </a:rPr>
                        <a:t>、</a:t>
                      </a:r>
                      <a:r>
                        <a:rPr lang="zh-TW" altLang="en-US" sz="2000" u="none" strike="noStrike" dirty="0" smtClean="0">
                          <a:solidFill>
                            <a:srgbClr val="FF0000"/>
                          </a:solidFill>
                          <a:effectLst/>
                        </a:rPr>
                        <a:t>外障餓鬼</a:t>
                      </a:r>
                      <a:endParaRPr lang="en-US" altLang="zh-TW" sz="2000" u="none" strike="noStrike" dirty="0" smtClean="0">
                        <a:solidFill>
                          <a:srgbClr val="FF0000"/>
                        </a:solidFill>
                        <a:effectLst/>
                      </a:endParaRPr>
                    </a:p>
                    <a:p>
                      <a:pPr algn="l" fontAlgn="b"/>
                      <a:r>
                        <a:rPr lang="en-US" altLang="zh-TW" sz="2000" u="none" strike="noStrike" dirty="0" smtClean="0">
                          <a:solidFill>
                            <a:srgbClr val="FF0000"/>
                          </a:solidFill>
                          <a:effectLst/>
                        </a:rPr>
                        <a:t> </a:t>
                      </a:r>
                      <a:r>
                        <a:rPr lang="zh-TW" altLang="en-US" sz="2000" u="none" strike="noStrike" dirty="0" smtClean="0">
                          <a:solidFill>
                            <a:srgbClr val="FF0000"/>
                          </a:solidFill>
                          <a:effectLst/>
                        </a:rPr>
                        <a:t>                    </a:t>
                      </a:r>
                      <a:r>
                        <a:rPr lang="en-US" altLang="zh-TW" sz="2000" u="none" strike="noStrike" dirty="0" smtClean="0">
                          <a:solidFill>
                            <a:srgbClr val="FF0000"/>
                          </a:solidFill>
                          <a:effectLst/>
                        </a:rPr>
                        <a:t>(</a:t>
                      </a:r>
                      <a:r>
                        <a:rPr lang="zh-TW" altLang="en-US" sz="2000" u="none" strike="noStrike" dirty="0" smtClean="0">
                          <a:solidFill>
                            <a:srgbClr val="FF0000"/>
                          </a:solidFill>
                          <a:effectLst/>
                        </a:rPr>
                        <a:t>二</a:t>
                      </a:r>
                      <a:r>
                        <a:rPr lang="en-US" altLang="zh-TW" sz="2000" u="none" strike="noStrike" dirty="0" smtClean="0">
                          <a:solidFill>
                            <a:srgbClr val="FF0000"/>
                          </a:solidFill>
                          <a:effectLst/>
                        </a:rPr>
                        <a:t>)</a:t>
                      </a:r>
                      <a:r>
                        <a:rPr lang="zh-CN" altLang="en-US" sz="2000" dirty="0" smtClean="0">
                          <a:solidFill>
                            <a:srgbClr val="FF0000"/>
                          </a:solidFill>
                        </a:rPr>
                        <a:t>、</a:t>
                      </a:r>
                      <a:r>
                        <a:rPr lang="zh-TW" altLang="en-US" sz="2000" u="none" strike="noStrike" dirty="0" smtClean="0">
                          <a:solidFill>
                            <a:srgbClr val="FF0000"/>
                          </a:solidFill>
                          <a:effectLst/>
                        </a:rPr>
                        <a:t>內障餓鬼</a:t>
                      </a:r>
                      <a:endParaRPr lang="en-US" altLang="zh-TW" sz="2000" u="none" strike="noStrike" dirty="0" smtClean="0">
                        <a:solidFill>
                          <a:srgbClr val="FF0000"/>
                        </a:solidFill>
                        <a:effectLst/>
                      </a:endParaRPr>
                    </a:p>
                    <a:p>
                      <a:pPr algn="l" fontAlgn="b"/>
                      <a:r>
                        <a:rPr lang="zh-TW" altLang="en-US" sz="2000" b="0" i="0" u="none" strike="noStrike" dirty="0" smtClean="0">
                          <a:solidFill>
                            <a:srgbClr val="FF0000"/>
                          </a:solidFill>
                          <a:effectLst/>
                          <a:latin typeface="Calibri" panose="020F0502020204030204" pitchFamily="34" charset="0"/>
                        </a:rPr>
                        <a:t>                          </a:t>
                      </a:r>
                      <a:r>
                        <a:rPr lang="en-US" altLang="zh-TW" sz="2000" b="0" i="0" u="none" strike="noStrike" dirty="0" smtClean="0">
                          <a:solidFill>
                            <a:srgbClr val="FF0000"/>
                          </a:solidFill>
                          <a:effectLst/>
                          <a:latin typeface="Calibri" panose="020F0502020204030204" pitchFamily="34" charset="0"/>
                        </a:rPr>
                        <a:t>(</a:t>
                      </a:r>
                      <a:r>
                        <a:rPr lang="zh-TW" altLang="en-US" sz="2000" b="0" i="0" u="none" strike="noStrike" dirty="0" smtClean="0">
                          <a:solidFill>
                            <a:srgbClr val="FF0000"/>
                          </a:solidFill>
                          <a:effectLst/>
                          <a:latin typeface="Calibri" panose="020F0502020204030204" pitchFamily="34" charset="0"/>
                        </a:rPr>
                        <a:t>三</a:t>
                      </a:r>
                      <a:r>
                        <a:rPr lang="en-US" altLang="zh-TW" sz="2000" b="0" i="0" u="none" strike="noStrike" dirty="0" smtClean="0">
                          <a:solidFill>
                            <a:srgbClr val="FF0000"/>
                          </a:solidFill>
                          <a:effectLst/>
                          <a:latin typeface="Calibri" panose="020F0502020204030204" pitchFamily="34" charset="0"/>
                        </a:rPr>
                        <a:t>)</a:t>
                      </a:r>
                      <a:r>
                        <a:rPr lang="zh-CN" altLang="en-US" sz="2000" dirty="0" smtClean="0">
                          <a:solidFill>
                            <a:srgbClr val="FF0000"/>
                          </a:solidFill>
                        </a:rPr>
                        <a:t>、</a:t>
                      </a:r>
                      <a:r>
                        <a:rPr lang="zh-TW" altLang="en-US" sz="2000" b="0" i="0" u="none" strike="noStrike" dirty="0" smtClean="0">
                          <a:solidFill>
                            <a:srgbClr val="FF0000"/>
                          </a:solidFill>
                          <a:effectLst/>
                          <a:latin typeface="Calibri" panose="020F0502020204030204" pitchFamily="34" charset="0"/>
                        </a:rPr>
                        <a:t>特障餓鬼</a:t>
                      </a:r>
                      <a:endParaRPr lang="zh-TW" altLang="en-US" sz="2000" b="0" i="0" u="none" strike="noStrike" dirty="0">
                        <a:solidFill>
                          <a:srgbClr val="FF0000"/>
                        </a:solidFill>
                        <a:effectLst/>
                        <a:latin typeface="Calibri" panose="020F0502020204030204" pitchFamily="34" charset="0"/>
                      </a:endParaRPr>
                    </a:p>
                  </a:txBody>
                  <a:tcPr marL="7620" marR="7620" marT="7620" marB="0" anchor="b"/>
                </a:tc>
              </a:tr>
              <a:tr h="278593">
                <a:tc vMerge="1">
                  <a:txBody>
                    <a:bodyPr/>
                    <a:lstStyle/>
                    <a:p>
                      <a:endParaRPr lang="en-CA"/>
                    </a:p>
                  </a:txBody>
                  <a:tcPr/>
                </a:tc>
                <a:tc vMerge="1">
                  <a:txBody>
                    <a:bodyPr/>
                    <a:lstStyle/>
                    <a:p>
                      <a:endParaRPr lang="en-CA"/>
                    </a:p>
                  </a:txBody>
                  <a:tcPr/>
                </a:tc>
                <a:tc>
                  <a:txBody>
                    <a:bodyPr/>
                    <a:lstStyle/>
                    <a:p>
                      <a:pPr algn="l" fontAlgn="b"/>
                      <a:r>
                        <a:rPr lang="en-US" altLang="zh-TW" sz="2000" u="none" strike="noStrike" dirty="0">
                          <a:solidFill>
                            <a:srgbClr val="FF0000"/>
                          </a:solidFill>
                          <a:effectLst/>
                        </a:rPr>
                        <a:t>(2)</a:t>
                      </a:r>
                      <a:r>
                        <a:rPr lang="zh-TW" altLang="en-US" sz="2000" u="none" strike="noStrike" dirty="0">
                          <a:solidFill>
                            <a:srgbClr val="FF0000"/>
                          </a:solidFill>
                          <a:effectLst/>
                        </a:rPr>
                        <a:t>空遊餓鬼</a:t>
                      </a:r>
                      <a:endParaRPr lang="zh-TW" altLang="en-US" sz="2000" b="0" i="0" u="none" strike="noStrike" dirty="0">
                        <a:solidFill>
                          <a:srgbClr val="FF0000"/>
                        </a:solidFill>
                        <a:effectLst/>
                        <a:latin typeface="Calibri" panose="020F0502020204030204" pitchFamily="34" charset="0"/>
                      </a:endParaRPr>
                    </a:p>
                  </a:txBody>
                  <a:tcPr marL="7620" marR="7620" marT="7620" marB="0" anchor="b"/>
                </a:tc>
              </a:tr>
              <a:tr h="278593">
                <a:tc rowSpan="2">
                  <a:txBody>
                    <a:bodyPr/>
                    <a:lstStyle/>
                    <a:p>
                      <a:pPr marL="0" algn="ctr" defTabSz="457200" rtl="0" eaLnBrk="1" fontAlgn="ctr" latinLnBrk="0" hangingPunct="1">
                        <a:buClr>
                          <a:schemeClr val="accent1"/>
                        </a:buClr>
                        <a:buSzPts val="1100"/>
                        <a:buFontTx/>
                        <a:buNone/>
                      </a:pPr>
                      <a:r>
                        <a:rPr lang="en-US" sz="2400" u="none" strike="noStrike" kern="1200" dirty="0" smtClean="0">
                          <a:solidFill>
                            <a:schemeClr val="dk1"/>
                          </a:solidFill>
                          <a:effectLst/>
                          <a:latin typeface="+mn-lt"/>
                          <a:ea typeface="+mn-ea"/>
                          <a:cs typeface="+mn-cs"/>
                        </a:rPr>
                        <a:t>3</a:t>
                      </a:r>
                      <a:endParaRPr lang="en-CA" sz="2400" u="none" strike="noStrike" kern="1200" dirty="0">
                        <a:solidFill>
                          <a:schemeClr val="dk1"/>
                        </a:solidFill>
                        <a:effectLst/>
                        <a:latin typeface="+mn-lt"/>
                        <a:ea typeface="+mn-ea"/>
                        <a:cs typeface="+mn-cs"/>
                      </a:endParaRPr>
                    </a:p>
                  </a:txBody>
                  <a:tcPr marL="7620" marR="7620" marT="7620" marB="0" anchor="ctr"/>
                </a:tc>
                <a:tc rowSpan="2">
                  <a:txBody>
                    <a:bodyPr/>
                    <a:lstStyle/>
                    <a:p>
                      <a:pPr algn="ctr" fontAlgn="ctr">
                        <a:buClr>
                          <a:schemeClr val="accent1"/>
                        </a:buClr>
                        <a:buSzPts val="1100"/>
                        <a:buFont typeface="Calibri" panose="020F0502020204030204" pitchFamily="34" charset="0"/>
                        <a:buNone/>
                      </a:pPr>
                      <a:r>
                        <a:rPr lang="zh-TW" altLang="en-US" sz="2000" b="0" i="0" u="none" strike="noStrike" dirty="0" smtClean="0">
                          <a:solidFill>
                            <a:srgbClr val="000000"/>
                          </a:solidFill>
                          <a:effectLst/>
                          <a:latin typeface="Calibri" panose="020F0502020204030204" pitchFamily="34" charset="0"/>
                        </a:rPr>
                        <a:t>旁生之苦</a:t>
                      </a:r>
                      <a:endParaRPr lang="en-CA"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altLang="zh-TW" sz="2000" u="none" strike="noStrike" dirty="0">
                          <a:effectLst/>
                        </a:rPr>
                        <a:t>(1)</a:t>
                      </a:r>
                      <a:r>
                        <a:rPr lang="zh-TW" altLang="en-US" sz="2000" u="none" strike="noStrike" dirty="0">
                          <a:effectLst/>
                        </a:rPr>
                        <a:t>海居旁生</a:t>
                      </a:r>
                      <a:endParaRPr lang="zh-TW" altLang="en-US" sz="2000" b="0" i="0" u="none" strike="noStrike" dirty="0">
                        <a:solidFill>
                          <a:srgbClr val="000000"/>
                        </a:solidFill>
                        <a:effectLst/>
                        <a:latin typeface="Calibri" panose="020F0502020204030204" pitchFamily="34" charset="0"/>
                      </a:endParaRPr>
                    </a:p>
                  </a:txBody>
                  <a:tcPr marL="7620" marR="7620" marT="7620" marB="0" anchor="b"/>
                </a:tc>
              </a:tr>
              <a:tr h="278593">
                <a:tc vMerge="1">
                  <a:txBody>
                    <a:bodyPr/>
                    <a:lstStyle/>
                    <a:p>
                      <a:endParaRPr lang="en-CA"/>
                    </a:p>
                  </a:txBody>
                  <a:tcPr/>
                </a:tc>
                <a:tc vMerge="1">
                  <a:txBody>
                    <a:bodyPr/>
                    <a:lstStyle/>
                    <a:p>
                      <a:endParaRPr lang="en-CA"/>
                    </a:p>
                  </a:txBody>
                  <a:tcPr/>
                </a:tc>
                <a:tc>
                  <a:txBody>
                    <a:bodyPr/>
                    <a:lstStyle/>
                    <a:p>
                      <a:pPr algn="l" fontAlgn="b"/>
                      <a:r>
                        <a:rPr lang="en-US" altLang="zh-TW" sz="2000" u="none" strike="noStrike" dirty="0">
                          <a:effectLst/>
                        </a:rPr>
                        <a:t>(2)</a:t>
                      </a:r>
                      <a:r>
                        <a:rPr lang="zh-TW" altLang="en-US" sz="2000" u="none" strike="noStrike" dirty="0">
                          <a:effectLst/>
                        </a:rPr>
                        <a:t>散居旁生</a:t>
                      </a:r>
                      <a:endParaRPr lang="zh-TW" altLang="en-US" sz="2000" b="0" i="0" u="none" strike="noStrike" dirty="0">
                        <a:solidFill>
                          <a:srgbClr val="000000"/>
                        </a:solidFill>
                        <a:effectLst/>
                        <a:latin typeface="Calibri" panose="020F0502020204030204" pitchFamily="34" charset="0"/>
                      </a:endParaRPr>
                    </a:p>
                  </a:txBody>
                  <a:tcPr marL="7620" marR="7620" marT="7620" marB="0" anchor="b"/>
                </a:tc>
              </a:tr>
              <a:tr h="278593">
                <a:tc rowSpan="2">
                  <a:txBody>
                    <a:bodyPr/>
                    <a:lstStyle/>
                    <a:p>
                      <a:pPr marL="0" algn="ctr" defTabSz="457200" rtl="0" eaLnBrk="1" fontAlgn="ctr" latinLnBrk="0" hangingPunct="1">
                        <a:buClr>
                          <a:schemeClr val="accent1"/>
                        </a:buClr>
                        <a:buSzPts val="1100"/>
                        <a:buFontTx/>
                        <a:buNone/>
                      </a:pPr>
                      <a:r>
                        <a:rPr lang="en-US" sz="2400" u="none" strike="noStrike" kern="1200" dirty="0" smtClean="0">
                          <a:solidFill>
                            <a:schemeClr val="tx1"/>
                          </a:solidFill>
                          <a:effectLst/>
                          <a:latin typeface="+mn-lt"/>
                          <a:ea typeface="+mn-ea"/>
                          <a:cs typeface="+mn-cs"/>
                        </a:rPr>
                        <a:t>4</a:t>
                      </a:r>
                      <a:endParaRPr lang="en-CA" sz="2400" u="none" strike="noStrike" kern="1200" dirty="0">
                        <a:solidFill>
                          <a:schemeClr val="tx1"/>
                        </a:solidFill>
                        <a:effectLst/>
                        <a:latin typeface="+mn-lt"/>
                        <a:ea typeface="+mn-ea"/>
                        <a:cs typeface="+mn-cs"/>
                      </a:endParaRPr>
                    </a:p>
                  </a:txBody>
                  <a:tcPr marL="7620" marR="7620" marT="7620" marB="0" anchor="ctr"/>
                </a:tc>
                <a:tc rowSpan="2">
                  <a:txBody>
                    <a:bodyPr/>
                    <a:lstStyle/>
                    <a:p>
                      <a:pPr algn="ctr" fontAlgn="ctr"/>
                      <a:r>
                        <a:rPr lang="zh-TW" altLang="en-US" sz="2000" u="none" strike="noStrike" dirty="0">
                          <a:solidFill>
                            <a:schemeClr val="tx1"/>
                          </a:solidFill>
                          <a:effectLst/>
                        </a:rPr>
                        <a:t>人類之苦</a:t>
                      </a:r>
                      <a:endParaRPr lang="zh-TW" altLang="en-US" sz="2000" b="0" i="0" u="none" strike="noStrike" dirty="0">
                        <a:solidFill>
                          <a:schemeClr val="tx1"/>
                        </a:solidFill>
                        <a:effectLst/>
                        <a:latin typeface="Calibri" panose="020F0502020204030204" pitchFamily="34" charset="0"/>
                      </a:endParaRPr>
                    </a:p>
                  </a:txBody>
                  <a:tcPr marL="7620" marR="7620" marT="7620" marB="0" anchor="ctr"/>
                </a:tc>
                <a:tc>
                  <a:txBody>
                    <a:bodyPr/>
                    <a:lstStyle/>
                    <a:p>
                      <a:pPr algn="l" fontAlgn="b"/>
                      <a:r>
                        <a:rPr lang="en-US" altLang="zh-TW" sz="2000" u="none" strike="noStrike" dirty="0">
                          <a:solidFill>
                            <a:schemeClr val="tx1"/>
                          </a:solidFill>
                          <a:effectLst/>
                        </a:rPr>
                        <a:t>(1)</a:t>
                      </a:r>
                      <a:r>
                        <a:rPr lang="zh-TW" altLang="en-US" sz="2000" u="none" strike="noStrike" dirty="0">
                          <a:solidFill>
                            <a:schemeClr val="tx1"/>
                          </a:solidFill>
                          <a:effectLst/>
                        </a:rPr>
                        <a:t>三根本苦</a:t>
                      </a:r>
                      <a:endParaRPr lang="zh-TW" altLang="en-US" sz="2000" b="0" i="0" u="none" strike="noStrike" dirty="0">
                        <a:solidFill>
                          <a:schemeClr val="tx1"/>
                        </a:solidFill>
                        <a:effectLst/>
                        <a:latin typeface="Calibri" panose="020F0502020204030204" pitchFamily="34" charset="0"/>
                      </a:endParaRPr>
                    </a:p>
                  </a:txBody>
                  <a:tcPr marL="7620" marR="7620" marT="7620" marB="0" anchor="b"/>
                </a:tc>
              </a:tr>
              <a:tr h="278593">
                <a:tc vMerge="1">
                  <a:txBody>
                    <a:bodyPr/>
                    <a:lstStyle/>
                    <a:p>
                      <a:endParaRPr lang="en-CA"/>
                    </a:p>
                  </a:txBody>
                  <a:tcPr/>
                </a:tc>
                <a:tc vMerge="1">
                  <a:txBody>
                    <a:bodyPr/>
                    <a:lstStyle/>
                    <a:p>
                      <a:endParaRPr lang="en-CA"/>
                    </a:p>
                  </a:txBody>
                  <a:tcPr/>
                </a:tc>
                <a:tc>
                  <a:txBody>
                    <a:bodyPr/>
                    <a:lstStyle/>
                    <a:p>
                      <a:pPr algn="l" fontAlgn="b"/>
                      <a:r>
                        <a:rPr lang="en-US" altLang="zh-TW" sz="2000" u="none" strike="noStrike" dirty="0">
                          <a:solidFill>
                            <a:schemeClr val="tx1"/>
                          </a:solidFill>
                          <a:effectLst/>
                        </a:rPr>
                        <a:t>(2)</a:t>
                      </a:r>
                      <a:r>
                        <a:rPr lang="zh-TW" altLang="en-US" sz="2000" u="none" strike="noStrike" dirty="0">
                          <a:solidFill>
                            <a:schemeClr val="tx1"/>
                          </a:solidFill>
                          <a:effectLst/>
                        </a:rPr>
                        <a:t>八支分苦</a:t>
                      </a:r>
                      <a:endParaRPr lang="zh-TW" altLang="en-US" sz="2000" b="0" i="0" u="none" strike="noStrike" dirty="0">
                        <a:solidFill>
                          <a:schemeClr val="tx1"/>
                        </a:solidFill>
                        <a:effectLst/>
                        <a:latin typeface="Calibri" panose="020F0502020204030204" pitchFamily="34" charset="0"/>
                      </a:endParaRPr>
                    </a:p>
                  </a:txBody>
                  <a:tcPr marL="7620" marR="7620" marT="7620" marB="0" anchor="b"/>
                </a:tc>
              </a:tr>
              <a:tr h="278593">
                <a:tc>
                  <a:txBody>
                    <a:bodyPr/>
                    <a:lstStyle/>
                    <a:p>
                      <a:pPr algn="ctr" fontAlgn="b"/>
                      <a:r>
                        <a:rPr lang="en-CA" sz="2400" u="none" strike="noStrike">
                          <a:effectLst/>
                        </a:rPr>
                        <a:t>5</a:t>
                      </a:r>
                      <a:endParaRPr lang="en-CA" sz="2400" b="0" i="0" u="none" strike="noStrike">
                        <a:solidFill>
                          <a:srgbClr val="000000"/>
                        </a:solidFill>
                        <a:effectLst/>
                        <a:latin typeface="Calibri" panose="020F0502020204030204" pitchFamily="34" charset="0"/>
                      </a:endParaRPr>
                    </a:p>
                  </a:txBody>
                  <a:tcPr marL="7620" marR="7620" marT="7620" marB="0" anchor="b"/>
                </a:tc>
                <a:tc>
                  <a:txBody>
                    <a:bodyPr/>
                    <a:lstStyle/>
                    <a:p>
                      <a:pPr marL="0" algn="ctr" defTabSz="457200" rtl="0" eaLnBrk="1" fontAlgn="ctr" latinLnBrk="0" hangingPunct="1"/>
                      <a:r>
                        <a:rPr lang="zh-TW" altLang="en-US" sz="2000" u="none" strike="noStrike" kern="1200" dirty="0">
                          <a:solidFill>
                            <a:schemeClr val="dk1"/>
                          </a:solidFill>
                          <a:effectLst/>
                          <a:latin typeface="+mn-lt"/>
                          <a:ea typeface="+mn-ea"/>
                          <a:cs typeface="+mn-cs"/>
                        </a:rPr>
                        <a:t>非天之苦</a:t>
                      </a:r>
                    </a:p>
                  </a:txBody>
                  <a:tcPr marL="7620" marR="7620" marT="7620" marB="0" anchor="b"/>
                </a:tc>
                <a:tc>
                  <a:txBody>
                    <a:bodyPr/>
                    <a:lstStyle/>
                    <a:p>
                      <a:pPr algn="l" fontAlgn="b"/>
                      <a:r>
                        <a:rPr lang="en-CA" sz="2000" u="none" strike="noStrike" dirty="0">
                          <a:effectLst/>
                        </a:rPr>
                        <a:t> </a:t>
                      </a:r>
                      <a:endParaRPr lang="en-CA" sz="2000" b="0" i="0" u="none" strike="noStrike" dirty="0">
                        <a:solidFill>
                          <a:srgbClr val="000000"/>
                        </a:solidFill>
                        <a:effectLst/>
                        <a:latin typeface="Calibri" panose="020F0502020204030204" pitchFamily="34" charset="0"/>
                      </a:endParaRPr>
                    </a:p>
                  </a:txBody>
                  <a:tcPr marL="7620" marR="7620" marT="7620" marB="0" anchor="b"/>
                </a:tc>
              </a:tr>
              <a:tr h="278593">
                <a:tc>
                  <a:txBody>
                    <a:bodyPr/>
                    <a:lstStyle/>
                    <a:p>
                      <a:pPr algn="ctr" fontAlgn="b"/>
                      <a:r>
                        <a:rPr lang="en-CA" sz="2400" u="none" strike="noStrike" dirty="0">
                          <a:effectLst/>
                        </a:rPr>
                        <a:t>6</a:t>
                      </a:r>
                      <a:endParaRPr lang="en-CA" sz="2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ctr" defTabSz="457200" rtl="0" eaLnBrk="1" fontAlgn="ctr" latinLnBrk="0" hangingPunct="1"/>
                      <a:r>
                        <a:rPr lang="zh-TW" altLang="en-US" sz="2000" u="none" strike="noStrike" kern="1200" dirty="0">
                          <a:solidFill>
                            <a:schemeClr val="dk1"/>
                          </a:solidFill>
                          <a:effectLst/>
                          <a:latin typeface="+mn-lt"/>
                          <a:ea typeface="+mn-ea"/>
                          <a:cs typeface="+mn-cs"/>
                        </a:rPr>
                        <a:t>天人之苦</a:t>
                      </a:r>
                    </a:p>
                  </a:txBody>
                  <a:tcPr marL="7620" marR="7620" marT="7620" marB="0" anchor="b"/>
                </a:tc>
                <a:tc>
                  <a:txBody>
                    <a:bodyPr/>
                    <a:lstStyle/>
                    <a:p>
                      <a:pPr algn="l" fontAlgn="b"/>
                      <a:r>
                        <a:rPr lang="en-CA" sz="2000" u="none" strike="noStrike" dirty="0">
                          <a:effectLst/>
                        </a:rPr>
                        <a:t> </a:t>
                      </a:r>
                      <a:endParaRPr lang="en-CA" sz="20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
        <p:nvSpPr>
          <p:cNvPr id="8" name="Title 1"/>
          <p:cNvSpPr txBox="1">
            <a:spLocks/>
          </p:cNvSpPr>
          <p:nvPr/>
        </p:nvSpPr>
        <p:spPr>
          <a:xfrm>
            <a:off x="2592926" y="1359018"/>
            <a:ext cx="5770489" cy="511728"/>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zh-TW" altLang="en-US" sz="2000" b="1" dirty="0" smtClean="0"/>
              <a:t>擷取自大圓滿前行引導文</a:t>
            </a:r>
            <a:endParaRPr lang="en-US" altLang="zh-TW" sz="2000" b="1" dirty="0" smtClean="0"/>
          </a:p>
          <a:p>
            <a:pPr algn="r"/>
            <a:r>
              <a:rPr lang="zh-TW" altLang="en-US" sz="2000" b="1" dirty="0" smtClean="0"/>
              <a:t>華智仁波切著   索達吉堪布譯</a:t>
            </a:r>
            <a:endParaRPr lang="en-CA"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1042" y="1870746"/>
            <a:ext cx="3095781" cy="4428687"/>
          </a:xfrm>
          <a:prstGeom prst="rect">
            <a:avLst/>
          </a:prstGeom>
        </p:spPr>
      </p:pic>
    </p:spTree>
    <p:extLst>
      <p:ext uri="{BB962C8B-B14F-4D97-AF65-F5344CB8AC3E}">
        <p14:creationId xmlns:p14="http://schemas.microsoft.com/office/powerpoint/2010/main" val="2721065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730" y="624108"/>
            <a:ext cx="5116558" cy="718129"/>
          </a:xfrm>
        </p:spPr>
        <p:txBody>
          <a:bodyPr>
            <a:normAutofit fontScale="90000"/>
          </a:bodyPr>
          <a:lstStyle/>
          <a:p>
            <a:r>
              <a:rPr lang="zh-TW" altLang="en-US" b="1" dirty="0" smtClean="0"/>
              <a:t>思維餓鬼最大的痛苦是飢渴</a:t>
            </a:r>
            <a:r>
              <a:rPr lang="en-US" altLang="zh-TW" b="1" dirty="0" smtClean="0"/>
              <a:t/>
            </a:r>
            <a:br>
              <a:rPr lang="en-US" altLang="zh-TW" b="1" dirty="0" smtClean="0"/>
            </a:br>
            <a:r>
              <a:rPr lang="zh-TW" altLang="en-US" b="1" dirty="0" smtClean="0"/>
              <a:t>觀想自己就是餓鬼道的眾生</a:t>
            </a:r>
            <a:endParaRPr lang="en-CA" b="1" dirty="0"/>
          </a:p>
        </p:txBody>
      </p:sp>
      <p:pic>
        <p:nvPicPr>
          <p:cNvPr id="2050" name="Picture 2" descr="ãéæ´²é£¢é¤åç«¥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4239" y="1946379"/>
            <a:ext cx="3301841" cy="22012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ãéæ´²é£¢é¤åç«¥ã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97" y="1972907"/>
            <a:ext cx="3221776" cy="217469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ãéæ´²é£¢é¤åé¡ãçåçæå°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6" name="Picture 8" descr="ãéæ´²é£¢é¤åé¡ãçåçæå°çµæ"/>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426" y="201979"/>
            <a:ext cx="2975980" cy="156238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ãéæ´²é£¢é¤åé¡ãçåçæå°çµæ"/>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4239" y="4269996"/>
            <a:ext cx="3285538" cy="233273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ãéæ´²é£¢é¤åé¡ãçåçæå°çµæ"/>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504" y="4209562"/>
            <a:ext cx="3257869" cy="171393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ãéæ´²é£¢é¤åç«¥ç§çãçåçæå°çµæ"/>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5380" y="2293358"/>
            <a:ext cx="2063515" cy="358926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ãéæ´²é£¢é¤åç«¥ç§çãçåçæå°çµæ"/>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6062012" y="2282653"/>
            <a:ext cx="2379110" cy="3599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719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6997124" cy="1280890"/>
          </a:xfrm>
        </p:spPr>
        <p:txBody>
          <a:bodyPr/>
          <a:lstStyle/>
          <a:p>
            <a:pPr algn="ctr"/>
            <a:r>
              <a:rPr lang="zh-TW" altLang="en-US" b="1" dirty="0" smtClean="0"/>
              <a:t>餓鬼之苦</a:t>
            </a:r>
            <a:r>
              <a:rPr lang="en-US" altLang="zh-TW" b="1" dirty="0" smtClean="0"/>
              <a:t>:</a:t>
            </a:r>
            <a:r>
              <a:rPr lang="zh-TW" altLang="en-US" b="1" dirty="0" smtClean="0"/>
              <a:t>隱住餓鬼</a:t>
            </a:r>
            <a:r>
              <a:rPr lang="en-US" altLang="zh-TW" b="1" dirty="0" smtClean="0"/>
              <a:t>(</a:t>
            </a:r>
            <a:r>
              <a:rPr lang="zh-TW" altLang="en-US" b="1" dirty="0" smtClean="0"/>
              <a:t>一</a:t>
            </a:r>
            <a:r>
              <a:rPr lang="en-US" altLang="zh-TW" b="1" dirty="0" smtClean="0"/>
              <a:t>)</a:t>
            </a:r>
            <a:r>
              <a:rPr lang="zh-TW" altLang="en-US" b="1" dirty="0" smtClean="0"/>
              <a:t>外障餓鬼</a:t>
            </a:r>
            <a:endParaRPr lang="en-CA" b="1" dirty="0"/>
          </a:p>
        </p:txBody>
      </p:sp>
      <p:sp>
        <p:nvSpPr>
          <p:cNvPr id="5" name="Content Placeholder 4"/>
          <p:cNvSpPr>
            <a:spLocks noGrp="1"/>
          </p:cNvSpPr>
          <p:nvPr>
            <p:ph idx="1"/>
          </p:nvPr>
        </p:nvSpPr>
        <p:spPr>
          <a:xfrm>
            <a:off x="2787804" y="1639229"/>
            <a:ext cx="8716807" cy="4627756"/>
          </a:xfrm>
        </p:spPr>
        <p:txBody>
          <a:bodyPr>
            <a:normAutofit fontScale="92500" lnSpcReduction="20000"/>
          </a:bodyPr>
          <a:lstStyle/>
          <a:p>
            <a:pPr marL="0" indent="0">
              <a:buNone/>
            </a:pPr>
            <a:r>
              <a:rPr lang="zh-TW" altLang="en-US" dirty="0" smtClean="0"/>
              <a:t>       此</a:t>
            </a:r>
            <a:r>
              <a:rPr lang="zh-TW" altLang="en-US" dirty="0"/>
              <a:t>類外障餓鬼以業力所感，在外境上找不到飲食，甚至數百年中連水的名字也沒聽過。它們整日飢渴交迫，常為尋找飲食而四處遊蕩，結果卻是一無所獲。</a:t>
            </a:r>
          </a:p>
          <a:p>
            <a:pPr marL="0" indent="0">
              <a:buNone/>
            </a:pPr>
            <a:r>
              <a:rPr lang="zh-TW" altLang="en-US" dirty="0"/>
              <a:t> </a:t>
            </a:r>
            <a:r>
              <a:rPr lang="zh-TW" altLang="en-US" dirty="0" smtClean="0"/>
              <a:t>      下</a:t>
            </a:r>
            <a:r>
              <a:rPr lang="zh-TW" altLang="en-US" dirty="0"/>
              <a:t>面講了幾種情況</a:t>
            </a:r>
            <a:r>
              <a:rPr lang="zh-TW" altLang="en-US" dirty="0" smtClean="0"/>
              <a:t>：</a:t>
            </a:r>
            <a:endParaRPr lang="en-US" altLang="zh-TW" dirty="0" smtClean="0"/>
          </a:p>
          <a:p>
            <a:pPr marL="0" indent="0">
              <a:buNone/>
            </a:pPr>
            <a:r>
              <a:rPr lang="en-US" altLang="zh-TW" dirty="0" smtClean="0"/>
              <a:t>1. </a:t>
            </a:r>
            <a:r>
              <a:rPr lang="zh-TW" altLang="en-US" dirty="0" smtClean="0"/>
              <a:t>有</a:t>
            </a:r>
            <a:r>
              <a:rPr lang="zh-TW" altLang="en-US" dirty="0"/>
              <a:t>時候看到遠處有清澈的江河，以僵直的肢體艱難支撐著巨大的腹部，異常痛苦又疲憊不堪地走去。可是到了近前，所有的水都乾無一滴，僅僅剩下河床，讓它們苦惱萬分。</a:t>
            </a:r>
          </a:p>
          <a:p>
            <a:pPr marL="0" indent="0">
              <a:buNone/>
            </a:pPr>
            <a:r>
              <a:rPr lang="zh-TW" altLang="en-US" dirty="0"/>
              <a:t> </a:t>
            </a:r>
          </a:p>
          <a:p>
            <a:pPr marL="0" indent="0">
              <a:buNone/>
            </a:pPr>
            <a:r>
              <a:rPr lang="zh-TW" altLang="en-US" dirty="0"/>
              <a:t>轉生為餓鬼真的特別可憐，</a:t>
            </a:r>
            <a:r>
              <a:rPr lang="en-US" altLang="zh-TW" dirty="0"/>
              <a:t>《</a:t>
            </a:r>
            <a:r>
              <a:rPr lang="zh-TW" altLang="en-US" dirty="0"/>
              <a:t>業報差別經</a:t>
            </a:r>
            <a:r>
              <a:rPr lang="en-US" altLang="zh-TW" dirty="0"/>
              <a:t>》</a:t>
            </a:r>
            <a:r>
              <a:rPr lang="zh-TW" altLang="en-US" dirty="0"/>
              <a:t>中講了墮餓鬼的種種因緣，</a:t>
            </a:r>
            <a:r>
              <a:rPr lang="en-US" altLang="zh-TW" dirty="0"/>
              <a:t>《</a:t>
            </a:r>
            <a:r>
              <a:rPr lang="zh-TW" altLang="en-US" dirty="0"/>
              <a:t>餓鬼報應經</a:t>
            </a:r>
            <a:r>
              <a:rPr lang="en-US" altLang="zh-TW" dirty="0"/>
              <a:t>》</a:t>
            </a:r>
            <a:r>
              <a:rPr lang="zh-TW" altLang="en-US" dirty="0"/>
              <a:t>中也記述了目犍連尊者通曉各類餓鬼業因之事。那麼這裡所講的外障餓鬼，明明看到的是河流，但以業力所致，走到眼前，水就乾了。</a:t>
            </a:r>
          </a:p>
          <a:p>
            <a:pPr marL="0" indent="0">
              <a:buNone/>
            </a:pPr>
            <a:r>
              <a:rPr lang="zh-TW" altLang="en-US" dirty="0"/>
              <a:t> </a:t>
            </a:r>
          </a:p>
          <a:p>
            <a:pPr marL="0" indent="0">
              <a:buNone/>
            </a:pPr>
            <a:r>
              <a:rPr lang="zh-TW" altLang="en-US" dirty="0"/>
              <a:t>在我們人間，看見的是飲食，到了跟前還是飲食，比如那邊有個蘋果，我很想吃，到了跟前，它不會變成其他東西。可在外障餓鬼的世界中，首先外境上根本看不到飲食，即使看到一點點，以其業力現前，食物要麼飛了，要麼變成另一種不能食用的東西。</a:t>
            </a:r>
          </a:p>
          <a:p>
            <a:pPr marL="0" indent="0">
              <a:buNone/>
            </a:pPr>
            <a:r>
              <a:rPr lang="zh-TW" altLang="en-US" dirty="0"/>
              <a:t> </a:t>
            </a:r>
          </a:p>
          <a:p>
            <a:pPr marL="0" indent="0">
              <a:buNone/>
            </a:pPr>
            <a:r>
              <a:rPr lang="zh-TW" altLang="en-US" dirty="0"/>
              <a:t>這是什麼原因呢？經典中說，是往昔常給人不清淨的飲食，以致轉生為餓鬼後，美味佳餚也會變成特別骯髒的不淨物。</a:t>
            </a:r>
          </a:p>
          <a:p>
            <a:pPr marL="0" indent="0">
              <a:buNone/>
            </a:pPr>
            <a:endParaRPr lang="en-CA" dirty="0"/>
          </a:p>
        </p:txBody>
      </p:sp>
      <p:pic>
        <p:nvPicPr>
          <p:cNvPr id="3074" name="Picture 2" descr="ãå­éè¼ªè¿´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0049" y="148910"/>
            <a:ext cx="2321062" cy="13939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ãæ¡é¬¼éã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27" y="2574528"/>
            <a:ext cx="2542476"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757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605776"/>
            <a:ext cx="8915400" cy="4740344"/>
          </a:xfrm>
        </p:spPr>
        <p:txBody>
          <a:bodyPr>
            <a:normAutofit lnSpcReduction="10000"/>
          </a:bodyPr>
          <a:lstStyle/>
          <a:p>
            <a:pPr marL="0" indent="0">
              <a:buNone/>
            </a:pPr>
            <a:r>
              <a:rPr lang="en-US" altLang="zh-TW" dirty="0"/>
              <a:t>2</a:t>
            </a:r>
            <a:r>
              <a:rPr lang="zh-TW" altLang="en-US" dirty="0"/>
              <a:t>、有時候遠遠望見果實累累、鬱鬱蔥蔥的綠樹，依然如前一樣趕去。當到了跟前時，所有的樹木已乾枯成了樹幹。</a:t>
            </a:r>
          </a:p>
          <a:p>
            <a:pPr marL="0" indent="0">
              <a:buNone/>
            </a:pPr>
            <a:r>
              <a:rPr lang="zh-TW" altLang="en-US" dirty="0"/>
              <a:t> </a:t>
            </a:r>
          </a:p>
          <a:p>
            <a:pPr marL="0" indent="0">
              <a:buNone/>
            </a:pPr>
            <a:r>
              <a:rPr lang="en-US" altLang="zh-TW" dirty="0"/>
              <a:t>3</a:t>
            </a:r>
            <a:r>
              <a:rPr lang="zh-TW" altLang="en-US" dirty="0"/>
              <a:t>、有時候看見品種繁多的飲食、美不勝收的受用，可是到</a:t>
            </a:r>
            <a:r>
              <a:rPr lang="zh-TW" altLang="en-US" dirty="0" smtClean="0"/>
              <a:t>了</a:t>
            </a:r>
            <a:endParaRPr lang="en-US" altLang="zh-TW" dirty="0" smtClean="0"/>
          </a:p>
          <a:p>
            <a:pPr marL="0" indent="0">
              <a:buNone/>
            </a:pPr>
            <a:r>
              <a:rPr lang="zh-TW" altLang="en-US" dirty="0" smtClean="0"/>
              <a:t>近</a:t>
            </a:r>
            <a:r>
              <a:rPr lang="zh-TW" altLang="en-US" dirty="0"/>
              <a:t>前，卻遭到許多看守用兵器毆打、驅趕</a:t>
            </a:r>
            <a:r>
              <a:rPr lang="zh-TW" altLang="en-US" dirty="0" smtClean="0"/>
              <a:t>。</a:t>
            </a:r>
            <a:endParaRPr lang="en-US" altLang="zh-TW" dirty="0" smtClean="0"/>
          </a:p>
          <a:p>
            <a:pPr marL="0" indent="0">
              <a:buNone/>
            </a:pPr>
            <a:endParaRPr lang="en-US" altLang="zh-TW" dirty="0" smtClean="0"/>
          </a:p>
          <a:p>
            <a:pPr marL="0" indent="0">
              <a:buNone/>
            </a:pPr>
            <a:r>
              <a:rPr lang="zh-TW" altLang="en-US" dirty="0"/>
              <a:t> </a:t>
            </a:r>
            <a:r>
              <a:rPr lang="en-US" altLang="zh-TW" dirty="0"/>
              <a:t>《</a:t>
            </a:r>
            <a:r>
              <a:rPr lang="zh-TW" altLang="en-US" dirty="0"/>
              <a:t>佛說除恐災患經</a:t>
            </a:r>
            <a:r>
              <a:rPr lang="en-US" altLang="zh-TW" dirty="0"/>
              <a:t>》</a:t>
            </a:r>
            <a:r>
              <a:rPr lang="zh-TW" altLang="en-US" dirty="0"/>
              <a:t>中也講過這類餓鬼的痛苦。昔日，佛陀與眾眷屬一起過江時，見到八萬四千餓鬼。佛陀故意佯裝不知，問：「你們前世造了什麼業，以致今生轉生為餓鬼？」</a:t>
            </a:r>
          </a:p>
          <a:p>
            <a:pPr marL="0" indent="0">
              <a:buNone/>
            </a:pPr>
            <a:r>
              <a:rPr lang="zh-TW" altLang="en-US" dirty="0"/>
              <a:t> </a:t>
            </a:r>
          </a:p>
          <a:p>
            <a:pPr marL="0" indent="0">
              <a:buNone/>
            </a:pPr>
            <a:r>
              <a:rPr lang="zh-TW" altLang="en-US" dirty="0"/>
              <a:t>餓鬼回答：「我們前世雖然見過佛，但不知佛的存在，也不信佛；雖然見過法，但不知法的存在，也不信法；雖然見過比丘僧，但不知比丘僧的存在，也不信僧。我們自己不造福，同時教他人也不造福。見人行善積福，常會嘲笑諷刺，而見人行邪法造業，反而極為歡喜。以這種惡業，如今生為餓鬼。</a:t>
            </a:r>
          </a:p>
          <a:p>
            <a:pPr marL="0" indent="0">
              <a:buNone/>
            </a:pPr>
            <a:endParaRPr lang="zh-TW" altLang="en-US" dirty="0"/>
          </a:p>
          <a:p>
            <a:pPr marL="0" indent="0">
              <a:buNone/>
            </a:pPr>
            <a:endParaRPr lang="en-CA" dirty="0"/>
          </a:p>
        </p:txBody>
      </p:sp>
      <p:sp>
        <p:nvSpPr>
          <p:cNvPr id="7" name="Title 1"/>
          <p:cNvSpPr>
            <a:spLocks noGrp="1"/>
          </p:cNvSpPr>
          <p:nvPr>
            <p:ph type="title"/>
          </p:nvPr>
        </p:nvSpPr>
        <p:spPr>
          <a:xfrm>
            <a:off x="2592925" y="624110"/>
            <a:ext cx="8911687" cy="1280890"/>
          </a:xfrm>
        </p:spPr>
        <p:txBody>
          <a:bodyPr/>
          <a:lstStyle/>
          <a:p>
            <a:pPr algn="ctr"/>
            <a:r>
              <a:rPr lang="zh-TW" altLang="en-US" b="1" dirty="0"/>
              <a:t>餓鬼之苦</a:t>
            </a:r>
            <a:r>
              <a:rPr lang="en-US" altLang="zh-TW" b="1" dirty="0"/>
              <a:t>:</a:t>
            </a:r>
            <a:r>
              <a:rPr lang="zh-TW" altLang="en-US" b="1" dirty="0" smtClean="0"/>
              <a:t>隱住餓鬼</a:t>
            </a:r>
            <a:r>
              <a:rPr lang="en-US" altLang="zh-TW" b="1" dirty="0" smtClean="0"/>
              <a:t>(</a:t>
            </a:r>
            <a:r>
              <a:rPr lang="zh-TW" altLang="en-US" b="1" dirty="0" smtClean="0"/>
              <a:t>一</a:t>
            </a:r>
            <a:r>
              <a:rPr lang="en-US" altLang="zh-TW" b="1" dirty="0" smtClean="0"/>
              <a:t>)</a:t>
            </a:r>
            <a:r>
              <a:rPr lang="zh-TW" altLang="en-US" b="1" dirty="0" smtClean="0"/>
              <a:t>外障餓鬼</a:t>
            </a:r>
            <a:endParaRPr lang="en-CA" b="1" dirty="0"/>
          </a:p>
        </p:txBody>
      </p:sp>
      <p:pic>
        <p:nvPicPr>
          <p:cNvPr id="2054" name="Picture 6" descr="ãæ¡é¬¼é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338" y="2008807"/>
            <a:ext cx="2352157" cy="155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917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b="1" dirty="0"/>
              <a:t>餓鬼之苦</a:t>
            </a:r>
            <a:r>
              <a:rPr lang="en-US" altLang="zh-TW" b="1" dirty="0"/>
              <a:t>:</a:t>
            </a:r>
            <a:r>
              <a:rPr lang="zh-TW" altLang="en-US" b="1" dirty="0" smtClean="0"/>
              <a:t>隱</a:t>
            </a:r>
            <a:r>
              <a:rPr lang="zh-TW" altLang="en-US" b="1" dirty="0"/>
              <a:t>住餓鬼</a:t>
            </a:r>
            <a:r>
              <a:rPr lang="en-US" altLang="zh-TW" b="1" dirty="0" smtClean="0"/>
              <a:t>(</a:t>
            </a:r>
            <a:r>
              <a:rPr lang="zh-TW" altLang="en-US" b="1" dirty="0" smtClean="0"/>
              <a:t>二</a:t>
            </a:r>
            <a:r>
              <a:rPr lang="en-US" altLang="zh-TW" b="1" dirty="0" smtClean="0"/>
              <a:t>)</a:t>
            </a:r>
            <a:r>
              <a:rPr lang="zh-TW" altLang="en-US" b="1" dirty="0" smtClean="0"/>
              <a:t>內障</a:t>
            </a:r>
            <a:r>
              <a:rPr lang="zh-TW" altLang="en-US" b="1" dirty="0"/>
              <a:t>餓鬼</a:t>
            </a:r>
            <a:endParaRPr lang="en-CA" dirty="0"/>
          </a:p>
        </p:txBody>
      </p:sp>
      <p:sp>
        <p:nvSpPr>
          <p:cNvPr id="3" name="Content Placeholder 2"/>
          <p:cNvSpPr>
            <a:spLocks noGrp="1"/>
          </p:cNvSpPr>
          <p:nvPr>
            <p:ph idx="1"/>
          </p:nvPr>
        </p:nvSpPr>
        <p:spPr>
          <a:xfrm>
            <a:off x="2589212" y="2133600"/>
            <a:ext cx="8915400" cy="4322956"/>
          </a:xfrm>
        </p:spPr>
        <p:txBody>
          <a:bodyPr>
            <a:normAutofit/>
          </a:bodyPr>
          <a:lstStyle/>
          <a:p>
            <a:pPr marL="0" indent="0">
              <a:buNone/>
            </a:pPr>
            <a:r>
              <a:rPr lang="zh-TW" altLang="en-US" dirty="0" smtClean="0"/>
              <a:t>    這</a:t>
            </a:r>
            <a:r>
              <a:rPr lang="zh-TW" altLang="en-US" dirty="0"/>
              <a:t>類內障餓鬼，嘴巴小得像針眼一樣，本想開懷暢飲大海裡的水，怎奈水無法流進它那細如馬尾毛的咽喉，而且在這中間，水已被口中的毒氣一掃而光。就算有一星半點的水進了咽喉，也滿足不了它那大如盆地的腹部。</a:t>
            </a:r>
          </a:p>
          <a:p>
            <a:pPr marL="0" indent="0">
              <a:buNone/>
            </a:pPr>
            <a:r>
              <a:rPr lang="zh-TW" altLang="en-US" dirty="0"/>
              <a:t> </a:t>
            </a:r>
          </a:p>
          <a:p>
            <a:pPr marL="0" indent="0">
              <a:buNone/>
            </a:pPr>
            <a:r>
              <a:rPr lang="zh-TW" altLang="en-US" dirty="0" smtClean="0"/>
              <a:t>                       即</a:t>
            </a:r>
            <a:r>
              <a:rPr lang="zh-TW" altLang="en-US" dirty="0"/>
              <a:t>使稍有一點飽的感覺，夜間腹內也會燃起大火，燒盡心肺等內臟</a:t>
            </a:r>
            <a:r>
              <a:rPr lang="zh-TW" altLang="en-US" dirty="0" smtClean="0"/>
              <a:t>。</a:t>
            </a:r>
            <a:endParaRPr lang="en-US" altLang="zh-TW" dirty="0" smtClean="0"/>
          </a:p>
          <a:p>
            <a:pPr marL="0" indent="0">
              <a:buNone/>
            </a:pPr>
            <a:r>
              <a:rPr lang="zh-TW" altLang="en-US" dirty="0" smtClean="0"/>
              <a:t>                       當他們想走動的時候，灰白色茅草般的肢體，難以支撐大如盆地的腹部，</a:t>
            </a:r>
            <a:endParaRPr lang="en-US" altLang="zh-TW" dirty="0" smtClean="0"/>
          </a:p>
          <a:p>
            <a:pPr marL="0" indent="0">
              <a:buNone/>
            </a:pPr>
            <a:r>
              <a:rPr lang="zh-TW" altLang="en-US" dirty="0" smtClean="0"/>
              <a:t>                       真</a:t>
            </a:r>
            <a:r>
              <a:rPr lang="zh-TW" altLang="en-US" dirty="0"/>
              <a:t>是痛苦到了極點</a:t>
            </a:r>
            <a:r>
              <a:rPr lang="zh-TW" altLang="en-US" dirty="0" smtClean="0"/>
              <a:t>！</a:t>
            </a:r>
            <a:endParaRPr lang="en-US" altLang="zh-TW" dirty="0" smtClean="0"/>
          </a:p>
          <a:p>
            <a:pPr marL="0" indent="0">
              <a:buNone/>
            </a:pPr>
            <a:endParaRPr lang="zh-TW" altLang="en-US" dirty="0"/>
          </a:p>
          <a:p>
            <a:pPr marL="0" indent="0">
              <a:buNone/>
            </a:pPr>
            <a:r>
              <a:rPr lang="zh-TW" altLang="en-US" dirty="0" smtClean="0"/>
              <a:t>    我</a:t>
            </a:r>
            <a:r>
              <a:rPr lang="zh-TW" altLang="en-US" dirty="0"/>
              <a:t>們平時所見的江河，在餓鬼面前要麼是膿血，要麼是火焰</a:t>
            </a:r>
            <a:r>
              <a:rPr lang="zh-TW" altLang="en-US" dirty="0" smtClean="0"/>
              <a:t>。                                  這</a:t>
            </a:r>
            <a:r>
              <a:rPr lang="zh-TW" altLang="en-US" dirty="0"/>
              <a:t>些可憐的內障餓鬼，即使喝到了一點點水，但水進入腹中以後</a:t>
            </a:r>
            <a:r>
              <a:rPr lang="zh-TW" altLang="en-US" dirty="0" smtClean="0"/>
              <a:t>，                              也</a:t>
            </a:r>
            <a:r>
              <a:rPr lang="zh-TW" altLang="en-US" dirty="0"/>
              <a:t>會變成火焰。</a:t>
            </a:r>
            <a:endParaRPr lang="en-CA" dirty="0"/>
          </a:p>
        </p:txBody>
      </p:sp>
      <p:pic>
        <p:nvPicPr>
          <p:cNvPr id="4100" name="Picture 4"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423" y="471348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ãæ¡é¬¼éã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668" y="3013768"/>
            <a:ext cx="2780602" cy="210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050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zh-TW" altLang="en-US" dirty="0"/>
              <a:t>所謂「特障」，是一種特殊的障礙。在每個特障餓鬼的龐大軀體上，居住著成群的小餓鬼，這些小鬼不停啖食著它。除此之外，還有許許多多不定的疾苦</a:t>
            </a:r>
            <a:r>
              <a:rPr lang="zh-TW" altLang="en-US" dirty="0" smtClean="0"/>
              <a:t>。</a:t>
            </a:r>
            <a:endParaRPr lang="en-US" altLang="zh-TW" dirty="0" smtClean="0"/>
          </a:p>
          <a:p>
            <a:pPr marL="0" indent="0">
              <a:buNone/>
            </a:pPr>
            <a:endParaRPr lang="en-US" dirty="0"/>
          </a:p>
          <a:p>
            <a:pPr marL="0" indent="0">
              <a:buNone/>
            </a:pPr>
            <a:r>
              <a:rPr lang="zh-TW" altLang="en-US" dirty="0"/>
              <a:t>這些現象十分恐怖，若不是親眼所見，根本想像不到。尤其現在有些人，邪見極為深重，再加上從小沒有因果概念，一聽到這些，難免會生邪見或懷疑。但佛經中講得千真萬確，餓鬼們以各自業力所感，食物會變成不同的形象</a:t>
            </a:r>
            <a:r>
              <a:rPr lang="zh-TW" altLang="en-US" dirty="0" smtClean="0"/>
              <a:t>。</a:t>
            </a:r>
            <a:endParaRPr lang="en-CA" dirty="0"/>
          </a:p>
        </p:txBody>
      </p:sp>
      <p:sp>
        <p:nvSpPr>
          <p:cNvPr id="4" name="Title 1"/>
          <p:cNvSpPr>
            <a:spLocks noGrp="1"/>
          </p:cNvSpPr>
          <p:nvPr>
            <p:ph type="title"/>
          </p:nvPr>
        </p:nvSpPr>
        <p:spPr/>
        <p:txBody>
          <a:bodyPr/>
          <a:lstStyle/>
          <a:p>
            <a:pPr algn="ctr"/>
            <a:r>
              <a:rPr lang="zh-TW" altLang="en-US" b="1" dirty="0"/>
              <a:t>餓鬼之苦</a:t>
            </a:r>
            <a:r>
              <a:rPr lang="en-US" altLang="zh-TW" b="1" dirty="0"/>
              <a:t>:</a:t>
            </a:r>
            <a:r>
              <a:rPr lang="zh-TW" altLang="en-US" b="1" dirty="0" smtClean="0"/>
              <a:t>隱</a:t>
            </a:r>
            <a:r>
              <a:rPr lang="zh-TW" altLang="en-US" b="1" dirty="0"/>
              <a:t>住餓鬼</a:t>
            </a:r>
            <a:r>
              <a:rPr lang="en-US" altLang="zh-TW" b="1" dirty="0" smtClean="0"/>
              <a:t>(</a:t>
            </a:r>
            <a:r>
              <a:rPr lang="zh-TW" altLang="en-US" b="1" dirty="0" smtClean="0"/>
              <a:t>三</a:t>
            </a:r>
            <a:r>
              <a:rPr lang="en-US" altLang="zh-TW" b="1" dirty="0" smtClean="0"/>
              <a:t>)</a:t>
            </a:r>
            <a:r>
              <a:rPr lang="zh-TW" altLang="en-US" b="1" dirty="0" smtClean="0"/>
              <a:t>特障</a:t>
            </a:r>
            <a:r>
              <a:rPr lang="zh-TW" altLang="en-US" b="1" dirty="0"/>
              <a:t>餓鬼</a:t>
            </a:r>
            <a:endParaRPr lang="en-CA" dirty="0"/>
          </a:p>
        </p:txBody>
      </p:sp>
      <p:pic>
        <p:nvPicPr>
          <p:cNvPr id="5124" name="Picture 4" descr="ãå°çé¤é¬¼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1180" y="4022411"/>
            <a:ext cx="2698053" cy="269805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ãç¹éé¤é¬¼ã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198" y="4505094"/>
            <a:ext cx="3720847" cy="189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640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b="1" dirty="0" smtClean="0"/>
              <a:t>餓鬼道的因緣及對治觀修</a:t>
            </a:r>
            <a:endParaRPr lang="en-CA" b="1" dirty="0"/>
          </a:p>
        </p:txBody>
      </p:sp>
      <p:sp>
        <p:nvSpPr>
          <p:cNvPr id="3" name="Content Placeholder 2"/>
          <p:cNvSpPr>
            <a:spLocks noGrp="1"/>
          </p:cNvSpPr>
          <p:nvPr>
            <p:ph idx="1"/>
          </p:nvPr>
        </p:nvSpPr>
        <p:spPr>
          <a:xfrm>
            <a:off x="2592925" y="1409350"/>
            <a:ext cx="9186476" cy="5108896"/>
          </a:xfrm>
        </p:spPr>
        <p:txBody>
          <a:bodyPr>
            <a:normAutofit/>
          </a:bodyPr>
          <a:lstStyle/>
          <a:p>
            <a:pPr marL="0" indent="0">
              <a:buNone/>
            </a:pPr>
            <a:r>
              <a:rPr lang="zh-TW" altLang="en-US" sz="2000" b="1" dirty="0" smtClean="0"/>
              <a:t>餓鬼道的因緣</a:t>
            </a:r>
            <a:r>
              <a:rPr lang="en-US" altLang="zh-TW" sz="2000" b="1" dirty="0" smtClean="0"/>
              <a:t>:</a:t>
            </a:r>
          </a:p>
          <a:p>
            <a:pPr marL="0" indent="0">
              <a:buNone/>
            </a:pPr>
            <a:r>
              <a:rPr lang="zh-TW" altLang="en-US" dirty="0" smtClean="0"/>
              <a:t>        最重要的因就是</a:t>
            </a:r>
            <a:r>
              <a:rPr lang="zh-TW" altLang="en-US" dirty="0" smtClean="0">
                <a:solidFill>
                  <a:srgbClr val="FF0000"/>
                </a:solidFill>
              </a:rPr>
              <a:t>貪心</a:t>
            </a:r>
            <a:r>
              <a:rPr lang="en-US" altLang="zh-TW" dirty="0" smtClean="0"/>
              <a:t>,</a:t>
            </a:r>
            <a:r>
              <a:rPr lang="zh-TW" altLang="en-US" dirty="0" smtClean="0"/>
              <a:t>不管是貪什麼</a:t>
            </a:r>
            <a:r>
              <a:rPr lang="en-US" altLang="zh-TW" dirty="0" smtClean="0"/>
              <a:t>,</a:t>
            </a:r>
            <a:r>
              <a:rPr lang="zh-TW" altLang="en-US" dirty="0" smtClean="0"/>
              <a:t>只要還執著於財物</a:t>
            </a:r>
            <a:r>
              <a:rPr lang="en-US" altLang="zh-TW" dirty="0" smtClean="0"/>
              <a:t>,</a:t>
            </a:r>
            <a:r>
              <a:rPr lang="zh-TW" altLang="en-US" dirty="0" smtClean="0"/>
              <a:t>名利</a:t>
            </a:r>
            <a:r>
              <a:rPr lang="en-US" altLang="zh-TW" dirty="0" smtClean="0"/>
              <a:t>,</a:t>
            </a:r>
            <a:r>
              <a:rPr lang="zh-TW" altLang="en-US" dirty="0" smtClean="0"/>
              <a:t>房屋與家庭</a:t>
            </a:r>
            <a:r>
              <a:rPr lang="en-US" altLang="zh-TW" dirty="0" smtClean="0"/>
              <a:t>,</a:t>
            </a:r>
            <a:r>
              <a:rPr lang="zh-TW" altLang="en-US" dirty="0" smtClean="0"/>
              <a:t>我們就不會想要脫離輪迴</a:t>
            </a:r>
            <a:r>
              <a:rPr lang="en-US" altLang="zh-TW" dirty="0" smtClean="0"/>
              <a:t>;</a:t>
            </a:r>
            <a:r>
              <a:rPr lang="zh-TW" altLang="en-US" dirty="0" smtClean="0"/>
              <a:t> </a:t>
            </a:r>
            <a:r>
              <a:rPr lang="zh-TW" altLang="en-US" dirty="0"/>
              <a:t>生於餓鬼道中的業因，包括了慳吝不肯佈施助人、偷盜三寶財物取來私用及見人有難而</a:t>
            </a:r>
            <a:r>
              <a:rPr lang="zh-TW" altLang="en-US" dirty="0" smtClean="0"/>
              <a:t>不肯</a:t>
            </a:r>
            <a:r>
              <a:rPr lang="zh-TW" altLang="en-US" dirty="0"/>
              <a:t>施助等等不善</a:t>
            </a:r>
            <a:r>
              <a:rPr lang="zh-TW" altLang="en-US" dirty="0" smtClean="0"/>
              <a:t>。這種餓鬼</a:t>
            </a:r>
            <a:r>
              <a:rPr lang="zh-TW" altLang="en-US" dirty="0"/>
              <a:t>於前世為人時</a:t>
            </a:r>
            <a:r>
              <a:rPr lang="zh-TW" altLang="en-US" dirty="0" smtClean="0"/>
              <a:t>，或也曾</a:t>
            </a:r>
            <a:r>
              <a:rPr lang="zh-TW" altLang="en-US" dirty="0"/>
              <a:t>以財雇</a:t>
            </a:r>
            <a:r>
              <a:rPr lang="zh-TW" altLang="en-US" dirty="0" smtClean="0"/>
              <a:t>人</a:t>
            </a:r>
            <a:r>
              <a:rPr lang="en-US" altLang="zh-TW" dirty="0" smtClean="0"/>
              <a:t>,</a:t>
            </a:r>
            <a:r>
              <a:rPr lang="zh-TW" altLang="en-US" dirty="0" smtClean="0"/>
              <a:t>令</a:t>
            </a:r>
            <a:r>
              <a:rPr lang="zh-TW" altLang="en-US" dirty="0"/>
              <a:t>行殺戮，為人慳貪嫉妒，不行布施，不施衣食，不施無畏，不以法施。像這樣的惡人，死</a:t>
            </a:r>
            <a:r>
              <a:rPr lang="zh-TW" altLang="en-US" dirty="0" smtClean="0"/>
              <a:t>後也會</a:t>
            </a:r>
            <a:r>
              <a:rPr lang="zh-TW" altLang="en-US" dirty="0"/>
              <a:t>墮</a:t>
            </a:r>
            <a:r>
              <a:rPr lang="zh-TW" altLang="en-US" dirty="0" smtClean="0"/>
              <a:t>入餓</a:t>
            </a:r>
            <a:r>
              <a:rPr lang="zh-TW" altLang="en-US" dirty="0"/>
              <a:t>鬼之</a:t>
            </a:r>
            <a:r>
              <a:rPr lang="zh-TW" altLang="en-US" dirty="0" smtClean="0"/>
              <a:t>身</a:t>
            </a:r>
            <a:r>
              <a:rPr lang="en-US" altLang="zh-TW" dirty="0" smtClean="0"/>
              <a:t>,</a:t>
            </a:r>
            <a:r>
              <a:rPr lang="zh-TW" altLang="en-US" dirty="0" smtClean="0"/>
              <a:t>曾</a:t>
            </a:r>
            <a:r>
              <a:rPr lang="zh-TW" altLang="en-US" dirty="0"/>
              <a:t>作此類業因的人，不單會生為餓鬼，且在業力盡後再次生為人時，亦會遇上貧困、被盜等倒楣的遭遇。</a:t>
            </a:r>
            <a:endParaRPr lang="en-US" altLang="zh-TW" dirty="0" smtClean="0"/>
          </a:p>
          <a:p>
            <a:pPr marL="0" indent="0">
              <a:buNone/>
            </a:pPr>
            <a:r>
              <a:rPr lang="en-CA" dirty="0" smtClean="0">
                <a:hlinkClick r:id="rId2"/>
              </a:rPr>
              <a:t>https://www.youtube.com/watch?v=glYtYJtLdgA</a:t>
            </a:r>
            <a:r>
              <a:rPr lang="zh-TW" altLang="en-US" dirty="0" smtClean="0"/>
              <a:t> 餓</a:t>
            </a:r>
            <a:r>
              <a:rPr lang="zh-TW" altLang="en-US" dirty="0"/>
              <a:t>鬼獄（慳貪之業報）</a:t>
            </a:r>
          </a:p>
          <a:p>
            <a:pPr marL="0" indent="0">
              <a:buNone/>
            </a:pPr>
            <a:endParaRPr lang="en-CA" dirty="0" smtClean="0"/>
          </a:p>
          <a:p>
            <a:pPr marL="0" indent="0">
              <a:buNone/>
            </a:pPr>
            <a:r>
              <a:rPr lang="zh-TW" altLang="en-US" b="1" dirty="0" smtClean="0"/>
              <a:t>                  </a:t>
            </a:r>
            <a:r>
              <a:rPr lang="zh-TW" altLang="en-US" sz="2000" b="1" dirty="0" smtClean="0"/>
              <a:t>餓鬼道的對治及觀修</a:t>
            </a:r>
            <a:r>
              <a:rPr lang="en-US" altLang="zh-TW" sz="2000" b="1" dirty="0" smtClean="0"/>
              <a:t>:</a:t>
            </a:r>
          </a:p>
          <a:p>
            <a:pPr marL="0" indent="0">
              <a:buNone/>
            </a:pPr>
            <a:r>
              <a:rPr lang="en-US" altLang="zh-TW" dirty="0" smtClean="0"/>
              <a:t>                  -</a:t>
            </a:r>
            <a:r>
              <a:rPr lang="zh-TW" altLang="en-US" dirty="0" smtClean="0"/>
              <a:t>對治貪心是</a:t>
            </a:r>
            <a:r>
              <a:rPr lang="zh-TW" altLang="en-US" dirty="0" smtClean="0">
                <a:solidFill>
                  <a:srgbClr val="FF0000"/>
                </a:solidFill>
              </a:rPr>
              <a:t>布施</a:t>
            </a:r>
            <a:r>
              <a:rPr lang="en-US" altLang="zh-TW" dirty="0" smtClean="0"/>
              <a:t>,</a:t>
            </a:r>
            <a:r>
              <a:rPr lang="zh-TW" altLang="en-US" dirty="0" smtClean="0"/>
              <a:t>布施的真正意義是遠離貪欲</a:t>
            </a:r>
            <a:r>
              <a:rPr lang="en-US" altLang="zh-TW" dirty="0" smtClean="0"/>
              <a:t>,</a:t>
            </a:r>
            <a:r>
              <a:rPr lang="zh-TW" altLang="en-US" dirty="0" smtClean="0"/>
              <a:t>而不是懷著吝嗇的心施捨於人</a:t>
            </a:r>
            <a:r>
              <a:rPr lang="en-US" altLang="zh-TW" dirty="0" smtClean="0"/>
              <a:t>.</a:t>
            </a:r>
          </a:p>
          <a:p>
            <a:pPr marL="0" indent="0">
              <a:buNone/>
            </a:pPr>
            <a:r>
              <a:rPr lang="en-US" altLang="zh-TW" dirty="0" smtClean="0"/>
              <a:t>                  -</a:t>
            </a:r>
            <a:r>
              <a:rPr lang="zh-TW" altLang="en-US" dirty="0" smtClean="0"/>
              <a:t>應</a:t>
            </a:r>
            <a:r>
              <a:rPr lang="zh-TW" altLang="en-US" dirty="0"/>
              <a:t>多觀</a:t>
            </a:r>
            <a:r>
              <a:rPr lang="zh-TW" altLang="en-US" dirty="0" smtClean="0"/>
              <a:t>想自己就是餓</a:t>
            </a:r>
            <a:r>
              <a:rPr lang="zh-TW" altLang="en-US" dirty="0"/>
              <a:t>鬼道</a:t>
            </a:r>
            <a:r>
              <a:rPr lang="zh-TW" altLang="en-US" dirty="0" smtClean="0"/>
              <a:t>的眾生</a:t>
            </a:r>
            <a:r>
              <a:rPr lang="en-US" altLang="zh-TW" dirty="0" smtClean="0"/>
              <a:t>,</a:t>
            </a:r>
            <a:r>
              <a:rPr lang="zh-TW" altLang="en-US" dirty="0" smtClean="0"/>
              <a:t>且正在忍受餓鬼道的苦</a:t>
            </a:r>
            <a:r>
              <a:rPr lang="en-US" altLang="zh-TW" dirty="0" smtClean="0"/>
              <a:t>.</a:t>
            </a:r>
          </a:p>
          <a:p>
            <a:pPr marL="0" indent="0">
              <a:buNone/>
            </a:pPr>
            <a:r>
              <a:rPr lang="zh-TW" altLang="en-US" dirty="0"/>
              <a:t> </a:t>
            </a:r>
            <a:r>
              <a:rPr lang="zh-TW" altLang="en-US" dirty="0" smtClean="0"/>
              <a:t>                 </a:t>
            </a:r>
            <a:r>
              <a:rPr lang="en-US" altLang="zh-TW" dirty="0" smtClean="0"/>
              <a:t>-</a:t>
            </a:r>
            <a:r>
              <a:rPr lang="zh-TW" altLang="en-US" dirty="0" smtClean="0"/>
              <a:t>對於自己所造的慳貪惡業要懺悔並發願從此不再造</a:t>
            </a:r>
            <a:r>
              <a:rPr lang="en-US" altLang="zh-TW" dirty="0" smtClean="0"/>
              <a:t>.</a:t>
            </a:r>
          </a:p>
          <a:p>
            <a:pPr marL="0" indent="0">
              <a:buNone/>
            </a:pPr>
            <a:r>
              <a:rPr lang="zh-TW" altLang="en-US" dirty="0"/>
              <a:t> </a:t>
            </a:r>
            <a:r>
              <a:rPr lang="zh-TW" altLang="en-US" dirty="0" smtClean="0"/>
              <a:t>                 </a:t>
            </a:r>
            <a:r>
              <a:rPr lang="en-US" altLang="zh-TW" dirty="0" smtClean="0"/>
              <a:t>-</a:t>
            </a:r>
            <a:r>
              <a:rPr lang="zh-TW" altLang="en-US" dirty="0" smtClean="0"/>
              <a:t>對餓鬼眾生修慈悲心</a:t>
            </a:r>
            <a:r>
              <a:rPr lang="en-US" altLang="zh-TW" dirty="0" smtClean="0"/>
              <a:t>.</a:t>
            </a:r>
            <a:endParaRPr lang="en-CA" dirty="0"/>
          </a:p>
          <a:p>
            <a:pPr marL="0" indent="0">
              <a:buNone/>
            </a:pPr>
            <a:endParaRPr lang="en-CA" dirty="0" smtClean="0"/>
          </a:p>
          <a:p>
            <a:pPr marL="0" indent="0">
              <a:buNone/>
            </a:pPr>
            <a:endParaRPr lang="en-CA" dirty="0"/>
          </a:p>
        </p:txBody>
      </p:sp>
      <p:pic>
        <p:nvPicPr>
          <p:cNvPr id="7170" name="Picture 2" descr="ãé¤é¬¼ã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43" y="3984211"/>
            <a:ext cx="2827693" cy="269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480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683" y="624110"/>
            <a:ext cx="9188605" cy="780944"/>
          </a:xfrm>
        </p:spPr>
        <p:txBody>
          <a:bodyPr/>
          <a:lstStyle/>
          <a:p>
            <a:pPr algn="ctr"/>
            <a:r>
              <a:rPr lang="zh-TW" altLang="en-US" b="1" dirty="0" smtClean="0"/>
              <a:t>上師教言</a:t>
            </a:r>
            <a:endParaRPr lang="en-CA" b="1" dirty="0"/>
          </a:p>
        </p:txBody>
      </p:sp>
      <p:sp>
        <p:nvSpPr>
          <p:cNvPr id="3" name="Content Placeholder 2"/>
          <p:cNvSpPr>
            <a:spLocks noGrp="1"/>
          </p:cNvSpPr>
          <p:nvPr>
            <p:ph idx="1"/>
          </p:nvPr>
        </p:nvSpPr>
        <p:spPr>
          <a:xfrm>
            <a:off x="1527717" y="2185998"/>
            <a:ext cx="9976895" cy="4315522"/>
          </a:xfrm>
        </p:spPr>
        <p:txBody>
          <a:bodyPr/>
          <a:lstStyle/>
          <a:p>
            <a:pPr marL="0" indent="0">
              <a:buNone/>
            </a:pPr>
            <a:r>
              <a:rPr lang="zh-TW" altLang="en-US" dirty="0" smtClean="0"/>
              <a:t>       </a:t>
            </a:r>
            <a:r>
              <a:rPr lang="zh-CN" altLang="en-US" dirty="0" smtClean="0"/>
              <a:t>饿</a:t>
            </a:r>
            <a:r>
              <a:rPr lang="zh-CN" altLang="en-US" dirty="0"/>
              <a:t>鬼有很多种，其所受痛苦总的说来是以饥饿、口渴为主。它们为什么要受这些痛苦？堕入饿鬼道的主因是悭贪之心，这些饿鬼在做人时特别贪恋钱财，连自己也舍不得享用，更舍不得上供下施。在对金钱、食物特别贪着的基础上，他会抢劫他人的财物饮食，障碍别人的布施供养，致使那些被害者受饥渴之苦。因为以前让其他众生经历这样的痛苦，现在在饿鬼道中，他自己也要长时遭遇更加难忍的相似苦难，这就是轮回，也就是因果。</a:t>
            </a:r>
          </a:p>
          <a:p>
            <a:pPr marL="0" indent="0">
              <a:buNone/>
            </a:pPr>
            <a:r>
              <a:rPr lang="zh-TW" altLang="en-US" dirty="0" smtClean="0"/>
              <a:t>       </a:t>
            </a:r>
            <a:r>
              <a:rPr lang="zh-CN" altLang="en-US" dirty="0" smtClean="0"/>
              <a:t>因</a:t>
            </a:r>
            <a:r>
              <a:rPr lang="zh-CN" altLang="en-US" dirty="0"/>
              <a:t>果定律不是释迦牟尼佛制定的，也不是其他佛菩萨制定的，它是一种自然规则，所谓种瓜得瓜、种豆得豆，万事万物的本性就是这样</a:t>
            </a:r>
            <a:r>
              <a:rPr lang="zh-CN" altLang="en-US" dirty="0" smtClean="0"/>
              <a:t>。</a:t>
            </a:r>
            <a:endParaRPr lang="en-US" altLang="zh-CN" dirty="0" smtClean="0"/>
          </a:p>
          <a:p>
            <a:pPr marL="0" indent="0">
              <a:buNone/>
            </a:pPr>
            <a:r>
              <a:rPr lang="zh-TW" altLang="en-US" dirty="0" smtClean="0"/>
              <a:t>       </a:t>
            </a:r>
            <a:r>
              <a:rPr lang="zh-CN" altLang="en-US" dirty="0" smtClean="0"/>
              <a:t>观想</a:t>
            </a:r>
            <a:r>
              <a:rPr lang="zh-TW" altLang="en-US" dirty="0" smtClean="0"/>
              <a:t>時</a:t>
            </a:r>
            <a:r>
              <a:rPr lang="zh-CN" altLang="en-US" dirty="0" smtClean="0"/>
              <a:t>，</a:t>
            </a:r>
            <a:r>
              <a:rPr lang="zh-CN" altLang="en-US" dirty="0"/>
              <a:t>不能把自己当成旁观者，而要把自己观想为饿鬼众生，并正在忍受饿鬼的痛苦，这样感觉会很不一样。若像看戏似的，冷眼旁观他人受苦，不会有太大感受；若把自己观想成这些众生，一下子就会有很强烈的反应。这时又想：仅是观想，都有这么强烈的反应，若真实受苦又会如何？以前，我也曾造过无数悭贪之业，无法保证以后不会受这样的痛苦，那么现在我唯一能做的，就是痛忏前愆，并发愿从今以后宁死不再造悭贪之业，这样才不会堕入饿鬼道。同时，也要对饿鬼众生修慈悲心</a:t>
            </a:r>
            <a:r>
              <a:rPr lang="zh-CN" altLang="en-US" dirty="0" smtClean="0"/>
              <a:t>。</a:t>
            </a:r>
            <a:endParaRPr lang="zh-CN" altLang="en-US" dirty="0"/>
          </a:p>
          <a:p>
            <a:pPr marL="0" indent="0">
              <a:buNone/>
            </a:pPr>
            <a:endParaRPr lang="en-CA" dirty="0"/>
          </a:p>
        </p:txBody>
      </p:sp>
      <p:sp>
        <p:nvSpPr>
          <p:cNvPr id="4" name="Title 1"/>
          <p:cNvSpPr txBox="1">
            <a:spLocks/>
          </p:cNvSpPr>
          <p:nvPr/>
        </p:nvSpPr>
        <p:spPr>
          <a:xfrm>
            <a:off x="2950349" y="1405054"/>
            <a:ext cx="8334686" cy="55034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zh-TW" altLang="en-US" sz="2000" b="1" dirty="0" smtClean="0"/>
              <a:t>慈誠羅珠堪布</a:t>
            </a:r>
            <a:endParaRPr lang="en-CA" sz="2000" b="1" dirty="0"/>
          </a:p>
        </p:txBody>
      </p:sp>
      <p:pic>
        <p:nvPicPr>
          <p:cNvPr id="9218" name="Picture 2" descr="ãèµ°åè§£è«æèª ç¾ç å ªå¸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498" y="137683"/>
            <a:ext cx="2822574" cy="1882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203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1000</TotalTime>
  <Words>1956</Words>
  <Application>Microsoft Office PowerPoint</Application>
  <PresentationFormat>Widescreen</PresentationFormat>
  <Paragraphs>87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微軟正黑體</vt:lpstr>
      <vt:lpstr>幼圆</vt:lpstr>
      <vt:lpstr>Arial</vt:lpstr>
      <vt:lpstr>Calibri</vt:lpstr>
      <vt:lpstr>Century Gothic</vt:lpstr>
      <vt:lpstr>Wingdings 3</vt:lpstr>
      <vt:lpstr>Wisp</vt:lpstr>
      <vt:lpstr>輪迴過患 餓鬼道之隱住餓鬼的痛苦 </vt:lpstr>
      <vt:lpstr>輪迴過患(思維六道各自的痛苦)</vt:lpstr>
      <vt:lpstr>思維餓鬼最大的痛苦是飢渴 觀想自己就是餓鬼道的眾生</vt:lpstr>
      <vt:lpstr>餓鬼之苦:隱住餓鬼(一)外障餓鬼</vt:lpstr>
      <vt:lpstr>餓鬼之苦:隱住餓鬼(一)外障餓鬼</vt:lpstr>
      <vt:lpstr>餓鬼之苦:隱住餓鬼(二)內障餓鬼</vt:lpstr>
      <vt:lpstr>餓鬼之苦:隱住餓鬼(三)特障餓鬼</vt:lpstr>
      <vt:lpstr>餓鬼道的因緣及對治觀修</vt:lpstr>
      <vt:lpstr>上師教言</vt:lpstr>
      <vt:lpstr>教言</vt:lpstr>
      <vt:lpstr>問題討論</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Lawson</dc:creator>
  <cp:lastModifiedBy>Frank Lawson</cp:lastModifiedBy>
  <cp:revision>80</cp:revision>
  <dcterms:created xsi:type="dcterms:W3CDTF">2018-07-17T17:21:33Z</dcterms:created>
  <dcterms:modified xsi:type="dcterms:W3CDTF">2018-07-20T02:16:39Z</dcterms:modified>
</cp:coreProperties>
</file>