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1" r:id="rId4"/>
    <p:sldId id="258" r:id="rId5"/>
    <p:sldId id="266" r:id="rId6"/>
    <p:sldId id="269" r:id="rId7"/>
    <p:sldId id="273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15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6549" y="1628078"/>
            <a:ext cx="8611624" cy="2682692"/>
          </a:xfrm>
        </p:spPr>
        <p:txBody>
          <a:bodyPr>
            <a:noAutofit/>
          </a:bodyPr>
          <a:lstStyle/>
          <a:p>
            <a:pPr algn="ctr"/>
            <a:r>
              <a:rPr lang="zh-CN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轮回过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患</a:t>
            </a:r>
            <a:b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ja-JP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空游饿鬼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的痛苦</a:t>
            </a:r>
            <a:br>
              <a:rPr lang="en-US" altLang="zh-TW" b="1" dirty="0"/>
            </a:br>
            <a:endParaRPr lang="en-CA" b="1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162773" y="5038836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zh-TW" altLang="en-US" dirty="0"/>
              <a:t>加拿大多倫多慧燈禪修班</a:t>
            </a:r>
          </a:p>
          <a:p>
            <a:pPr algn="r"/>
            <a:r>
              <a:rPr lang="en-CA" dirty="0"/>
              <a:t>July 26, 2018 Thu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700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698" y="624111"/>
            <a:ext cx="7950820" cy="734907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轮回过</a:t>
            </a:r>
            <a:r>
              <a:rPr lang="zh-TW" altLang="en-US" sz="4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患</a:t>
            </a:r>
            <a:r>
              <a:rPr lang="en-US" altLang="zh-TW" sz="4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</a:t>
            </a:r>
            <a:r>
              <a:rPr lang="zh-TW" altLang="en-US" sz="4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思</a:t>
            </a:r>
            <a:r>
              <a:rPr lang="zh-CN" altLang="en-US" sz="4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维</a:t>
            </a:r>
            <a:r>
              <a:rPr lang="zh-TW" altLang="en-US" sz="4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六道各自的痛苦</a:t>
            </a:r>
            <a:r>
              <a:rPr lang="en-US" altLang="zh-TW" sz="4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)</a:t>
            </a:r>
            <a:endParaRPr lang="en-CA" sz="4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1646347"/>
              </p:ext>
            </p:extLst>
          </p:nvPr>
        </p:nvGraphicFramePr>
        <p:xfrm>
          <a:off x="2392203" y="1870746"/>
          <a:ext cx="5926607" cy="4480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6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3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26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859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CA" sz="2400" u="none" strike="noStrike" dirty="0">
                          <a:effectLst/>
                        </a:rPr>
                        <a:t>1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4">
                  <a:txBody>
                    <a:bodyPr/>
                    <a:lstStyle/>
                    <a:p>
                      <a:pPr algn="ctr" fontAlgn="ctr">
                        <a:buClr>
                          <a:schemeClr val="accent1"/>
                        </a:buClr>
                        <a:buSzPts val="1100"/>
                        <a:buFontTx/>
                        <a:buNone/>
                      </a:pP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地獄之苦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2000" u="none" strike="noStrike" dirty="0">
                          <a:effectLst/>
                        </a:rPr>
                        <a:t>(1)</a:t>
                      </a:r>
                      <a:r>
                        <a:rPr lang="zh-TW" altLang="en-US" sz="2000" u="none" strike="noStrike" dirty="0">
                          <a:effectLst/>
                        </a:rPr>
                        <a:t>八熱地獄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593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2000" u="none" strike="noStrike" dirty="0">
                          <a:effectLst/>
                        </a:rPr>
                        <a:t>(2)</a:t>
                      </a:r>
                      <a:r>
                        <a:rPr lang="zh-TW" altLang="en-US" sz="2000" u="none" strike="noStrike" dirty="0">
                          <a:effectLst/>
                        </a:rPr>
                        <a:t>近邊地獄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593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2000" u="none" strike="noStrike" dirty="0">
                          <a:effectLst/>
                        </a:rPr>
                        <a:t>(3)</a:t>
                      </a:r>
                      <a:r>
                        <a:rPr lang="zh-TW" altLang="en-US" sz="2000" u="none" strike="noStrike" dirty="0">
                          <a:effectLst/>
                        </a:rPr>
                        <a:t>八寒地獄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593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2000" u="none" strike="noStrike" dirty="0">
                          <a:effectLst/>
                        </a:rPr>
                        <a:t>(4)</a:t>
                      </a:r>
                      <a:r>
                        <a:rPr lang="zh-TW" altLang="en-US" sz="2000" u="none" strike="noStrike" dirty="0">
                          <a:effectLst/>
                        </a:rPr>
                        <a:t>孤獨地獄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59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CA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en-CA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>
                        <a:buClr>
                          <a:schemeClr val="accent1"/>
                        </a:buClr>
                        <a:buSzPts val="1100"/>
                        <a:buFontTx/>
                        <a:buNone/>
                      </a:pPr>
                      <a:r>
                        <a:rPr lang="ja-JP" altLang="en-US" sz="2000" dirty="0">
                          <a:solidFill>
                            <a:srgbClr val="FF0000"/>
                          </a:solidFill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饿</a:t>
                      </a:r>
                      <a:r>
                        <a:rPr lang="zh-TW" alt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鬼之苦</a:t>
                      </a:r>
                      <a:endParaRPr lang="en-CA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(1)</a:t>
                      </a:r>
                      <a:r>
                        <a:rPr lang="zh-TW" alt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隱住</a:t>
                      </a:r>
                      <a:r>
                        <a:rPr lang="ja-JP" altLang="en-US" sz="2000" dirty="0"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饿</a:t>
                      </a:r>
                      <a:r>
                        <a:rPr lang="zh-TW" alt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鬼</a:t>
                      </a:r>
                      <a:r>
                        <a:rPr lang="en-US" altLang="zh-TW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zh-TW" alt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altLang="zh-TW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zh-TW" alt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一</a:t>
                      </a:r>
                      <a:r>
                        <a:rPr lang="en-US" altLang="zh-TW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r>
                        <a:rPr lang="zh-CN" altLang="en-US" sz="2000" dirty="0">
                          <a:solidFill>
                            <a:schemeClr val="tx1"/>
                          </a:solidFill>
                        </a:rPr>
                        <a:t>、</a:t>
                      </a:r>
                      <a:r>
                        <a:rPr lang="zh-TW" alt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外障</a:t>
                      </a:r>
                      <a:r>
                        <a:rPr lang="ja-JP" altLang="en-US" sz="2000" dirty="0"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饿</a:t>
                      </a:r>
                      <a:r>
                        <a:rPr lang="zh-TW" alt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鬼</a:t>
                      </a:r>
                      <a:endParaRPr lang="en-US" altLang="zh-TW" sz="2000" u="none" strike="noStrike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 fontAlgn="b"/>
                      <a:r>
                        <a:rPr lang="en-US" altLang="zh-TW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zh-TW" alt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</a:t>
                      </a:r>
                      <a:r>
                        <a:rPr lang="en-US" altLang="zh-TW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zh-TW" alt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二</a:t>
                      </a:r>
                      <a:r>
                        <a:rPr lang="en-US" altLang="zh-TW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r>
                        <a:rPr lang="zh-CN" altLang="en-US" sz="2000" dirty="0">
                          <a:solidFill>
                            <a:schemeClr val="tx1"/>
                          </a:solidFill>
                        </a:rPr>
                        <a:t>、</a:t>
                      </a:r>
                      <a:r>
                        <a:rPr lang="zh-TW" alt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內障</a:t>
                      </a:r>
                      <a:r>
                        <a:rPr lang="ja-JP" altLang="en-US" sz="2000" dirty="0"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饿</a:t>
                      </a:r>
                      <a:r>
                        <a:rPr lang="zh-TW" alt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鬼</a:t>
                      </a:r>
                      <a:endParaRPr lang="en-US" altLang="zh-TW" sz="2000" u="none" strike="noStrike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 fontAlgn="b"/>
                      <a:r>
                        <a:rPr lang="zh-TW" alt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</a:t>
                      </a:r>
                      <a:r>
                        <a:rPr lang="en-US" altLang="zh-TW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zh-TW" alt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三</a:t>
                      </a:r>
                      <a:r>
                        <a:rPr lang="en-US" altLang="zh-TW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r>
                        <a:rPr lang="zh-CN" altLang="en-US" sz="2000" dirty="0">
                          <a:solidFill>
                            <a:schemeClr val="tx1"/>
                          </a:solidFill>
                        </a:rPr>
                        <a:t>、</a:t>
                      </a:r>
                      <a:r>
                        <a:rPr lang="zh-TW" alt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特障</a:t>
                      </a:r>
                      <a:r>
                        <a:rPr lang="ja-JP" altLang="en-US" sz="2000" dirty="0"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饿</a:t>
                      </a:r>
                      <a:r>
                        <a:rPr lang="zh-TW" alt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鬼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593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(2)</a:t>
                      </a:r>
                      <a:r>
                        <a:rPr lang="zh-TW" altLang="en-US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空遊</a:t>
                      </a:r>
                      <a:r>
                        <a:rPr lang="ja-JP" altLang="en-US" sz="2000" dirty="0">
                          <a:solidFill>
                            <a:srgbClr val="FF0000"/>
                          </a:solidFill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饿</a:t>
                      </a:r>
                      <a:r>
                        <a:rPr lang="zh-TW" altLang="en-US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鬼</a:t>
                      </a:r>
                      <a:endParaRPr lang="zh-TW" alt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593">
                <a:tc rowSpan="2">
                  <a:txBody>
                    <a:bodyPr/>
                    <a:lstStyle/>
                    <a:p>
                      <a:pPr marL="0" algn="ctr" defTabSz="457200" rtl="0" eaLnBrk="1" fontAlgn="ctr" latinLnBrk="0" hangingPunct="1">
                        <a:buClr>
                          <a:schemeClr val="accent1"/>
                        </a:buClr>
                        <a:buSzPts val="1100"/>
                        <a:buFontTx/>
                        <a:buNone/>
                      </a:pPr>
                      <a:r>
                        <a:rPr 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CA" sz="2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>
                        <a:buClr>
                          <a:schemeClr val="accent1"/>
                        </a:buClr>
                        <a:buSzPts val="1100"/>
                        <a:buFont typeface="Calibri" panose="020F0502020204030204" pitchFamily="34" charset="0"/>
                        <a:buNone/>
                      </a:pP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旁生之苦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2000" u="none" strike="noStrike" dirty="0">
                          <a:effectLst/>
                        </a:rPr>
                        <a:t>(1)</a:t>
                      </a:r>
                      <a:r>
                        <a:rPr lang="zh-TW" altLang="en-US" sz="2000" u="none" strike="noStrike" dirty="0">
                          <a:effectLst/>
                        </a:rPr>
                        <a:t>海居旁生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8593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2000" u="none" strike="noStrike" dirty="0">
                          <a:effectLst/>
                        </a:rPr>
                        <a:t>(2)</a:t>
                      </a:r>
                      <a:r>
                        <a:rPr lang="zh-TW" altLang="en-US" sz="2000" u="none" strike="noStrike" dirty="0">
                          <a:effectLst/>
                        </a:rPr>
                        <a:t>散居旁生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8593">
                <a:tc rowSpan="2">
                  <a:txBody>
                    <a:bodyPr/>
                    <a:lstStyle/>
                    <a:p>
                      <a:pPr marL="0" algn="ctr" defTabSz="457200" rtl="0" eaLnBrk="1" fontAlgn="ctr" latinLnBrk="0" hangingPunct="1">
                        <a:buClr>
                          <a:schemeClr val="accent1"/>
                        </a:buClr>
                        <a:buSzPts val="1100"/>
                        <a:buFontTx/>
                        <a:buNone/>
                      </a:pPr>
                      <a:r>
                        <a:rPr lang="en-US" sz="2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CA" sz="2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人類之苦</a:t>
                      </a:r>
                      <a:endParaRPr lang="zh-TW" alt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(1)</a:t>
                      </a:r>
                      <a:r>
                        <a:rPr lang="zh-TW" alt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三根本苦</a:t>
                      </a:r>
                      <a:endParaRPr lang="zh-TW" alt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8593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(2)</a:t>
                      </a:r>
                      <a:r>
                        <a:rPr lang="zh-TW" alt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八支分苦</a:t>
                      </a:r>
                      <a:endParaRPr lang="zh-TW" alt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8593"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u="none" strike="noStrike">
                          <a:effectLst/>
                        </a:rPr>
                        <a:t>5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zh-TW" altLang="en-US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非天之苦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 dirty="0">
                          <a:effectLst/>
                        </a:rPr>
                        <a:t> 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8593"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u="none" strike="noStrike" dirty="0">
                          <a:effectLst/>
                        </a:rPr>
                        <a:t>6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zh-TW" altLang="en-US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天人之苦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 dirty="0">
                          <a:effectLst/>
                        </a:rPr>
                        <a:t> 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042" y="1870746"/>
            <a:ext cx="3095781" cy="442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065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5301" y="624110"/>
            <a:ext cx="9739312" cy="600683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转生饿鬼之因 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4738" y="1468951"/>
            <a:ext cx="10519873" cy="5132571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《</a:t>
            </a:r>
            <a:r>
              <a:rPr lang="zh-CN" altLang="en-US" sz="2400" dirty="0"/>
              <a:t>业报差别经</a:t>
            </a:r>
            <a:r>
              <a:rPr lang="en-US" altLang="zh-CN" sz="2400" dirty="0"/>
              <a:t>》</a:t>
            </a:r>
            <a:r>
              <a:rPr lang="zh-CN" altLang="en-US" sz="2400" dirty="0"/>
              <a:t>中讲了饿鬼的十种因，如云：“</a:t>
            </a:r>
            <a:endParaRPr lang="en-US" altLang="zh-CN" sz="2400" dirty="0"/>
          </a:p>
          <a:p>
            <a:pPr lvl="1"/>
            <a:r>
              <a:rPr lang="zh-CN" altLang="en-US" sz="2400" dirty="0"/>
              <a:t>一者身行轻恶业；二者口行轻恶业；</a:t>
            </a:r>
            <a:endParaRPr lang="en-US" altLang="zh-CN" sz="2400" dirty="0"/>
          </a:p>
          <a:p>
            <a:pPr lvl="1"/>
            <a:r>
              <a:rPr lang="zh-CN" altLang="en-US" sz="2400" dirty="0"/>
              <a:t>三者意行轻恶业；四者起于多贪；</a:t>
            </a:r>
            <a:endParaRPr lang="en-US" altLang="zh-CN" sz="2400" dirty="0"/>
          </a:p>
          <a:p>
            <a:pPr lvl="1"/>
            <a:r>
              <a:rPr lang="zh-CN" altLang="en-US" sz="2400" dirty="0"/>
              <a:t>五者起于恶贪；六者嫉妒；</a:t>
            </a:r>
            <a:endParaRPr lang="en-US" altLang="zh-CN" sz="2400" dirty="0"/>
          </a:p>
          <a:p>
            <a:pPr lvl="1"/>
            <a:r>
              <a:rPr lang="zh-CN" altLang="en-US" sz="2400" dirty="0"/>
              <a:t>七者邪见；八者爱著资生，即便命终；</a:t>
            </a:r>
            <a:endParaRPr lang="en-US" altLang="zh-CN" sz="2400" dirty="0"/>
          </a:p>
          <a:p>
            <a:pPr lvl="1"/>
            <a:r>
              <a:rPr lang="zh-CN" altLang="en-US" sz="2400" dirty="0"/>
              <a:t>九者因饥而亡；十者枯渴而死。</a:t>
            </a:r>
            <a:endParaRPr lang="en-US" altLang="zh-CN" sz="2400" dirty="0"/>
          </a:p>
          <a:p>
            <a:r>
              <a:rPr lang="zh-CN" altLang="en-US" sz="2400" dirty="0"/>
              <a:t>以是十业，得饿鬼报。”</a:t>
            </a:r>
            <a:endParaRPr lang="en-US" altLang="zh-CN" sz="2400" dirty="0"/>
          </a:p>
          <a:p>
            <a:endParaRPr lang="en-US" altLang="zh-CN" sz="2400" dirty="0"/>
          </a:p>
          <a:p>
            <a:r>
              <a:rPr lang="zh-CN" altLang="en-US" sz="2400" dirty="0"/>
              <a:t>佛陀说：“在迦叶佛时，有一沙门远路而来，口干舌燥，向一个打水的女人要点清水喝，那个女人却不给。以此因缘，她死后转生为饿鬼。</a:t>
            </a:r>
            <a:endParaRPr lang="en-US" altLang="zh-CN" sz="2400" dirty="0"/>
          </a:p>
          <a:p>
            <a:endParaRPr lang="en-US" altLang="zh-CN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915697" y="1468951"/>
            <a:ext cx="8262429" cy="4571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endParaRPr lang="en-CA" sz="2000" b="1" dirty="0"/>
          </a:p>
        </p:txBody>
      </p:sp>
    </p:spTree>
    <p:extLst>
      <p:ext uri="{BB962C8B-B14F-4D97-AF65-F5344CB8AC3E}">
        <p14:creationId xmlns:p14="http://schemas.microsoft.com/office/powerpoint/2010/main" val="2764859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5301" y="624110"/>
            <a:ext cx="9739312" cy="600683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空游饿鬼及痛苦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4738" y="1468951"/>
            <a:ext cx="10519873" cy="5132571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2400" dirty="0"/>
              <a:t>空游饿鬼是有能力的，它有一定的神通可以飞行。（不像那些寻找食物的饿鬼走的特别慢，肚子特别大，手脚特别细走也走不动。</a:t>
            </a:r>
            <a:r>
              <a:rPr lang="en-US" altLang="zh-CN" sz="2400" dirty="0"/>
              <a:t>)</a:t>
            </a:r>
          </a:p>
          <a:p>
            <a:r>
              <a:rPr lang="zh-CN" altLang="en-US" sz="2400" dirty="0"/>
              <a:t>空游饿鬼包括妖精、王鬼、死魔、厉鬼、鬼女、独角鬼等。</a:t>
            </a:r>
            <a:r>
              <a:rPr lang="en-US" sz="2400" dirty="0"/>
              <a:t> </a:t>
            </a:r>
          </a:p>
          <a:p>
            <a:pPr lvl="1"/>
            <a:r>
              <a:rPr lang="zh-CN" altLang="en-US" sz="2200" dirty="0"/>
              <a:t>妖精： 是指比较有能力的妖怪等，在很多文学作品中有提及</a:t>
            </a:r>
            <a:endParaRPr lang="en-US" altLang="zh-CN" sz="2200" dirty="0"/>
          </a:p>
          <a:p>
            <a:pPr lvl="1"/>
            <a:r>
              <a:rPr lang="zh-CN" altLang="en-US" sz="2000" dirty="0"/>
              <a:t>王鬼：是厉鬼的一种（</a:t>
            </a:r>
            <a:r>
              <a:rPr lang="zh-CN" altLang="en-US" dirty="0"/>
              <a:t>某些国王或有势力的人死后会变成王鬼，因为怨气很重而致）</a:t>
            </a:r>
            <a:endParaRPr lang="en-US" altLang="zh-CN" dirty="0"/>
          </a:p>
          <a:p>
            <a:pPr lvl="1"/>
            <a:r>
              <a:rPr lang="zh-CN" altLang="en-US" sz="2000" dirty="0"/>
              <a:t>死魔：会使众生死亡</a:t>
            </a:r>
            <a:endParaRPr lang="en-US" altLang="zh-CN" sz="2000" dirty="0"/>
          </a:p>
          <a:p>
            <a:pPr lvl="1"/>
            <a:r>
              <a:rPr lang="zh-CN" altLang="en-US" sz="2000" dirty="0"/>
              <a:t>厉鬼：又名魑魅，是一种魔鬼，梵音译作部多 （</a:t>
            </a:r>
            <a:r>
              <a:rPr lang="zh-CN" altLang="en-US" dirty="0"/>
              <a:t> 山林中害人的鬼怪）</a:t>
            </a:r>
            <a:endParaRPr lang="en-US" altLang="zh-CN" sz="2000" dirty="0"/>
          </a:p>
          <a:p>
            <a:pPr lvl="1"/>
            <a:r>
              <a:rPr lang="zh-CN" altLang="en-US" sz="2000" dirty="0"/>
              <a:t>鬼女：也就是女鬼</a:t>
            </a:r>
            <a:endParaRPr lang="en-US" altLang="zh-CN" sz="2000" dirty="0"/>
          </a:p>
          <a:p>
            <a:pPr lvl="1"/>
            <a:r>
              <a:rPr lang="zh-CN" altLang="en-US" sz="2000" dirty="0"/>
              <a:t>独角鬼： 顾名思义就是头上长了一个独角的鬼</a:t>
            </a:r>
            <a:endParaRPr lang="en-US" altLang="zh-CN" sz="2000" dirty="0"/>
          </a:p>
          <a:p>
            <a:r>
              <a:rPr lang="zh-CN" altLang="en-US" sz="2600" dirty="0"/>
              <a:t>堕到了空游饿鬼的道当中，不管生前是因病身亡、利刃所毙还是悬梁自尽等途径横死的，每隔七天，它们都要感受一次以那种方式死亡的痛苦</a:t>
            </a:r>
            <a:endParaRPr lang="en-US" altLang="zh-CN" sz="2600" dirty="0"/>
          </a:p>
          <a:p>
            <a:r>
              <a:rPr lang="zh-CN" altLang="en-US" sz="2600" dirty="0"/>
              <a:t>空游饿鬼也一样，一方面感受着提心吊胆、担惊受怕的痛苦，一方面又经常生起害人的心。</a:t>
            </a:r>
            <a:endParaRPr lang="en-US" sz="26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915697" y="1468951"/>
            <a:ext cx="8262429" cy="4571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endParaRPr lang="en-CA" sz="2000" b="1" dirty="0"/>
          </a:p>
        </p:txBody>
      </p:sp>
    </p:spTree>
    <p:extLst>
      <p:ext uri="{BB962C8B-B14F-4D97-AF65-F5344CB8AC3E}">
        <p14:creationId xmlns:p14="http://schemas.microsoft.com/office/powerpoint/2010/main" val="3337824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5301" y="624110"/>
            <a:ext cx="9739312" cy="600683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怎么观待饿鬼的众生：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6040" y="1229664"/>
            <a:ext cx="10519873" cy="5458210"/>
          </a:xfrm>
        </p:spPr>
        <p:txBody>
          <a:bodyPr>
            <a:normAutofit lnSpcReduction="10000"/>
          </a:bodyPr>
          <a:lstStyle/>
          <a:p>
            <a:r>
              <a:rPr lang="ja-JP" altLang="en-US" sz="2400" dirty="0"/>
              <a:t>饿</a:t>
            </a:r>
            <a:r>
              <a:rPr lang="zh-TW" altLang="en-US" sz="2400" dirty="0"/>
              <a:t>鬼</a:t>
            </a:r>
            <a:r>
              <a:rPr lang="zh-CN" altLang="en-US" sz="2400" dirty="0"/>
              <a:t>是六道众生： 是存在的， 是很痛苦的，不要把饿鬼看成和自己无关。如果我们不解脱轮回，很有可能在下世堕入饿鬼道，或者以前转过饿鬼道</a:t>
            </a:r>
            <a:endParaRPr lang="en-US" altLang="zh-CN" sz="2400" dirty="0"/>
          </a:p>
          <a:p>
            <a:r>
              <a:rPr lang="zh-CN" altLang="en-US" sz="2400" dirty="0"/>
              <a:t>对于饿鬼的作祟： </a:t>
            </a:r>
            <a:r>
              <a:rPr lang="en-US" altLang="zh-CN" sz="2400" dirty="0"/>
              <a:t>1. </a:t>
            </a:r>
            <a:r>
              <a:rPr lang="zh-CN" altLang="en-US" sz="2400" dirty="0"/>
              <a:t>大家应该坦然面对，不能对其心生恶意。</a:t>
            </a:r>
            <a:r>
              <a:rPr lang="en-US" altLang="zh-CN" sz="2400" dirty="0"/>
              <a:t>2. </a:t>
            </a:r>
            <a:r>
              <a:rPr lang="zh-CN" altLang="en-US" sz="2400" dirty="0"/>
              <a:t>对于鬼魔作害，虽然应当心怀慈悲，但必要的时候也要遮止。</a:t>
            </a:r>
            <a:endParaRPr lang="en-US" altLang="zh-CN" sz="2400" dirty="0"/>
          </a:p>
          <a:p>
            <a:r>
              <a:rPr lang="zh-CN" altLang="en-US" sz="2400" dirty="0"/>
              <a:t>观想饿鬼的痛苦及转生之因，也要思维自己转生为饿鬼怎么办，或者忆念如今无数老母有情正在饿鬼界感受痛苦，对它们应该生起慈悲心。</a:t>
            </a:r>
            <a:endParaRPr lang="en-US" altLang="zh-CN" sz="2400" dirty="0"/>
          </a:p>
          <a:p>
            <a:r>
              <a:rPr lang="zh-CN" altLang="en-US" sz="2400" dirty="0"/>
              <a:t>其实从大乘最高境界来讲，万法都是自心的幻化，这些饿鬼也不例外。因此，真正能伤害自己的，并不是外在的鬼魔，而是内在的我执。</a:t>
            </a:r>
            <a:endParaRPr lang="en-US" sz="2400" dirty="0"/>
          </a:p>
          <a:p>
            <a:r>
              <a:rPr lang="zh-CN" altLang="en-US" sz="2400" dirty="0"/>
              <a:t>寂天菩萨也说：“世间诸灾害，怖畏及众苦，悉由我执生，此魔我何用？”世间一切灾害、恐怖、痛苦，全都是从我执而生，我执是最可怕的魔王，正是因为它，我们才会被鬼魔所害。因此，修行人应该对付的，不是那些饿鬼，而是根深蒂固的我执。</a:t>
            </a:r>
            <a:endParaRPr lang="en-US" altLang="zh-CN" sz="2400" dirty="0"/>
          </a:p>
          <a:p>
            <a:r>
              <a:rPr lang="zh-CN" altLang="en-US" sz="2400" b="1" dirty="0">
                <a:solidFill>
                  <a:srgbClr val="00B050"/>
                </a:solidFill>
              </a:rPr>
              <a:t>切记： 一定不要用嗔恨心去对待饿鬼众生！！！</a:t>
            </a:r>
            <a:endParaRPr lang="en-US" altLang="zh-CN" sz="2400" b="1" dirty="0">
              <a:solidFill>
                <a:srgbClr val="00B050"/>
              </a:solidFill>
            </a:endParaRPr>
          </a:p>
          <a:p>
            <a:endParaRPr lang="en-CA" sz="26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915697" y="1468951"/>
            <a:ext cx="8262429" cy="4571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endParaRPr lang="en-CA" sz="2000" b="1" dirty="0"/>
          </a:p>
        </p:txBody>
      </p:sp>
      <p:pic>
        <p:nvPicPr>
          <p:cNvPr id="1051" name="Picture 2" descr="Z_RA4K">
            <a:extLst>
              <a:ext uri="{FF2B5EF4-FFF2-40B4-BE49-F238E27FC236}">
                <a16:creationId xmlns:a16="http://schemas.microsoft.com/office/drawing/2014/main" id="{814B2B3B-FB18-4402-BBF1-1EE46636FC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8097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1" descr="Z_RA4K">
            <a:extLst>
              <a:ext uri="{FF2B5EF4-FFF2-40B4-BE49-F238E27FC236}">
                <a16:creationId xmlns:a16="http://schemas.microsoft.com/office/drawing/2014/main" id="{87D0A131-5AF7-4A0E-A1AF-37D59D39C3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8175"/>
            <a:ext cx="18097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9">
            <a:extLst>
              <a:ext uri="{FF2B5EF4-FFF2-40B4-BE49-F238E27FC236}">
                <a16:creationId xmlns:a16="http://schemas.microsoft.com/office/drawing/2014/main" id="{BF371F4F-0DD4-4230-9FF2-C28D5043E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143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桑巴</a:t>
            </a: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30">
            <a:extLst>
              <a:ext uri="{FF2B5EF4-FFF2-40B4-BE49-F238E27FC236}">
                <a16:creationId xmlns:a16="http://schemas.microsoft.com/office/drawing/2014/main" id="{149015EA-01D1-478E-8249-DC8B0709A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953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SimSun" panose="02010600030101010101" pitchFamily="2" charset="-122"/>
                <a:cs typeface="SimSun" panose="02010600030101010101" pitchFamily="2" charset="-122"/>
              </a:rPr>
              <a:t>吽</a:t>
            </a: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552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5301" y="624110"/>
            <a:ext cx="9739312" cy="600683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怎么布施给饿鬼的众生：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2240" y="1468951"/>
            <a:ext cx="10519873" cy="5132571"/>
          </a:xfrm>
        </p:spPr>
        <p:txBody>
          <a:bodyPr>
            <a:normAutofit/>
          </a:bodyPr>
          <a:lstStyle/>
          <a:p>
            <a:r>
              <a:rPr lang="zh-CN" altLang="en-US" sz="2400" dirty="0"/>
              <a:t>我们了知饿鬼的痛苦，应怀着一颗慈悲心。</a:t>
            </a:r>
            <a:endParaRPr lang="en-US" altLang="zh-CN" sz="2400" dirty="0"/>
          </a:p>
          <a:p>
            <a:r>
              <a:rPr lang="zh-CN" altLang="en-US" sz="2400" dirty="0"/>
              <a:t>佛法融于生活复习：给饿鬼施食</a:t>
            </a:r>
            <a:endParaRPr lang="en-US" altLang="zh-CN" sz="2400" dirty="0"/>
          </a:p>
          <a:p>
            <a:pPr lvl="1"/>
            <a:r>
              <a:rPr lang="en-US" altLang="zh-CN" sz="2400" dirty="0"/>
              <a:t>15. </a:t>
            </a:r>
            <a:r>
              <a:rPr lang="zh-CN" altLang="en-US" sz="2400" dirty="0"/>
              <a:t>吐痰</a:t>
            </a:r>
            <a:r>
              <a:rPr lang="en-US" altLang="zh-CN" sz="2400" dirty="0"/>
              <a:t>,</a:t>
            </a:r>
            <a:r>
              <a:rPr lang="zh-CN" altLang="en-US" sz="2400" dirty="0"/>
              <a:t>吐口水 咒语</a:t>
            </a:r>
            <a:r>
              <a:rPr lang="en-US" altLang="zh-CN" sz="2400" dirty="0"/>
              <a:t>: </a:t>
            </a:r>
            <a:r>
              <a:rPr lang="zh-CN" altLang="en-US" sz="2400" dirty="0"/>
              <a:t>嗡阿西啊哈日呗梭哈。</a:t>
            </a:r>
            <a:endParaRPr lang="en-US" altLang="zh-CN" sz="2200" dirty="0"/>
          </a:p>
          <a:p>
            <a:pPr lvl="1"/>
            <a:r>
              <a:rPr lang="en-US" altLang="zh-CN" sz="2400" dirty="0"/>
              <a:t>16</a:t>
            </a:r>
            <a:r>
              <a:rPr lang="zh-CN" altLang="en-US" sz="2400" dirty="0"/>
              <a:t>“擤鼻涕的时候</a:t>
            </a:r>
            <a:r>
              <a:rPr lang="en-US" altLang="zh-CN" sz="2400" dirty="0"/>
              <a:t>,</a:t>
            </a:r>
            <a:r>
              <a:rPr lang="zh-CN" altLang="en-US" sz="2400" dirty="0"/>
              <a:t>咒语</a:t>
            </a:r>
            <a:r>
              <a:rPr lang="en-US" altLang="zh-CN" sz="2400" dirty="0"/>
              <a:t>: </a:t>
            </a:r>
            <a:r>
              <a:rPr lang="zh-CN" altLang="en-US" sz="2400" dirty="0"/>
              <a:t>嗡嗓噶那啊哈日呗梭哈</a:t>
            </a:r>
            <a:r>
              <a:rPr lang="en-US" altLang="zh-CN" sz="2400" dirty="0"/>
              <a:t>,</a:t>
            </a:r>
            <a:r>
              <a:rPr lang="zh-CN" altLang="en-US" sz="2400" dirty="0"/>
              <a:t>这样鼻涕就变成了饿鬼眼中的美味。</a:t>
            </a:r>
            <a:endParaRPr lang="en-US" altLang="zh-CN" sz="2400" dirty="0"/>
          </a:p>
          <a:p>
            <a:pPr lvl="1"/>
            <a:r>
              <a:rPr lang="en-US" altLang="zh-CN" sz="2400" dirty="0"/>
              <a:t>18. </a:t>
            </a:r>
            <a:r>
              <a:rPr lang="zh-CN" altLang="en-US" sz="2400" dirty="0"/>
              <a:t>排大小便</a:t>
            </a:r>
            <a:endParaRPr lang="en-US" altLang="zh-CN" sz="2400" dirty="0"/>
          </a:p>
          <a:p>
            <a:pPr lvl="2"/>
            <a:r>
              <a:rPr lang="zh-CN" altLang="en-US" sz="2200" dirty="0"/>
              <a:t> </a:t>
            </a:r>
            <a:r>
              <a:rPr lang="en-US" altLang="zh-CN" sz="2200" dirty="0"/>
              <a:t>A.</a:t>
            </a:r>
            <a:r>
              <a:rPr lang="zh-CN" altLang="en-US" sz="2200" dirty="0"/>
              <a:t> 排大便的时候</a:t>
            </a:r>
            <a:r>
              <a:rPr lang="en-US" altLang="zh-CN" sz="2200" dirty="0"/>
              <a:t>,</a:t>
            </a:r>
            <a:r>
              <a:rPr lang="zh-CN" altLang="en-US" sz="2200" dirty="0"/>
              <a:t>咒语</a:t>
            </a:r>
            <a:r>
              <a:rPr lang="en-US" altLang="zh-CN" sz="2200" dirty="0"/>
              <a:t>: </a:t>
            </a:r>
            <a:r>
              <a:rPr lang="zh-CN" altLang="en-US" sz="2200" dirty="0"/>
              <a:t>嗡布达哈日呗梭哈。</a:t>
            </a:r>
            <a:endParaRPr lang="en-US" altLang="zh-CN" sz="2200" dirty="0"/>
          </a:p>
          <a:p>
            <a:pPr lvl="2"/>
            <a:r>
              <a:rPr lang="en-US" altLang="zh-CN" sz="2200" dirty="0"/>
              <a:t> B.</a:t>
            </a:r>
            <a:r>
              <a:rPr lang="zh-CN" altLang="en-US" sz="2200" dirty="0"/>
              <a:t> 排小便的时候</a:t>
            </a:r>
            <a:r>
              <a:rPr lang="en-US" altLang="zh-CN" sz="2200" dirty="0"/>
              <a:t>,</a:t>
            </a:r>
            <a:r>
              <a:rPr lang="zh-CN" altLang="en-US" sz="2200" dirty="0"/>
              <a:t>咒语</a:t>
            </a:r>
            <a:r>
              <a:rPr lang="en-US" altLang="zh-CN" sz="2200" dirty="0"/>
              <a:t>: </a:t>
            </a:r>
            <a:r>
              <a:rPr lang="zh-CN" altLang="en-US" sz="2200" dirty="0"/>
              <a:t>嗡嫩杂啊哈日呗梭哈。 </a:t>
            </a:r>
            <a:endParaRPr lang="en-US" altLang="zh-CN" sz="2200" dirty="0"/>
          </a:p>
          <a:p>
            <a:pPr lvl="1"/>
            <a:r>
              <a:rPr lang="en-US" altLang="zh-CN" sz="2400" dirty="0"/>
              <a:t>19. </a:t>
            </a:r>
            <a:r>
              <a:rPr lang="zh-CN" altLang="en-US" sz="2400" dirty="0"/>
              <a:t>剩饭剩菜 咒语</a:t>
            </a:r>
            <a:r>
              <a:rPr lang="en-US" altLang="zh-CN" sz="2400" dirty="0"/>
              <a:t>: </a:t>
            </a:r>
            <a:r>
              <a:rPr lang="zh-CN" altLang="en-US" sz="2400" dirty="0"/>
              <a:t>嗡 俄啧扎 啊哈日呗梭哈</a:t>
            </a:r>
            <a:endParaRPr lang="en-US" altLang="zh-CN" sz="2400" dirty="0"/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施饿鬼甘露经</a:t>
            </a:r>
            <a:r>
              <a:rPr lang="en-US" altLang="zh-CN" sz="2400" dirty="0"/>
              <a:t>》</a:t>
            </a:r>
            <a:r>
              <a:rPr lang="zh-CN" altLang="en-US" sz="2400" dirty="0"/>
              <a:t>云：善施饿鬼一揣之食，是人福德即是菩提，菩提者不可限量，是故福寿不可限量。</a:t>
            </a: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915697" y="1468951"/>
            <a:ext cx="8262429" cy="4571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endParaRPr lang="en-CA" sz="2000" b="1" dirty="0"/>
          </a:p>
        </p:txBody>
      </p:sp>
      <p:pic>
        <p:nvPicPr>
          <p:cNvPr id="1051" name="Picture 2" descr="Z_RA4K">
            <a:extLst>
              <a:ext uri="{FF2B5EF4-FFF2-40B4-BE49-F238E27FC236}">
                <a16:creationId xmlns:a16="http://schemas.microsoft.com/office/drawing/2014/main" id="{814B2B3B-FB18-4402-BBF1-1EE46636FC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8097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1" descr="Z_RA4K">
            <a:extLst>
              <a:ext uri="{FF2B5EF4-FFF2-40B4-BE49-F238E27FC236}">
                <a16:creationId xmlns:a16="http://schemas.microsoft.com/office/drawing/2014/main" id="{87D0A131-5AF7-4A0E-A1AF-37D59D39C3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8175"/>
            <a:ext cx="18097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9">
            <a:extLst>
              <a:ext uri="{FF2B5EF4-FFF2-40B4-BE49-F238E27FC236}">
                <a16:creationId xmlns:a16="http://schemas.microsoft.com/office/drawing/2014/main" id="{BF371F4F-0DD4-4230-9FF2-C28D5043E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143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桑巴</a:t>
            </a: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30">
            <a:extLst>
              <a:ext uri="{FF2B5EF4-FFF2-40B4-BE49-F238E27FC236}">
                <a16:creationId xmlns:a16="http://schemas.microsoft.com/office/drawing/2014/main" id="{149015EA-01D1-478E-8249-DC8B0709A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953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SimSun" panose="02010600030101010101" pitchFamily="2" charset="-122"/>
                <a:cs typeface="SimSun" panose="02010600030101010101" pitchFamily="2" charset="-122"/>
              </a:rPr>
              <a:t>吽</a:t>
            </a: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587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5301" y="624110"/>
            <a:ext cx="9739312" cy="600683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更多布施给饿鬼众生的方法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6040" y="1229664"/>
            <a:ext cx="10519873" cy="5132571"/>
          </a:xfrm>
        </p:spPr>
        <p:txBody>
          <a:bodyPr>
            <a:normAutofit/>
          </a:bodyPr>
          <a:lstStyle/>
          <a:p>
            <a:r>
              <a:rPr lang="zh-CN" altLang="en-US" sz="2400" dirty="0"/>
              <a:t>即使亡人已堕入地狱、饿鬼，倘若在人间念他的名字作回向，马上即可脱离恶趣之身。</a:t>
            </a:r>
            <a:endParaRPr lang="en-US" altLang="zh-CN" sz="2400" dirty="0"/>
          </a:p>
          <a:p>
            <a:r>
              <a:rPr lang="zh-CN" altLang="en-US" sz="2400" dirty="0"/>
              <a:t>汉地寺院</a:t>
            </a:r>
            <a:r>
              <a:rPr lang="en-US" altLang="zh-CN" sz="2400" dirty="0"/>
              <a:t>de</a:t>
            </a:r>
            <a:r>
              <a:rPr lang="zh-CN" altLang="en-US" sz="2400" dirty="0"/>
              <a:t>蒙山施食：是专门为饿鬼所作的施食仪轨，由甘露法师在四川雅安的蒙山所造，故名“蒙山施食”。蒙山施食有大小之分，小蒙山指每天晚课所作的施食，大蒙山则指放焰口</a:t>
            </a:r>
            <a:endParaRPr lang="en-US" altLang="zh-CN" sz="2400" dirty="0"/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喇荣课诵集</a:t>
            </a:r>
            <a:r>
              <a:rPr lang="en-US" altLang="zh-CN" sz="2400" dirty="0"/>
              <a:t>》</a:t>
            </a:r>
            <a:r>
              <a:rPr lang="zh-CN" altLang="en-US" sz="2400" dirty="0"/>
              <a:t>里</a:t>
            </a:r>
            <a:r>
              <a:rPr lang="en-US" altLang="zh-CN" sz="2400" dirty="0"/>
              <a:t>《</a:t>
            </a:r>
            <a:r>
              <a:rPr lang="zh-CN" altLang="en-US" sz="2400" dirty="0"/>
              <a:t>烟施仪轨</a:t>
            </a:r>
            <a:r>
              <a:rPr lang="en-US" altLang="zh-CN" sz="2400" dirty="0"/>
              <a:t>》</a:t>
            </a:r>
            <a:endParaRPr lang="en-US" sz="2400" dirty="0"/>
          </a:p>
          <a:p>
            <a:pPr lvl="1"/>
            <a:r>
              <a:rPr lang="zh-CN" altLang="en-US" sz="2000" dirty="0"/>
              <a:t>烟供有素、荤两种，由于有些饿鬼只吃血肉，就像虎狼一样不可能吃草，因此只能给它们烧荤烟，放一些血、肉、酒等，以布施给专吃荤的饿鬼</a:t>
            </a:r>
            <a:endParaRPr lang="en-US" altLang="zh-CN" sz="2000" dirty="0"/>
          </a:p>
          <a:p>
            <a:pPr lvl="1"/>
            <a:r>
              <a:rPr lang="zh-CN" altLang="en-US" sz="2000" dirty="0"/>
              <a:t>烧荤烟的仪轨，一般是在下午念，食肉饿鬼享受到荤烟以后，就不会再杀害众生了。所以，修行人要记得给饿鬼布施</a:t>
            </a:r>
            <a:endParaRPr lang="en-US" altLang="zh-CN" sz="2000" dirty="0"/>
          </a:p>
          <a:p>
            <a:r>
              <a:rPr lang="zh-CN" altLang="en-US" sz="2600" dirty="0"/>
              <a:t>念观音心咒：吐口水时，念一句观音心咒，也是极大的布施。</a:t>
            </a:r>
            <a:endParaRPr lang="en-US" altLang="zh-CN" sz="26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915697" y="1468951"/>
            <a:ext cx="8262429" cy="4571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endParaRPr lang="en-CA" sz="2000" b="1" dirty="0"/>
          </a:p>
        </p:txBody>
      </p:sp>
      <p:pic>
        <p:nvPicPr>
          <p:cNvPr id="1051" name="Picture 2" descr="Z_RA4K">
            <a:extLst>
              <a:ext uri="{FF2B5EF4-FFF2-40B4-BE49-F238E27FC236}">
                <a16:creationId xmlns:a16="http://schemas.microsoft.com/office/drawing/2014/main" id="{814B2B3B-FB18-4402-BBF1-1EE46636FC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8097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1" descr="Z_RA4K">
            <a:extLst>
              <a:ext uri="{FF2B5EF4-FFF2-40B4-BE49-F238E27FC236}">
                <a16:creationId xmlns:a16="http://schemas.microsoft.com/office/drawing/2014/main" id="{87D0A131-5AF7-4A0E-A1AF-37D59D39C3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8175"/>
            <a:ext cx="18097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9">
            <a:extLst>
              <a:ext uri="{FF2B5EF4-FFF2-40B4-BE49-F238E27FC236}">
                <a16:creationId xmlns:a16="http://schemas.microsoft.com/office/drawing/2014/main" id="{BF371F4F-0DD4-4230-9FF2-C28D5043E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143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SimSun" panose="02010600030101010101" pitchFamily="2" charset="-122"/>
                <a:cs typeface="Microsoft YaHei" panose="020B0503020204020204" pitchFamily="34" charset="-122"/>
              </a:rPr>
              <a:t>桑巴</a:t>
            </a: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30">
            <a:extLst>
              <a:ext uri="{FF2B5EF4-FFF2-40B4-BE49-F238E27FC236}">
                <a16:creationId xmlns:a16="http://schemas.microsoft.com/office/drawing/2014/main" id="{149015EA-01D1-478E-8249-DC8B0709A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953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SimSun" panose="02010600030101010101" pitchFamily="2" charset="-122"/>
                <a:cs typeface="SimSun" panose="02010600030101010101" pitchFamily="2" charset="-122"/>
              </a:rPr>
              <a:t>吽</a:t>
            </a: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582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2474" y="624110"/>
            <a:ext cx="7421526" cy="1280890"/>
          </a:xfrm>
        </p:spPr>
        <p:txBody>
          <a:bodyPr/>
          <a:lstStyle/>
          <a:p>
            <a:pPr algn="ctr"/>
            <a:r>
              <a:rPr lang="zh-CN" altLang="en-US" b="1" dirty="0"/>
              <a:t>问题讨论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812" y="2082800"/>
            <a:ext cx="7977188" cy="3777622"/>
          </a:xfrm>
        </p:spPr>
        <p:txBody>
          <a:bodyPr>
            <a:normAutofit/>
          </a:bodyPr>
          <a:lstStyle/>
          <a:p>
            <a:r>
              <a:rPr lang="en-US" altLang="zh-CN" sz="2800" dirty="0"/>
              <a:t>1</a:t>
            </a:r>
            <a:r>
              <a:rPr lang="zh-CN" altLang="en-US" sz="2800" dirty="0"/>
              <a:t>。 饿鬼的众生有些什么痛苦？</a:t>
            </a:r>
            <a:endParaRPr lang="en-US" sz="2800" dirty="0"/>
          </a:p>
          <a:p>
            <a:r>
              <a:rPr lang="en-US" altLang="zh-CN" sz="2800" dirty="0"/>
              <a:t>2</a:t>
            </a:r>
            <a:r>
              <a:rPr lang="zh-CN" altLang="en-US" sz="2800" dirty="0"/>
              <a:t>。</a:t>
            </a:r>
            <a:r>
              <a:rPr lang="en-US" altLang="zh-CN" sz="2800" dirty="0"/>
              <a:t>	</a:t>
            </a:r>
            <a:r>
              <a:rPr lang="zh-CN" altLang="en-US" sz="2800" dirty="0"/>
              <a:t>学习了这课后，你对饿鬼的众生的态度会不会有所改变？ 如有，是什么样的改变？如无， 也请谈谈想法。</a:t>
            </a:r>
            <a:endParaRPr lang="en-US" altLang="zh-CN" sz="2800" dirty="0"/>
          </a:p>
          <a:p>
            <a:r>
              <a:rPr lang="en-US" altLang="zh-CN" sz="2800" dirty="0"/>
              <a:t>3</a:t>
            </a:r>
            <a:r>
              <a:rPr lang="zh-CN" altLang="en-US" sz="2800" dirty="0"/>
              <a:t>。你觉得这课的观修重点是什么？</a:t>
            </a:r>
            <a:endParaRPr lang="en-US" sz="2800" dirty="0"/>
          </a:p>
        </p:txBody>
      </p:sp>
      <p:pic>
        <p:nvPicPr>
          <p:cNvPr id="8194" name="Picture 2" descr="ãç¹éé¤é¬¼ãçåçæå°çµæ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6335" y="225889"/>
            <a:ext cx="2652196" cy="3358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374806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2549</TotalTime>
  <Words>1575</Words>
  <Application>Microsoft Office PowerPoint</Application>
  <PresentationFormat>Widescreen</PresentationFormat>
  <Paragraphs>85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0" baseType="lpstr">
      <vt:lpstr>Meiryo</vt:lpstr>
      <vt:lpstr>Microsoft JhengHei</vt:lpstr>
      <vt:lpstr>Microsoft JhengHei</vt:lpstr>
      <vt:lpstr>Microsoft YaHei</vt:lpstr>
      <vt:lpstr>SimSun</vt:lpstr>
      <vt:lpstr>幼圆</vt:lpstr>
      <vt:lpstr>Arial</vt:lpstr>
      <vt:lpstr>Calibri</vt:lpstr>
      <vt:lpstr>Century Gothic</vt:lpstr>
      <vt:lpstr>Corbel</vt:lpstr>
      <vt:lpstr>Wingdings 3</vt:lpstr>
      <vt:lpstr>Wisp</vt:lpstr>
      <vt:lpstr>轮回过患 空游饿鬼的痛苦 </vt:lpstr>
      <vt:lpstr>轮回过患(思维六道各自的痛苦)</vt:lpstr>
      <vt:lpstr>转生饿鬼之因 </vt:lpstr>
      <vt:lpstr>空游饿鬼及痛苦</vt:lpstr>
      <vt:lpstr>怎么观待饿鬼的众生：</vt:lpstr>
      <vt:lpstr>怎么布施给饿鬼的众生：</vt:lpstr>
      <vt:lpstr>更多布施给饿鬼众生的方法</vt:lpstr>
      <vt:lpstr>问题讨论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Frank Lawson</dc:creator>
  <cp:lastModifiedBy>Joan</cp:lastModifiedBy>
  <cp:revision>103</cp:revision>
  <dcterms:created xsi:type="dcterms:W3CDTF">2018-07-17T17:21:33Z</dcterms:created>
  <dcterms:modified xsi:type="dcterms:W3CDTF">2018-07-23T00:51:46Z</dcterms:modified>
</cp:coreProperties>
</file>